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337" r:id="rId3"/>
    <p:sldId id="338" r:id="rId4"/>
    <p:sldId id="345" r:id="rId5"/>
    <p:sldId id="346" r:id="rId6"/>
    <p:sldId id="339" r:id="rId7"/>
    <p:sldId id="284" r:id="rId8"/>
    <p:sldId id="286" r:id="rId9"/>
    <p:sldId id="33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31" r:id="rId18"/>
    <p:sldId id="358" r:id="rId19"/>
    <p:sldId id="359" r:id="rId20"/>
    <p:sldId id="313" r:id="rId21"/>
    <p:sldId id="340" r:id="rId22"/>
    <p:sldId id="360" r:id="rId23"/>
    <p:sldId id="361" r:id="rId24"/>
    <p:sldId id="328" r:id="rId25"/>
    <p:sldId id="342" r:id="rId26"/>
    <p:sldId id="362" r:id="rId27"/>
    <p:sldId id="363" r:id="rId28"/>
    <p:sldId id="364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576044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第四单元  认识万以内的数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45945" y="1957881"/>
            <a:ext cx="8646055" cy="141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 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认识千</a:t>
            </a:r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内的数</a:t>
            </a:r>
            <a:endParaRPr lang="zh-CN" altLang="en-US" sz="6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80971" y="3684129"/>
            <a:ext cx="2833494" cy="2176240"/>
            <a:chOff x="2266541" y="2805443"/>
            <a:chExt cx="2006537" cy="1457613"/>
          </a:xfrm>
        </p:grpSpPr>
        <p:grpSp>
          <p:nvGrpSpPr>
            <p:cNvPr id="7" name="组合 3488"/>
            <p:cNvGrpSpPr/>
            <p:nvPr/>
          </p:nvGrpSpPr>
          <p:grpSpPr bwMode="auto">
            <a:xfrm>
              <a:off x="2266541" y="2805443"/>
              <a:ext cx="1906214" cy="1444585"/>
              <a:chOff x="2700" y="13296"/>
              <a:chExt cx="1440" cy="1266"/>
            </a:xfrm>
          </p:grpSpPr>
          <p:grpSp>
            <p:nvGrpSpPr>
              <p:cNvPr id="9" name="组合 3489"/>
              <p:cNvGrpSpPr/>
              <p:nvPr/>
            </p:nvGrpSpPr>
            <p:grpSpPr bwMode="auto">
              <a:xfrm>
                <a:off x="2700" y="13296"/>
                <a:ext cx="1440" cy="1266"/>
                <a:chOff x="2700" y="11094"/>
                <a:chExt cx="1440" cy="1266"/>
              </a:xfrm>
            </p:grpSpPr>
            <p:sp>
              <p:nvSpPr>
                <p:cNvPr id="16" name="矩形 3490"/>
                <p:cNvSpPr>
                  <a:spLocks noChangeArrowheads="1"/>
                </p:cNvSpPr>
                <p:nvPr/>
              </p:nvSpPr>
              <p:spPr bwMode="auto">
                <a:xfrm>
                  <a:off x="2700" y="12048"/>
                  <a:ext cx="144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7" name="直线 3491"/>
                <p:cNvSpPr>
                  <a:spLocks noChangeShapeType="1"/>
                </p:cNvSpPr>
                <p:nvPr/>
              </p:nvSpPr>
              <p:spPr bwMode="auto">
                <a:xfrm>
                  <a:off x="2925" y="11094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8" name="直线 3492"/>
                <p:cNvSpPr>
                  <a:spLocks noChangeShapeType="1"/>
                </p:cNvSpPr>
                <p:nvPr/>
              </p:nvSpPr>
              <p:spPr bwMode="auto">
                <a:xfrm>
                  <a:off x="3240" y="11109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9" name="直线 3493"/>
                <p:cNvSpPr>
                  <a:spLocks noChangeShapeType="1"/>
                </p:cNvSpPr>
                <p:nvPr/>
              </p:nvSpPr>
              <p:spPr bwMode="auto">
                <a:xfrm>
                  <a:off x="38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20" name="直线 3494"/>
                <p:cNvSpPr>
                  <a:spLocks noChangeShapeType="1"/>
                </p:cNvSpPr>
                <p:nvPr/>
              </p:nvSpPr>
              <p:spPr bwMode="auto">
                <a:xfrm>
                  <a:off x="35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</p:grpSp>
          <p:grpSp>
            <p:nvGrpSpPr>
              <p:cNvPr id="10" name="组合 3495"/>
              <p:cNvGrpSpPr/>
              <p:nvPr/>
            </p:nvGrpSpPr>
            <p:grpSpPr bwMode="auto">
              <a:xfrm>
                <a:off x="3045" y="13920"/>
                <a:ext cx="735" cy="330"/>
                <a:chOff x="3030" y="11526"/>
                <a:chExt cx="735" cy="486"/>
              </a:xfrm>
            </p:grpSpPr>
            <p:sp>
              <p:nvSpPr>
                <p:cNvPr id="11" name="椭圆 3496"/>
                <p:cNvSpPr>
                  <a:spLocks noChangeArrowheads="1"/>
                </p:cNvSpPr>
                <p:nvPr/>
              </p:nvSpPr>
              <p:spPr bwMode="auto">
                <a:xfrm>
                  <a:off x="3045" y="11841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2" name="椭圆 3497"/>
                <p:cNvSpPr>
                  <a:spLocks noChangeArrowheads="1"/>
                </p:cNvSpPr>
                <p:nvPr/>
              </p:nvSpPr>
              <p:spPr bwMode="auto">
                <a:xfrm>
                  <a:off x="3405" y="1185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3" name="椭圆 3498"/>
                <p:cNvSpPr>
                  <a:spLocks noChangeArrowheads="1"/>
                </p:cNvSpPr>
                <p:nvPr/>
              </p:nvSpPr>
              <p:spPr bwMode="auto">
                <a:xfrm>
                  <a:off x="3390" y="1170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4" name="椭圆 3499"/>
                <p:cNvSpPr>
                  <a:spLocks noChangeArrowheads="1"/>
                </p:cNvSpPr>
                <p:nvPr/>
              </p:nvSpPr>
              <p:spPr bwMode="auto">
                <a:xfrm>
                  <a:off x="3390" y="1152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5" name="椭圆 3500"/>
                <p:cNvSpPr>
                  <a:spLocks noChangeArrowheads="1"/>
                </p:cNvSpPr>
                <p:nvPr/>
              </p:nvSpPr>
              <p:spPr bwMode="auto">
                <a:xfrm>
                  <a:off x="3030" y="1164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</p:grpSp>
        </p:grpSp>
        <p:sp>
          <p:nvSpPr>
            <p:cNvPr id="8" name="文本框 7"/>
            <p:cNvSpPr txBox="1"/>
            <p:nvPr/>
          </p:nvSpPr>
          <p:spPr>
            <a:xfrm>
              <a:off x="2348023" y="3912611"/>
              <a:ext cx="1925055" cy="35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800" dirty="0" smtClean="0"/>
                <a:t>千</a:t>
              </a:r>
              <a:r>
                <a:rPr lang="en-US" altLang="zh-CN" sz="2800" dirty="0" smtClean="0"/>
                <a:t>   </a:t>
              </a:r>
              <a:r>
                <a:rPr lang="zh-CN" altLang="zh-CN" sz="2800" dirty="0" smtClean="0"/>
                <a:t> </a:t>
              </a:r>
              <a:r>
                <a:rPr lang="zh-CN" altLang="zh-CN" sz="2800" dirty="0"/>
                <a:t>百 </a:t>
              </a:r>
              <a:r>
                <a:rPr lang="en-US" altLang="zh-CN" sz="2800" dirty="0" smtClean="0"/>
                <a:t>  </a:t>
              </a:r>
              <a:r>
                <a:rPr lang="zh-CN" altLang="zh-CN" sz="2800" dirty="0" smtClean="0"/>
                <a:t>十 </a:t>
              </a:r>
              <a:r>
                <a:rPr lang="en-US" altLang="zh-CN" sz="2800" dirty="0" smtClean="0"/>
                <a:t> </a:t>
              </a:r>
              <a:r>
                <a:rPr lang="zh-CN" altLang="zh-CN" sz="2800" dirty="0" smtClean="0"/>
                <a:t>个</a:t>
              </a:r>
              <a:endParaRPr lang="zh-CN" altLang="en-US" sz="2800" dirty="0"/>
            </a:p>
          </p:txBody>
        </p:sp>
      </p:grpSp>
      <p:sp>
        <p:nvSpPr>
          <p:cNvPr id="22" name="矩形 21"/>
          <p:cNvSpPr/>
          <p:nvPr/>
        </p:nvSpPr>
        <p:spPr>
          <a:xfrm>
            <a:off x="3857858" y="5327081"/>
            <a:ext cx="7090228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30311" y="1191549"/>
            <a:ext cx="10260542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：认识计数单位“千”： 千是一个新的比百更大的计数单位，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个一百是一千。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97000" y="2623544"/>
            <a:ext cx="6654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【例】一百一百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地数，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个一百是多少？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30311" y="3400570"/>
            <a:ext cx="9571851" cy="559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一百一百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地数，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个一百是一千，千是一个新的计数单位。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0311" y="4139625"/>
            <a:ext cx="10260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【方法小结】千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是一个新的比百更大的计数单位，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个一百是一千。千所在的数位是千位，一个数从右边数起，第四位是千位。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4554" y="1101930"/>
            <a:ext cx="67954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最大的三位数是几？它再添上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是多少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4554" y="2496580"/>
            <a:ext cx="372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999  1000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04554" y="3000691"/>
            <a:ext cx="9560631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2.900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）个百，它再添上（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）个百就是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498171" y="3140025"/>
            <a:ext cx="4115160" cy="523220"/>
            <a:chOff x="3498171" y="3140025"/>
            <a:chExt cx="4115160" cy="523220"/>
          </a:xfrm>
        </p:grpSpPr>
        <p:sp>
          <p:nvSpPr>
            <p:cNvPr id="2" name="矩形 1"/>
            <p:cNvSpPr/>
            <p:nvPr/>
          </p:nvSpPr>
          <p:spPr>
            <a:xfrm>
              <a:off x="3498171" y="3140025"/>
              <a:ext cx="3674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245923" y="3140025"/>
              <a:ext cx="3674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058173" y="3663245"/>
            <a:ext cx="10276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：千以内数的顺序：一个数从右边起第一位是个位，第二位是十位，第三位是百位，第四位是千位。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37864" y="5048240"/>
            <a:ext cx="102667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个数从右边起，第一位是（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）位，第二位是（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）位，第三位是（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）位，第四位是（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20463" y="1365161"/>
            <a:ext cx="10084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个数从右边起，第一位是个位，第二位是十位，第三位是百位，第四位是千位。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20463" y="2565490"/>
            <a:ext cx="9865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【方法小结】一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个数从右边起，第一位是个位，第二位是十位，第三位是百位，第四位是千位。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54407" y="3884383"/>
            <a:ext cx="3775393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看图说一说数的组成。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650479" y="3765819"/>
            <a:ext cx="2833494" cy="2176240"/>
            <a:chOff x="2266541" y="2805443"/>
            <a:chExt cx="2006537" cy="1457613"/>
          </a:xfrm>
        </p:grpSpPr>
        <p:grpSp>
          <p:nvGrpSpPr>
            <p:cNvPr id="8" name="组合 3488"/>
            <p:cNvGrpSpPr/>
            <p:nvPr/>
          </p:nvGrpSpPr>
          <p:grpSpPr bwMode="auto">
            <a:xfrm>
              <a:off x="2266541" y="2805443"/>
              <a:ext cx="1906214" cy="1444585"/>
              <a:chOff x="2700" y="13296"/>
              <a:chExt cx="1440" cy="1266"/>
            </a:xfrm>
          </p:grpSpPr>
          <p:grpSp>
            <p:nvGrpSpPr>
              <p:cNvPr id="10" name="组合 3489"/>
              <p:cNvGrpSpPr/>
              <p:nvPr/>
            </p:nvGrpSpPr>
            <p:grpSpPr bwMode="auto">
              <a:xfrm>
                <a:off x="2700" y="13296"/>
                <a:ext cx="1440" cy="1266"/>
                <a:chOff x="2700" y="11094"/>
                <a:chExt cx="1440" cy="1266"/>
              </a:xfrm>
            </p:grpSpPr>
            <p:sp>
              <p:nvSpPr>
                <p:cNvPr id="17" name="矩形 3490"/>
                <p:cNvSpPr>
                  <a:spLocks noChangeArrowheads="1"/>
                </p:cNvSpPr>
                <p:nvPr/>
              </p:nvSpPr>
              <p:spPr bwMode="auto">
                <a:xfrm>
                  <a:off x="2700" y="12048"/>
                  <a:ext cx="144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8" name="直线 3491"/>
                <p:cNvSpPr>
                  <a:spLocks noChangeShapeType="1"/>
                </p:cNvSpPr>
                <p:nvPr/>
              </p:nvSpPr>
              <p:spPr bwMode="auto">
                <a:xfrm>
                  <a:off x="2925" y="11094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9" name="直线 3492"/>
                <p:cNvSpPr>
                  <a:spLocks noChangeShapeType="1"/>
                </p:cNvSpPr>
                <p:nvPr/>
              </p:nvSpPr>
              <p:spPr bwMode="auto">
                <a:xfrm>
                  <a:off x="3240" y="11109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20" name="直线 3493"/>
                <p:cNvSpPr>
                  <a:spLocks noChangeShapeType="1"/>
                </p:cNvSpPr>
                <p:nvPr/>
              </p:nvSpPr>
              <p:spPr bwMode="auto">
                <a:xfrm>
                  <a:off x="38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21" name="直线 3494"/>
                <p:cNvSpPr>
                  <a:spLocks noChangeShapeType="1"/>
                </p:cNvSpPr>
                <p:nvPr/>
              </p:nvSpPr>
              <p:spPr bwMode="auto">
                <a:xfrm>
                  <a:off x="35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</p:grpSp>
          <p:grpSp>
            <p:nvGrpSpPr>
              <p:cNvPr id="11" name="组合 3495"/>
              <p:cNvGrpSpPr/>
              <p:nvPr/>
            </p:nvGrpSpPr>
            <p:grpSpPr bwMode="auto">
              <a:xfrm>
                <a:off x="3045" y="13920"/>
                <a:ext cx="735" cy="330"/>
                <a:chOff x="3030" y="11526"/>
                <a:chExt cx="735" cy="486"/>
              </a:xfrm>
            </p:grpSpPr>
            <p:sp>
              <p:nvSpPr>
                <p:cNvPr id="12" name="椭圆 3496"/>
                <p:cNvSpPr>
                  <a:spLocks noChangeArrowheads="1"/>
                </p:cNvSpPr>
                <p:nvPr/>
              </p:nvSpPr>
              <p:spPr bwMode="auto">
                <a:xfrm>
                  <a:off x="3045" y="11841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3" name="椭圆 3497"/>
                <p:cNvSpPr>
                  <a:spLocks noChangeArrowheads="1"/>
                </p:cNvSpPr>
                <p:nvPr/>
              </p:nvSpPr>
              <p:spPr bwMode="auto">
                <a:xfrm>
                  <a:off x="3405" y="1185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4" name="椭圆 3498"/>
                <p:cNvSpPr>
                  <a:spLocks noChangeArrowheads="1"/>
                </p:cNvSpPr>
                <p:nvPr/>
              </p:nvSpPr>
              <p:spPr bwMode="auto">
                <a:xfrm>
                  <a:off x="3390" y="1170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5" name="椭圆 3499"/>
                <p:cNvSpPr>
                  <a:spLocks noChangeArrowheads="1"/>
                </p:cNvSpPr>
                <p:nvPr/>
              </p:nvSpPr>
              <p:spPr bwMode="auto">
                <a:xfrm>
                  <a:off x="3390" y="1152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  <p:sp>
              <p:nvSpPr>
                <p:cNvPr id="16" name="椭圆 3500"/>
                <p:cNvSpPr>
                  <a:spLocks noChangeArrowheads="1"/>
                </p:cNvSpPr>
                <p:nvPr/>
              </p:nvSpPr>
              <p:spPr bwMode="auto">
                <a:xfrm>
                  <a:off x="3030" y="1164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800"/>
                </a:p>
              </p:txBody>
            </p:sp>
          </p:grpSp>
        </p:grpSp>
        <p:sp>
          <p:nvSpPr>
            <p:cNvPr id="9" name="文本框 8"/>
            <p:cNvSpPr txBox="1"/>
            <p:nvPr/>
          </p:nvSpPr>
          <p:spPr>
            <a:xfrm>
              <a:off x="2348023" y="3912611"/>
              <a:ext cx="1925055" cy="35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800" dirty="0" smtClean="0"/>
                <a:t>千</a:t>
              </a:r>
              <a:r>
                <a:rPr lang="en-US" altLang="zh-CN" sz="2800" dirty="0" smtClean="0"/>
                <a:t>   </a:t>
              </a:r>
              <a:r>
                <a:rPr lang="zh-CN" altLang="zh-CN" sz="2800" dirty="0" smtClean="0"/>
                <a:t> </a:t>
              </a:r>
              <a:r>
                <a:rPr lang="zh-CN" altLang="zh-CN" sz="2800" dirty="0"/>
                <a:t>百 </a:t>
              </a:r>
              <a:r>
                <a:rPr lang="en-US" altLang="zh-CN" sz="2800" dirty="0" smtClean="0"/>
                <a:t>  </a:t>
              </a:r>
              <a:r>
                <a:rPr lang="zh-CN" altLang="zh-CN" sz="2800" dirty="0" smtClean="0"/>
                <a:t>十 </a:t>
              </a:r>
              <a:r>
                <a:rPr lang="en-US" altLang="zh-CN" sz="2800" dirty="0" smtClean="0"/>
                <a:t> </a:t>
              </a:r>
              <a:r>
                <a:rPr lang="zh-CN" altLang="zh-CN" sz="2800" dirty="0" smtClean="0"/>
                <a:t>个</a:t>
              </a:r>
              <a:endParaRPr lang="zh-CN" alt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10356" y="1336970"/>
            <a:ext cx="102267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这个数是由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）组成的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。写作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909759" y="1434346"/>
            <a:ext cx="7506989" cy="1228974"/>
            <a:chOff x="2909759" y="1434346"/>
            <a:chExt cx="7506989" cy="1228974"/>
          </a:xfrm>
        </p:grpSpPr>
        <p:sp>
          <p:nvSpPr>
            <p:cNvPr id="6" name="文本框 5"/>
            <p:cNvSpPr txBox="1"/>
            <p:nvPr/>
          </p:nvSpPr>
          <p:spPr>
            <a:xfrm>
              <a:off x="4100790" y="1434346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188794" y="146819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十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693473" y="1468192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230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2909759" y="2140100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二百三十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310356" y="2994651"/>
            <a:ext cx="99457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：以“个”“十”“百”为单位数数的方法：数数过程中，要特别注意接近整十、整百、整千时拐弯处数的数法，个位上满十就要向十位进一；十位上满十就要向百位进一；百位上满十就要向千位进一。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36372" y="1287886"/>
            <a:ext cx="6375463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【例】接着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下面各数再数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三百零六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五百九十七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九百九十五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2434" y="2987898"/>
            <a:ext cx="9852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三百零六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：三百零七、三百零八、三百零九、三百一十、三百一十一；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五百九十七：五百九十八、五百九十九、六百、六百零一、六百零二；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九百九十五：九百九十六、九百九十七、九百九十八、九百九十九、一千。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62130" y="1200399"/>
            <a:ext cx="98137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【方法小结】数数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过程中，要特别注意接近整十、整百、整千时拐弯处数的数法。个位上满十就要向十位进一；十位上满十就要向百位进一；百位上满十就要向千位进一。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62130" y="2800178"/>
            <a:ext cx="6348213" cy="26015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一个一个地数，数出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一十一十地数，数出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一百一百地数，数出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92902" y="5401724"/>
            <a:ext cx="10152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1.710  711  712  713  714  2.960  970  980  990  1000  3.600  700  800  900  1000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6068" y="1185232"/>
            <a:ext cx="100576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知识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千以内数的读、写：写数时，几个百就在百位上写几，几个十就在十位上写几，几个一就在个位上写几；读数时，百位上是几就读作几百，十位上是几就读作几十，个位上是几就读作几。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97286" y="4334087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【例】看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图填一填，再读一读、写一写。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718111" y="3645111"/>
            <a:ext cx="2395611" cy="1825804"/>
            <a:chOff x="2266540" y="3454534"/>
            <a:chExt cx="2395611" cy="1825804"/>
          </a:xfrm>
        </p:grpSpPr>
        <p:grpSp>
          <p:nvGrpSpPr>
            <p:cNvPr id="7" name="组合 6"/>
            <p:cNvGrpSpPr/>
            <p:nvPr/>
          </p:nvGrpSpPr>
          <p:grpSpPr>
            <a:xfrm>
              <a:off x="2266540" y="3454534"/>
              <a:ext cx="2395611" cy="1825804"/>
              <a:chOff x="14288" y="15875"/>
              <a:chExt cx="914400" cy="804863"/>
            </a:xfrm>
          </p:grpSpPr>
          <p:grpSp>
            <p:nvGrpSpPr>
              <p:cNvPr id="9" name="组合 3579"/>
              <p:cNvGrpSpPr/>
              <p:nvPr/>
            </p:nvGrpSpPr>
            <p:grpSpPr bwMode="auto">
              <a:xfrm>
                <a:off x="14288" y="15875"/>
                <a:ext cx="914400" cy="804863"/>
                <a:chOff x="2700" y="11094"/>
                <a:chExt cx="1440" cy="1266"/>
              </a:xfrm>
            </p:grpSpPr>
            <p:sp>
              <p:nvSpPr>
                <p:cNvPr id="20" name="矩形 3580"/>
                <p:cNvSpPr>
                  <a:spLocks noChangeArrowheads="1"/>
                </p:cNvSpPr>
                <p:nvPr/>
              </p:nvSpPr>
              <p:spPr bwMode="auto">
                <a:xfrm>
                  <a:off x="2700" y="12048"/>
                  <a:ext cx="144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1" name="直线 3581"/>
                <p:cNvSpPr>
                  <a:spLocks noChangeShapeType="1"/>
                </p:cNvSpPr>
                <p:nvPr/>
              </p:nvSpPr>
              <p:spPr bwMode="auto">
                <a:xfrm>
                  <a:off x="2925" y="11094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2" name="直线 3582"/>
                <p:cNvSpPr>
                  <a:spLocks noChangeShapeType="1"/>
                </p:cNvSpPr>
                <p:nvPr/>
              </p:nvSpPr>
              <p:spPr bwMode="auto">
                <a:xfrm>
                  <a:off x="3240" y="11109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" name="直线 3583"/>
                <p:cNvSpPr>
                  <a:spLocks noChangeShapeType="1"/>
                </p:cNvSpPr>
                <p:nvPr/>
              </p:nvSpPr>
              <p:spPr bwMode="auto">
                <a:xfrm>
                  <a:off x="38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4" name="直线 3584"/>
                <p:cNvSpPr>
                  <a:spLocks noChangeShapeType="1"/>
                </p:cNvSpPr>
                <p:nvPr/>
              </p:nvSpPr>
              <p:spPr bwMode="auto">
                <a:xfrm>
                  <a:off x="35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" name="组合 4714"/>
              <p:cNvGrpSpPr/>
              <p:nvPr/>
            </p:nvGrpSpPr>
            <p:grpSpPr bwMode="auto">
              <a:xfrm>
                <a:off x="261938" y="96838"/>
                <a:ext cx="581025" cy="525462"/>
                <a:chOff x="3225" y="11550"/>
                <a:chExt cx="915" cy="828"/>
              </a:xfrm>
            </p:grpSpPr>
            <p:sp>
              <p:nvSpPr>
                <p:cNvPr id="11" name="椭圆 3586"/>
                <p:cNvSpPr>
                  <a:spLocks noChangeArrowheads="1"/>
                </p:cNvSpPr>
                <p:nvPr/>
              </p:nvSpPr>
              <p:spPr bwMode="auto">
                <a:xfrm>
                  <a:off x="3225" y="12063"/>
                  <a:ext cx="267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" name="椭圆 3587"/>
                <p:cNvSpPr>
                  <a:spLocks noChangeArrowheads="1"/>
                </p:cNvSpPr>
                <p:nvPr/>
              </p:nvSpPr>
              <p:spPr bwMode="auto">
                <a:xfrm>
                  <a:off x="3225" y="12219"/>
                  <a:ext cx="267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" name="椭圆 3588"/>
                <p:cNvSpPr>
                  <a:spLocks noChangeArrowheads="1"/>
                </p:cNvSpPr>
                <p:nvPr/>
              </p:nvSpPr>
              <p:spPr bwMode="auto">
                <a:xfrm>
                  <a:off x="3225" y="11922"/>
                  <a:ext cx="267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" name="椭圆 3590"/>
                <p:cNvSpPr>
                  <a:spLocks noChangeArrowheads="1"/>
                </p:cNvSpPr>
                <p:nvPr/>
              </p:nvSpPr>
              <p:spPr bwMode="auto">
                <a:xfrm>
                  <a:off x="3873" y="12222"/>
                  <a:ext cx="267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" name="椭圆 3591"/>
                <p:cNvSpPr>
                  <a:spLocks noChangeArrowheads="1"/>
                </p:cNvSpPr>
                <p:nvPr/>
              </p:nvSpPr>
              <p:spPr bwMode="auto">
                <a:xfrm>
                  <a:off x="3873" y="12057"/>
                  <a:ext cx="267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" name="椭圆 3592"/>
                <p:cNvSpPr>
                  <a:spLocks noChangeArrowheads="1"/>
                </p:cNvSpPr>
                <p:nvPr/>
              </p:nvSpPr>
              <p:spPr bwMode="auto">
                <a:xfrm>
                  <a:off x="3873" y="11877"/>
                  <a:ext cx="267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" name="椭圆 3593"/>
                <p:cNvSpPr>
                  <a:spLocks noChangeArrowheads="1"/>
                </p:cNvSpPr>
                <p:nvPr/>
              </p:nvSpPr>
              <p:spPr bwMode="auto">
                <a:xfrm>
                  <a:off x="3862" y="11550"/>
                  <a:ext cx="267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8" name="椭圆 3594"/>
                <p:cNvSpPr>
                  <a:spLocks noChangeArrowheads="1"/>
                </p:cNvSpPr>
                <p:nvPr/>
              </p:nvSpPr>
              <p:spPr bwMode="auto">
                <a:xfrm>
                  <a:off x="3862" y="11706"/>
                  <a:ext cx="267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9" name="椭圆 3595"/>
                <p:cNvSpPr>
                  <a:spLocks noChangeArrowheads="1"/>
                </p:cNvSpPr>
                <p:nvPr/>
              </p:nvSpPr>
              <p:spPr bwMode="auto">
                <a:xfrm>
                  <a:off x="3560" y="12213"/>
                  <a:ext cx="267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8" name="矩形 7"/>
            <p:cNvSpPr/>
            <p:nvPr/>
          </p:nvSpPr>
          <p:spPr>
            <a:xfrm>
              <a:off x="2387963" y="4865924"/>
              <a:ext cx="22741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000" kern="100" dirty="0" smtClean="0">
                  <a:cs typeface="宋体" panose="02010600030101010101" pitchFamily="2" charset="-122"/>
                </a:rPr>
                <a:t>千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百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十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个</a:t>
              </a:r>
              <a:endParaRPr lang="zh-CN" altLang="en-US" sz="2000" dirty="0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047468" y="4952751"/>
            <a:ext cx="95830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这个数是由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）组成的。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544025" y="5077772"/>
            <a:ext cx="6106355" cy="1212925"/>
            <a:chOff x="2544025" y="5077772"/>
            <a:chExt cx="6106355" cy="1212925"/>
          </a:xfrm>
        </p:grpSpPr>
        <p:sp>
          <p:nvSpPr>
            <p:cNvPr id="2" name="矩形 1"/>
            <p:cNvSpPr/>
            <p:nvPr/>
          </p:nvSpPr>
          <p:spPr>
            <a:xfrm>
              <a:off x="2544025" y="5113186"/>
              <a:ext cx="7328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315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225435" y="5077772"/>
              <a:ext cx="1980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三百一十五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3716386" y="5765045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5964915" y="5725466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十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8106641" y="576747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30311" y="1163638"/>
            <a:ext cx="10013231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【方法小结】千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以内数的读写：写数时，几个百就在百位上写几，几个十就在十位上写几，几个一就在个位上写几；读数时，百位上是几就读作几百，十位上是几就读作几十，个位上是几就读作几。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30311" y="2798782"/>
            <a:ext cx="59298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读出下面各数，并说出它们的组成。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328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451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990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30311" y="4830107"/>
            <a:ext cx="10002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328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百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八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它是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个百、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八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一组成的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451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百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五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它是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个百、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五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一组成的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990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百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十，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它是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个百、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个十组成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33342" y="1493949"/>
            <a:ext cx="100514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数中有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的读、写：写数时，哪个数位上一个单位也没有，就在那个数位上写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；读数时，数中间有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的，这个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要读出来；数的末尾有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的，这个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不要读出来。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33342" y="3631843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【例】看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图读一读、写一写。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255324" y="4321221"/>
            <a:ext cx="2300518" cy="1970467"/>
            <a:chOff x="1707169" y="4324448"/>
            <a:chExt cx="2300518" cy="1970467"/>
          </a:xfrm>
        </p:grpSpPr>
        <p:grpSp>
          <p:nvGrpSpPr>
            <p:cNvPr id="2" name="组合 1"/>
            <p:cNvGrpSpPr/>
            <p:nvPr/>
          </p:nvGrpSpPr>
          <p:grpSpPr>
            <a:xfrm>
              <a:off x="1707169" y="4324448"/>
              <a:ext cx="2033144" cy="1970467"/>
              <a:chOff x="1707169" y="4324448"/>
              <a:chExt cx="2033144" cy="1970467"/>
            </a:xfrm>
          </p:grpSpPr>
          <p:grpSp>
            <p:nvGrpSpPr>
              <p:cNvPr id="10" name="组合 3597"/>
              <p:cNvGrpSpPr/>
              <p:nvPr/>
            </p:nvGrpSpPr>
            <p:grpSpPr bwMode="auto">
              <a:xfrm>
                <a:off x="1707169" y="4324448"/>
                <a:ext cx="2033144" cy="1970467"/>
                <a:chOff x="2700" y="11094"/>
                <a:chExt cx="1440" cy="1266"/>
              </a:xfrm>
            </p:grpSpPr>
            <p:sp>
              <p:nvSpPr>
                <p:cNvPr id="39" name="矩形 3598"/>
                <p:cNvSpPr>
                  <a:spLocks noChangeArrowheads="1"/>
                </p:cNvSpPr>
                <p:nvPr/>
              </p:nvSpPr>
              <p:spPr bwMode="auto">
                <a:xfrm>
                  <a:off x="2700" y="12048"/>
                  <a:ext cx="144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0" name="直线 3599"/>
                <p:cNvSpPr>
                  <a:spLocks noChangeShapeType="1"/>
                </p:cNvSpPr>
                <p:nvPr/>
              </p:nvSpPr>
              <p:spPr bwMode="auto">
                <a:xfrm>
                  <a:off x="2925" y="11094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1" name="直线 3600"/>
                <p:cNvSpPr>
                  <a:spLocks noChangeShapeType="1"/>
                </p:cNvSpPr>
                <p:nvPr/>
              </p:nvSpPr>
              <p:spPr bwMode="auto">
                <a:xfrm>
                  <a:off x="3240" y="11109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2" name="直线 3601"/>
                <p:cNvSpPr>
                  <a:spLocks noChangeShapeType="1"/>
                </p:cNvSpPr>
                <p:nvPr/>
              </p:nvSpPr>
              <p:spPr bwMode="auto">
                <a:xfrm>
                  <a:off x="38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3" name="直线 3602"/>
                <p:cNvSpPr>
                  <a:spLocks noChangeShapeType="1"/>
                </p:cNvSpPr>
                <p:nvPr/>
              </p:nvSpPr>
              <p:spPr bwMode="auto">
                <a:xfrm>
                  <a:off x="35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11" name="椭圆 3603"/>
              <p:cNvSpPr>
                <a:spLocks noChangeArrowheads="1"/>
              </p:cNvSpPr>
              <p:nvPr/>
            </p:nvSpPr>
            <p:spPr bwMode="auto">
              <a:xfrm>
                <a:off x="2257812" y="5319397"/>
                <a:ext cx="405922" cy="2409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椭圆 3604"/>
              <p:cNvSpPr>
                <a:spLocks noChangeArrowheads="1"/>
              </p:cNvSpPr>
              <p:nvPr/>
            </p:nvSpPr>
            <p:spPr bwMode="auto">
              <a:xfrm>
                <a:off x="2257812" y="5560361"/>
                <a:ext cx="405922" cy="24485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13" name="组合 3606"/>
              <p:cNvGrpSpPr/>
              <p:nvPr/>
            </p:nvGrpSpPr>
            <p:grpSpPr bwMode="auto">
              <a:xfrm>
                <a:off x="3126134" y="4476024"/>
                <a:ext cx="423572" cy="1286437"/>
                <a:chOff x="4080" y="4434"/>
                <a:chExt cx="375" cy="828"/>
              </a:xfrm>
            </p:grpSpPr>
            <p:sp>
              <p:nvSpPr>
                <p:cNvPr id="34" name="椭圆 3607"/>
                <p:cNvSpPr>
                  <a:spLocks noChangeArrowheads="1"/>
                </p:cNvSpPr>
                <p:nvPr/>
              </p:nvSpPr>
              <p:spPr bwMode="auto">
                <a:xfrm>
                  <a:off x="4095" y="510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5" name="椭圆 3608"/>
                <p:cNvSpPr>
                  <a:spLocks noChangeArrowheads="1"/>
                </p:cNvSpPr>
                <p:nvPr/>
              </p:nvSpPr>
              <p:spPr bwMode="auto">
                <a:xfrm>
                  <a:off x="4095" y="4941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" name="椭圆 3609"/>
                <p:cNvSpPr>
                  <a:spLocks noChangeArrowheads="1"/>
                </p:cNvSpPr>
                <p:nvPr/>
              </p:nvSpPr>
              <p:spPr bwMode="auto">
                <a:xfrm>
                  <a:off x="4095" y="4761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" name="椭圆 3610"/>
                <p:cNvSpPr>
                  <a:spLocks noChangeArrowheads="1"/>
                </p:cNvSpPr>
                <p:nvPr/>
              </p:nvSpPr>
              <p:spPr bwMode="auto">
                <a:xfrm>
                  <a:off x="4080" y="4434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8" name="椭圆 3611"/>
                <p:cNvSpPr>
                  <a:spLocks noChangeArrowheads="1"/>
                </p:cNvSpPr>
                <p:nvPr/>
              </p:nvSpPr>
              <p:spPr bwMode="auto">
                <a:xfrm>
                  <a:off x="4080" y="4590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14" name="椭圆 3612"/>
              <p:cNvSpPr>
                <a:spLocks noChangeArrowheads="1"/>
              </p:cNvSpPr>
              <p:nvPr/>
            </p:nvSpPr>
            <p:spPr bwMode="auto">
              <a:xfrm>
                <a:off x="2236634" y="4856903"/>
                <a:ext cx="405922" cy="2409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椭圆 3612"/>
              <p:cNvSpPr>
                <a:spLocks noChangeArrowheads="1"/>
              </p:cNvSpPr>
              <p:nvPr/>
            </p:nvSpPr>
            <p:spPr bwMode="auto">
              <a:xfrm>
                <a:off x="2236636" y="5076389"/>
                <a:ext cx="405922" cy="2409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733499" y="5845542"/>
              <a:ext cx="22741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000" kern="100" dirty="0" smtClean="0">
                  <a:cs typeface="宋体" panose="02010600030101010101" pitchFamily="2" charset="-122"/>
                </a:rPr>
                <a:t>千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百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十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个</a:t>
              </a:r>
              <a:endParaRPr lang="zh-CN" altLang="en-US" sz="2000" dirty="0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428444" y="4390003"/>
            <a:ext cx="2423351" cy="1970467"/>
            <a:chOff x="7180675" y="4357820"/>
            <a:chExt cx="2423351" cy="1970467"/>
          </a:xfrm>
        </p:grpSpPr>
        <p:grpSp>
          <p:nvGrpSpPr>
            <p:cNvPr id="15" name="组合 3613"/>
            <p:cNvGrpSpPr/>
            <p:nvPr/>
          </p:nvGrpSpPr>
          <p:grpSpPr bwMode="auto">
            <a:xfrm>
              <a:off x="7180675" y="4357820"/>
              <a:ext cx="2033144" cy="1970467"/>
              <a:chOff x="2700" y="11094"/>
              <a:chExt cx="1440" cy="1266"/>
            </a:xfrm>
          </p:grpSpPr>
          <p:sp>
            <p:nvSpPr>
              <p:cNvPr id="29" name="矩形 3614"/>
              <p:cNvSpPr>
                <a:spLocks noChangeArrowheads="1"/>
              </p:cNvSpPr>
              <p:nvPr/>
            </p:nvSpPr>
            <p:spPr bwMode="auto">
              <a:xfrm>
                <a:off x="2700" y="12048"/>
                <a:ext cx="1440" cy="3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直线 3615"/>
              <p:cNvSpPr>
                <a:spLocks noChangeShapeType="1"/>
              </p:cNvSpPr>
              <p:nvPr/>
            </p:nvSpPr>
            <p:spPr bwMode="auto">
              <a:xfrm>
                <a:off x="2925" y="11094"/>
                <a:ext cx="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直线 3616"/>
              <p:cNvSpPr>
                <a:spLocks noChangeShapeType="1"/>
              </p:cNvSpPr>
              <p:nvPr/>
            </p:nvSpPr>
            <p:spPr bwMode="auto">
              <a:xfrm>
                <a:off x="3240" y="11109"/>
                <a:ext cx="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直线 3617"/>
              <p:cNvSpPr>
                <a:spLocks noChangeShapeType="1"/>
              </p:cNvSpPr>
              <p:nvPr/>
            </p:nvSpPr>
            <p:spPr bwMode="auto">
              <a:xfrm>
                <a:off x="3855" y="11112"/>
                <a:ext cx="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直线 3618"/>
              <p:cNvSpPr>
                <a:spLocks noChangeShapeType="1"/>
              </p:cNvSpPr>
              <p:nvPr/>
            </p:nvSpPr>
            <p:spPr bwMode="auto">
              <a:xfrm>
                <a:off x="3609" y="11112"/>
                <a:ext cx="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6" name="组合 3619"/>
            <p:cNvGrpSpPr/>
            <p:nvPr/>
          </p:nvGrpSpPr>
          <p:grpSpPr bwMode="auto">
            <a:xfrm>
              <a:off x="7699414" y="4556034"/>
              <a:ext cx="986648" cy="1286437"/>
              <a:chOff x="5829" y="13422"/>
              <a:chExt cx="878" cy="828"/>
            </a:xfrm>
          </p:grpSpPr>
          <p:grpSp>
            <p:nvGrpSpPr>
              <p:cNvPr id="18" name="组合 3620"/>
              <p:cNvGrpSpPr/>
              <p:nvPr/>
            </p:nvGrpSpPr>
            <p:grpSpPr bwMode="auto">
              <a:xfrm>
                <a:off x="5829" y="13422"/>
                <a:ext cx="375" cy="828"/>
                <a:chOff x="4014" y="4434"/>
                <a:chExt cx="375" cy="828"/>
              </a:xfrm>
            </p:grpSpPr>
            <p:sp>
              <p:nvSpPr>
                <p:cNvPr id="24" name="椭圆 3621"/>
                <p:cNvSpPr>
                  <a:spLocks noChangeArrowheads="1"/>
                </p:cNvSpPr>
                <p:nvPr/>
              </p:nvSpPr>
              <p:spPr bwMode="auto">
                <a:xfrm>
                  <a:off x="4029" y="510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5" name="椭圆 3622"/>
                <p:cNvSpPr>
                  <a:spLocks noChangeArrowheads="1"/>
                </p:cNvSpPr>
                <p:nvPr/>
              </p:nvSpPr>
              <p:spPr bwMode="auto">
                <a:xfrm>
                  <a:off x="4029" y="4941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6" name="椭圆 3623"/>
                <p:cNvSpPr>
                  <a:spLocks noChangeArrowheads="1"/>
                </p:cNvSpPr>
                <p:nvPr/>
              </p:nvSpPr>
              <p:spPr bwMode="auto">
                <a:xfrm>
                  <a:off x="4029" y="4761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7" name="椭圆 3624"/>
                <p:cNvSpPr>
                  <a:spLocks noChangeArrowheads="1"/>
                </p:cNvSpPr>
                <p:nvPr/>
              </p:nvSpPr>
              <p:spPr bwMode="auto">
                <a:xfrm>
                  <a:off x="4014" y="4434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8" name="椭圆 3625"/>
                <p:cNvSpPr>
                  <a:spLocks noChangeArrowheads="1"/>
                </p:cNvSpPr>
                <p:nvPr/>
              </p:nvSpPr>
              <p:spPr bwMode="auto">
                <a:xfrm>
                  <a:off x="4014" y="4590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9" name="组合 3626"/>
              <p:cNvGrpSpPr/>
              <p:nvPr/>
            </p:nvGrpSpPr>
            <p:grpSpPr bwMode="auto">
              <a:xfrm>
                <a:off x="6332" y="13608"/>
                <a:ext cx="360" cy="624"/>
                <a:chOff x="6377" y="13608"/>
                <a:chExt cx="360" cy="624"/>
              </a:xfrm>
            </p:grpSpPr>
            <p:sp>
              <p:nvSpPr>
                <p:cNvPr id="21" name="椭圆 3627"/>
                <p:cNvSpPr>
                  <a:spLocks noChangeArrowheads="1"/>
                </p:cNvSpPr>
                <p:nvPr/>
              </p:nvSpPr>
              <p:spPr bwMode="auto">
                <a:xfrm>
                  <a:off x="6377" y="1407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2" name="椭圆 3628"/>
                <p:cNvSpPr>
                  <a:spLocks noChangeArrowheads="1"/>
                </p:cNvSpPr>
                <p:nvPr/>
              </p:nvSpPr>
              <p:spPr bwMode="auto">
                <a:xfrm>
                  <a:off x="6377" y="13608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" name="椭圆 3629"/>
                <p:cNvSpPr>
                  <a:spLocks noChangeArrowheads="1"/>
                </p:cNvSpPr>
                <p:nvPr/>
              </p:nvSpPr>
              <p:spPr bwMode="auto">
                <a:xfrm>
                  <a:off x="6377" y="13764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20" name="椭圆 3630"/>
              <p:cNvSpPr>
                <a:spLocks noChangeArrowheads="1"/>
              </p:cNvSpPr>
              <p:nvPr/>
            </p:nvSpPr>
            <p:spPr bwMode="auto">
              <a:xfrm>
                <a:off x="6347" y="13920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7329838" y="5894263"/>
              <a:ext cx="22741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000" kern="100" dirty="0" smtClean="0">
                  <a:cs typeface="宋体" panose="02010600030101010101" pitchFamily="2" charset="-122"/>
                </a:rPr>
                <a:t>千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百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十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个</a:t>
              </a:r>
              <a:endParaRPr lang="zh-CN" altLang="en-US" sz="2000" dirty="0"/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3367459" y="5020059"/>
            <a:ext cx="37785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读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455407" y="5006076"/>
            <a:ext cx="37785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读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627419" y="5031646"/>
            <a:ext cx="1620957" cy="909524"/>
            <a:chOff x="4627419" y="5031646"/>
            <a:chExt cx="1620957" cy="909524"/>
          </a:xfrm>
        </p:grpSpPr>
        <p:sp>
          <p:nvSpPr>
            <p:cNvPr id="49" name="矩形 48"/>
            <p:cNvSpPr/>
            <p:nvPr/>
          </p:nvSpPr>
          <p:spPr>
            <a:xfrm>
              <a:off x="4627419" y="5417950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四百零五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5131113" y="5031646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405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729497" y="5031646"/>
            <a:ext cx="1620957" cy="929659"/>
            <a:chOff x="9729497" y="5031646"/>
            <a:chExt cx="1620957" cy="929659"/>
          </a:xfrm>
        </p:grpSpPr>
        <p:sp>
          <p:nvSpPr>
            <p:cNvPr id="51" name="矩形 50"/>
            <p:cNvSpPr/>
            <p:nvPr/>
          </p:nvSpPr>
          <p:spPr>
            <a:xfrm>
              <a:off x="9729497" y="5438085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五</a:t>
              </a:r>
              <a:r>
                <a:rPr lang="zh-CN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四十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0140638" y="5031646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540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6068" y="1193935"/>
            <a:ext cx="100455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【方法小结】数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的读、写：写数时，哪个数位上一个单位也没有，就在那个数位上写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；读数时，数中间有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的，这个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要读出来；数的末尾有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的，这个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不要读出来。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56068" y="2948261"/>
            <a:ext cx="94804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个百和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个一组成的数是（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），读作（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个百和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个十组成的数是（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），读作（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707612" y="3702313"/>
            <a:ext cx="3966544" cy="523220"/>
            <a:chOff x="5707612" y="3702313"/>
            <a:chExt cx="3966544" cy="523220"/>
          </a:xfrm>
        </p:grpSpPr>
        <p:sp>
          <p:nvSpPr>
            <p:cNvPr id="7" name="矩形 6"/>
            <p:cNvSpPr/>
            <p:nvPr/>
          </p:nvSpPr>
          <p:spPr>
            <a:xfrm>
              <a:off x="8053199" y="3702313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四百零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八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707612" y="3702313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408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734036" y="4345109"/>
            <a:ext cx="3940120" cy="523220"/>
            <a:chOff x="5734036" y="4345109"/>
            <a:chExt cx="3940120" cy="523220"/>
          </a:xfrm>
        </p:grpSpPr>
        <p:sp>
          <p:nvSpPr>
            <p:cNvPr id="9" name="矩形 8"/>
            <p:cNvSpPr/>
            <p:nvPr/>
          </p:nvSpPr>
          <p:spPr>
            <a:xfrm>
              <a:off x="5734036" y="4345109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650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053199" y="4345109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六</a:t>
              </a:r>
              <a:r>
                <a:rPr lang="zh-CN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五十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93113" y="1163638"/>
            <a:ext cx="3219719" cy="2918421"/>
          </a:xfrm>
          <a:prstGeom prst="rect">
            <a:avLst/>
          </a:prstGeom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4" name="AutoShape 27"/>
          <p:cNvSpPr>
            <a:spLocks noChangeArrowheads="1"/>
          </p:cNvSpPr>
          <p:nvPr/>
        </p:nvSpPr>
        <p:spPr bwMode="auto">
          <a:xfrm>
            <a:off x="4319017" y="1793998"/>
            <a:ext cx="3176487" cy="1129506"/>
          </a:xfrm>
          <a:prstGeom prst="wedgeRoundRectCallout">
            <a:avLst>
              <a:gd name="adj1" fmla="val -76649"/>
              <a:gd name="adj2" fmla="val -4626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 smtClean="0"/>
              <a:t>同学们，今天</a:t>
            </a:r>
            <a:r>
              <a:rPr lang="zh-CN" altLang="en-US" dirty="0"/>
              <a:t>我们就一起来</a:t>
            </a:r>
            <a:r>
              <a:rPr lang="zh-CN" altLang="en-US" dirty="0" smtClean="0"/>
              <a:t>学习</a:t>
            </a:r>
            <a:r>
              <a:rPr lang="zh-CN" altLang="en-US" dirty="0"/>
              <a:t>比</a:t>
            </a:r>
            <a:r>
              <a:rPr lang="en-US" altLang="zh-CN" dirty="0">
                <a:latin typeface="Arial" panose="020B0604020202020204" pitchFamily="34" charset="0"/>
              </a:rPr>
              <a:t>100</a:t>
            </a:r>
            <a:r>
              <a:rPr lang="zh-CN" altLang="en-US" dirty="0"/>
              <a:t>更大的数。</a:t>
            </a:r>
          </a:p>
          <a:p>
            <a:pPr eaLnBrk="1" hangingPunct="1"/>
            <a:endParaRPr lang="zh-CN" altLang="en-US" dirty="0"/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4112832" y="3342247"/>
            <a:ext cx="3382672" cy="936625"/>
          </a:xfrm>
          <a:prstGeom prst="wedgeRoundRectCallout">
            <a:avLst>
              <a:gd name="adj1" fmla="val -80759"/>
              <a:gd name="adj2" fmla="val -36621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 smtClean="0"/>
              <a:t>首先，我们</a:t>
            </a:r>
            <a:r>
              <a:rPr lang="zh-CN" altLang="en-US" dirty="0"/>
              <a:t>来数一数</a:t>
            </a:r>
            <a:r>
              <a:rPr lang="zh-CN" altLang="en-US" dirty="0" smtClean="0"/>
              <a:t>小正方体</a:t>
            </a:r>
            <a:r>
              <a:rPr lang="zh-CN" altLang="en-US" dirty="0"/>
              <a:t>的个数。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518059" y="4915670"/>
            <a:ext cx="4909252" cy="372886"/>
            <a:chOff x="1595332" y="5029924"/>
            <a:chExt cx="4909252" cy="372886"/>
          </a:xfrm>
        </p:grpSpPr>
        <p:grpSp>
          <p:nvGrpSpPr>
            <p:cNvPr id="2" name="组合 1"/>
            <p:cNvGrpSpPr/>
            <p:nvPr/>
          </p:nvGrpSpPr>
          <p:grpSpPr>
            <a:xfrm>
              <a:off x="1595332" y="5029924"/>
              <a:ext cx="2391752" cy="367755"/>
              <a:chOff x="1480623" y="5029924"/>
              <a:chExt cx="2391752" cy="367755"/>
            </a:xfrm>
          </p:grpSpPr>
          <p:pic>
            <p:nvPicPr>
              <p:cNvPr id="9" name="Picture 74" descr="未标题-1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1480623" y="5030967"/>
                <a:ext cx="431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74" descr="未标题-1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1912423" y="5030967"/>
                <a:ext cx="431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74" descr="未标题-1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396671" y="5030967"/>
                <a:ext cx="431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74" descr="未标题-1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918623" y="5029924"/>
                <a:ext cx="431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74" descr="未标题-1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3440575" y="5029924"/>
                <a:ext cx="431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" name="组合 13"/>
            <p:cNvGrpSpPr/>
            <p:nvPr/>
          </p:nvGrpSpPr>
          <p:grpSpPr>
            <a:xfrm>
              <a:off x="4112832" y="5035055"/>
              <a:ext cx="2391752" cy="367755"/>
              <a:chOff x="1480623" y="5029924"/>
              <a:chExt cx="2391752" cy="367755"/>
            </a:xfrm>
          </p:grpSpPr>
          <p:pic>
            <p:nvPicPr>
              <p:cNvPr id="15" name="Picture 74" descr="未标题-1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1480623" y="5030967"/>
                <a:ext cx="431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74" descr="未标题-1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1912423" y="5030967"/>
                <a:ext cx="431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74" descr="未标题-1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396671" y="5030967"/>
                <a:ext cx="431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74" descr="未标题-1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918623" y="5029924"/>
                <a:ext cx="431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74" descr="未标题-1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3440575" y="5029924"/>
                <a:ext cx="431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1" name="文本框 20"/>
          <p:cNvSpPr txBox="1"/>
          <p:nvPr/>
        </p:nvSpPr>
        <p:spPr>
          <a:xfrm>
            <a:off x="7824509" y="5861966"/>
            <a:ext cx="20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个正方体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Picture 86" descr="未标题-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51640" y="3810559"/>
            <a:ext cx="7493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右箭头 22"/>
          <p:cNvSpPr/>
          <p:nvPr/>
        </p:nvSpPr>
        <p:spPr>
          <a:xfrm>
            <a:off x="7098138" y="4915670"/>
            <a:ext cx="632712" cy="366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24240" y="1163638"/>
            <a:ext cx="850906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说一说下面各数的组成。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56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是由（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）个十和（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）个一组成的。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90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是由（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）个十组成的。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最大的两位数是（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），最小的三位数是（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49481" y="1923605"/>
            <a:ext cx="2514842" cy="523220"/>
            <a:chOff x="2949481" y="1923605"/>
            <a:chExt cx="2514842" cy="523220"/>
          </a:xfrm>
        </p:grpSpPr>
        <p:sp>
          <p:nvSpPr>
            <p:cNvPr id="7" name="矩形 6"/>
            <p:cNvSpPr/>
            <p:nvPr/>
          </p:nvSpPr>
          <p:spPr>
            <a:xfrm>
              <a:off x="2949481" y="1923605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100121" y="1923605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2949481" y="258559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66421" y="3246426"/>
            <a:ext cx="4590744" cy="523220"/>
            <a:chOff x="4266421" y="3246426"/>
            <a:chExt cx="4590744" cy="523220"/>
          </a:xfrm>
        </p:grpSpPr>
        <p:sp>
          <p:nvSpPr>
            <p:cNvPr id="10" name="矩形 9"/>
            <p:cNvSpPr/>
            <p:nvPr/>
          </p:nvSpPr>
          <p:spPr>
            <a:xfrm>
              <a:off x="4266421" y="3246426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99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8133890" y="3246426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124240" y="3769646"/>
            <a:ext cx="60997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一个一个地数，（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）个一是十；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十个十个地数，（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）个十是一百；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一百一百地数，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）是一千。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174088" y="4514845"/>
            <a:ext cx="1290235" cy="1860809"/>
            <a:chOff x="4174088" y="4514845"/>
            <a:chExt cx="1290235" cy="1860809"/>
          </a:xfrm>
        </p:grpSpPr>
        <p:sp>
          <p:nvSpPr>
            <p:cNvPr id="13" name="矩形 12"/>
            <p:cNvSpPr/>
            <p:nvPr/>
          </p:nvSpPr>
          <p:spPr>
            <a:xfrm>
              <a:off x="4174088" y="4514845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174088" y="517567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4561512" y="5852434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一百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318584" y="1444512"/>
            <a:ext cx="8651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写一写：用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这三个数字能组成哪些三位数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330559" y="2811780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看图填一填。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1063494" y="3903415"/>
            <a:ext cx="2085196" cy="1771986"/>
            <a:chOff x="4194690" y="2794240"/>
            <a:chExt cx="2085196" cy="1771986"/>
          </a:xfrm>
        </p:grpSpPr>
        <p:grpSp>
          <p:nvGrpSpPr>
            <p:cNvPr id="54" name="组合 3538"/>
            <p:cNvGrpSpPr/>
            <p:nvPr/>
          </p:nvGrpSpPr>
          <p:grpSpPr bwMode="auto">
            <a:xfrm>
              <a:off x="4194690" y="2794240"/>
              <a:ext cx="2033248" cy="1770537"/>
              <a:chOff x="3060" y="14856"/>
              <a:chExt cx="1620" cy="1266"/>
            </a:xfrm>
          </p:grpSpPr>
          <p:grpSp>
            <p:nvGrpSpPr>
              <p:cNvPr id="78" name="组合 3539"/>
              <p:cNvGrpSpPr/>
              <p:nvPr/>
            </p:nvGrpSpPr>
            <p:grpSpPr bwMode="auto">
              <a:xfrm>
                <a:off x="3060" y="14856"/>
                <a:ext cx="1620" cy="1266"/>
                <a:chOff x="2700" y="11094"/>
                <a:chExt cx="1440" cy="1266"/>
              </a:xfrm>
            </p:grpSpPr>
            <p:sp>
              <p:nvSpPr>
                <p:cNvPr id="92" name="矩形 3540"/>
                <p:cNvSpPr>
                  <a:spLocks noChangeArrowheads="1"/>
                </p:cNvSpPr>
                <p:nvPr/>
              </p:nvSpPr>
              <p:spPr bwMode="auto">
                <a:xfrm>
                  <a:off x="2700" y="12048"/>
                  <a:ext cx="144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  <p:sp>
              <p:nvSpPr>
                <p:cNvPr id="93" name="直线 3541"/>
                <p:cNvSpPr>
                  <a:spLocks noChangeShapeType="1"/>
                </p:cNvSpPr>
                <p:nvPr/>
              </p:nvSpPr>
              <p:spPr bwMode="auto">
                <a:xfrm>
                  <a:off x="2925" y="11094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  <p:sp>
              <p:nvSpPr>
                <p:cNvPr id="94" name="直线 3542"/>
                <p:cNvSpPr>
                  <a:spLocks noChangeShapeType="1"/>
                </p:cNvSpPr>
                <p:nvPr/>
              </p:nvSpPr>
              <p:spPr bwMode="auto">
                <a:xfrm>
                  <a:off x="3240" y="11109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  <p:sp>
              <p:nvSpPr>
                <p:cNvPr id="95" name="直线 3543"/>
                <p:cNvSpPr>
                  <a:spLocks noChangeShapeType="1"/>
                </p:cNvSpPr>
                <p:nvPr/>
              </p:nvSpPr>
              <p:spPr bwMode="auto">
                <a:xfrm>
                  <a:off x="38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  <p:sp>
              <p:nvSpPr>
                <p:cNvPr id="96" name="直线 3544"/>
                <p:cNvSpPr>
                  <a:spLocks noChangeShapeType="1"/>
                </p:cNvSpPr>
                <p:nvPr/>
              </p:nvSpPr>
              <p:spPr bwMode="auto">
                <a:xfrm>
                  <a:off x="35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</p:grpSp>
          <p:grpSp>
            <p:nvGrpSpPr>
              <p:cNvPr id="79" name="组合 3545"/>
              <p:cNvGrpSpPr/>
              <p:nvPr/>
            </p:nvGrpSpPr>
            <p:grpSpPr bwMode="auto">
              <a:xfrm>
                <a:off x="3495" y="15027"/>
                <a:ext cx="1051" cy="811"/>
                <a:chOff x="4860" y="14700"/>
                <a:chExt cx="1051" cy="811"/>
              </a:xfrm>
            </p:grpSpPr>
            <p:sp>
              <p:nvSpPr>
                <p:cNvPr id="80" name="椭圆 3546"/>
                <p:cNvSpPr>
                  <a:spLocks noChangeArrowheads="1"/>
                </p:cNvSpPr>
                <p:nvPr/>
              </p:nvSpPr>
              <p:spPr bwMode="auto">
                <a:xfrm>
                  <a:off x="4860" y="15069"/>
                  <a:ext cx="318" cy="14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  <p:sp>
              <p:nvSpPr>
                <p:cNvPr id="81" name="椭圆 3547"/>
                <p:cNvSpPr>
                  <a:spLocks noChangeArrowheads="1"/>
                </p:cNvSpPr>
                <p:nvPr/>
              </p:nvSpPr>
              <p:spPr bwMode="auto">
                <a:xfrm>
                  <a:off x="4860" y="15215"/>
                  <a:ext cx="318" cy="14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  <p:sp>
              <p:nvSpPr>
                <p:cNvPr id="82" name="椭圆 3548"/>
                <p:cNvSpPr>
                  <a:spLocks noChangeArrowheads="1"/>
                </p:cNvSpPr>
                <p:nvPr/>
              </p:nvSpPr>
              <p:spPr bwMode="auto">
                <a:xfrm>
                  <a:off x="4860" y="14908"/>
                  <a:ext cx="318" cy="14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  <p:grpSp>
              <p:nvGrpSpPr>
                <p:cNvPr id="83" name="组合 3549"/>
                <p:cNvGrpSpPr/>
                <p:nvPr/>
              </p:nvGrpSpPr>
              <p:grpSpPr bwMode="auto">
                <a:xfrm>
                  <a:off x="5580" y="14700"/>
                  <a:ext cx="331" cy="777"/>
                  <a:chOff x="4080" y="4434"/>
                  <a:chExt cx="375" cy="828"/>
                </a:xfrm>
              </p:grpSpPr>
              <p:sp>
                <p:nvSpPr>
                  <p:cNvPr id="87" name="椭圆 3550"/>
                  <p:cNvSpPr>
                    <a:spLocks noChangeArrowheads="1"/>
                  </p:cNvSpPr>
                  <p:nvPr/>
                </p:nvSpPr>
                <p:spPr bwMode="auto">
                  <a:xfrm>
                    <a:off x="4095" y="5106"/>
                    <a:ext cx="360" cy="15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  <p:sp>
                <p:nvSpPr>
                  <p:cNvPr id="88" name="椭圆 3551"/>
                  <p:cNvSpPr>
                    <a:spLocks noChangeArrowheads="1"/>
                  </p:cNvSpPr>
                  <p:nvPr/>
                </p:nvSpPr>
                <p:spPr bwMode="auto">
                  <a:xfrm>
                    <a:off x="4095" y="4941"/>
                    <a:ext cx="360" cy="15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  <p:sp>
                <p:nvSpPr>
                  <p:cNvPr id="89" name="椭圆 3552"/>
                  <p:cNvSpPr>
                    <a:spLocks noChangeArrowheads="1"/>
                  </p:cNvSpPr>
                  <p:nvPr/>
                </p:nvSpPr>
                <p:spPr bwMode="auto">
                  <a:xfrm>
                    <a:off x="4095" y="4761"/>
                    <a:ext cx="360" cy="15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  <p:sp>
                <p:nvSpPr>
                  <p:cNvPr id="90" name="椭圆 355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4434"/>
                    <a:ext cx="360" cy="15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  <p:sp>
                <p:nvSpPr>
                  <p:cNvPr id="91" name="椭圆 355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4590"/>
                    <a:ext cx="360" cy="15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</p:grpSp>
            <p:sp>
              <p:nvSpPr>
                <p:cNvPr id="84" name="椭圆 3555"/>
                <p:cNvSpPr>
                  <a:spLocks noChangeArrowheads="1"/>
                </p:cNvSpPr>
                <p:nvPr/>
              </p:nvSpPr>
              <p:spPr bwMode="auto">
                <a:xfrm>
                  <a:off x="4860" y="15365"/>
                  <a:ext cx="318" cy="14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  <p:sp>
              <p:nvSpPr>
                <p:cNvPr id="85" name="椭圆 3556"/>
                <p:cNvSpPr>
                  <a:spLocks noChangeArrowheads="1"/>
                </p:cNvSpPr>
                <p:nvPr/>
              </p:nvSpPr>
              <p:spPr bwMode="auto">
                <a:xfrm>
                  <a:off x="5238" y="15335"/>
                  <a:ext cx="317" cy="14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  <p:sp>
              <p:nvSpPr>
                <p:cNvPr id="86" name="椭圆 3557"/>
                <p:cNvSpPr>
                  <a:spLocks noChangeArrowheads="1"/>
                </p:cNvSpPr>
                <p:nvPr/>
              </p:nvSpPr>
              <p:spPr bwMode="auto">
                <a:xfrm>
                  <a:off x="5235" y="15168"/>
                  <a:ext cx="318" cy="14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2000"/>
                </a:p>
              </p:txBody>
            </p:sp>
          </p:grpSp>
        </p:grpSp>
        <p:sp>
          <p:nvSpPr>
            <p:cNvPr id="56" name="矩形 55"/>
            <p:cNvSpPr/>
            <p:nvPr/>
          </p:nvSpPr>
          <p:spPr>
            <a:xfrm>
              <a:off x="4333313" y="4166116"/>
              <a:ext cx="19465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000" kern="100" dirty="0">
                  <a:cs typeface="宋体" panose="02010600030101010101" pitchFamily="2" charset="-122"/>
                </a:rPr>
                <a:t>千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百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十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个 </a:t>
              </a:r>
              <a:endParaRPr lang="zh-CN" altLang="en-US" sz="2000" dirty="0"/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3694655" y="3894647"/>
            <a:ext cx="70805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这个数由（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）个百、（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 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）个一组成的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1318584" y="2162625"/>
            <a:ext cx="6801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123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132  213  231  312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321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08" name="组合 107"/>
          <p:cNvGrpSpPr/>
          <p:nvPr/>
        </p:nvGrpSpPr>
        <p:grpSpPr>
          <a:xfrm>
            <a:off x="5455048" y="4013029"/>
            <a:ext cx="5008757" cy="1843327"/>
            <a:chOff x="5455048" y="4013029"/>
            <a:chExt cx="5008757" cy="1843327"/>
          </a:xfrm>
        </p:grpSpPr>
        <p:sp>
          <p:nvSpPr>
            <p:cNvPr id="102" name="矩形 101"/>
            <p:cNvSpPr/>
            <p:nvPr/>
          </p:nvSpPr>
          <p:spPr>
            <a:xfrm>
              <a:off x="8483776" y="5333136"/>
              <a:ext cx="1980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四百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二十五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5455048" y="5283386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425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07" name="组合 106"/>
            <p:cNvGrpSpPr/>
            <p:nvPr/>
          </p:nvGrpSpPr>
          <p:grpSpPr>
            <a:xfrm>
              <a:off x="5582324" y="4013029"/>
              <a:ext cx="4881481" cy="555881"/>
              <a:chOff x="5582324" y="4013029"/>
              <a:chExt cx="4881481" cy="555881"/>
            </a:xfrm>
          </p:grpSpPr>
          <p:sp>
            <p:nvSpPr>
              <p:cNvPr id="104" name="矩形 103"/>
              <p:cNvSpPr/>
              <p:nvPr/>
            </p:nvSpPr>
            <p:spPr>
              <a:xfrm>
                <a:off x="5582324" y="4013029"/>
                <a:ext cx="364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  <a:endPara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7834195" y="4013029"/>
                <a:ext cx="364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endPara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6" name="矩形 105"/>
              <p:cNvSpPr/>
              <p:nvPr/>
            </p:nvSpPr>
            <p:spPr>
              <a:xfrm>
                <a:off x="10099603" y="4045690"/>
                <a:ext cx="364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5</a:t>
                </a:r>
                <a:endPara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038588" y="1683606"/>
            <a:ext cx="2036380" cy="1757323"/>
            <a:chOff x="7696965" y="2875360"/>
            <a:chExt cx="2036380" cy="1757323"/>
          </a:xfrm>
        </p:grpSpPr>
        <p:grpSp>
          <p:nvGrpSpPr>
            <p:cNvPr id="5" name="组合 3558"/>
            <p:cNvGrpSpPr/>
            <p:nvPr/>
          </p:nvGrpSpPr>
          <p:grpSpPr bwMode="auto">
            <a:xfrm>
              <a:off x="7696965" y="2875360"/>
              <a:ext cx="2033248" cy="1756540"/>
              <a:chOff x="6420" y="1440"/>
              <a:chExt cx="1620" cy="1256"/>
            </a:xfrm>
          </p:grpSpPr>
          <p:grpSp>
            <p:nvGrpSpPr>
              <p:cNvPr id="7" name="组合 3559"/>
              <p:cNvGrpSpPr/>
              <p:nvPr/>
            </p:nvGrpSpPr>
            <p:grpSpPr bwMode="auto">
              <a:xfrm>
                <a:off x="6420" y="1440"/>
                <a:ext cx="1620" cy="1256"/>
                <a:chOff x="6480" y="14848"/>
                <a:chExt cx="1620" cy="1256"/>
              </a:xfrm>
            </p:grpSpPr>
            <p:grpSp>
              <p:nvGrpSpPr>
                <p:cNvPr id="9" name="组合 3560"/>
                <p:cNvGrpSpPr/>
                <p:nvPr/>
              </p:nvGrpSpPr>
              <p:grpSpPr bwMode="auto">
                <a:xfrm>
                  <a:off x="6480" y="14848"/>
                  <a:ext cx="1620" cy="1256"/>
                  <a:chOff x="2700" y="11094"/>
                  <a:chExt cx="1440" cy="1266"/>
                </a:xfrm>
              </p:grpSpPr>
              <p:sp>
                <p:nvSpPr>
                  <p:cNvPr id="22" name="矩形 3561"/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12048"/>
                    <a:ext cx="1440" cy="31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  <p:sp>
                <p:nvSpPr>
                  <p:cNvPr id="23" name="直线 3562"/>
                  <p:cNvSpPr>
                    <a:spLocks noChangeShapeType="1"/>
                  </p:cNvSpPr>
                  <p:nvPr/>
                </p:nvSpPr>
                <p:spPr bwMode="auto">
                  <a:xfrm>
                    <a:off x="2925" y="11094"/>
                    <a:ext cx="0" cy="93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  <p:sp>
                <p:nvSpPr>
                  <p:cNvPr id="24" name="直线 3563"/>
                  <p:cNvSpPr>
                    <a:spLocks noChangeShapeType="1"/>
                  </p:cNvSpPr>
                  <p:nvPr/>
                </p:nvSpPr>
                <p:spPr bwMode="auto">
                  <a:xfrm>
                    <a:off x="3240" y="11109"/>
                    <a:ext cx="0" cy="93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  <p:sp>
                <p:nvSpPr>
                  <p:cNvPr id="25" name="直线 3564"/>
                  <p:cNvSpPr>
                    <a:spLocks noChangeShapeType="1"/>
                  </p:cNvSpPr>
                  <p:nvPr/>
                </p:nvSpPr>
                <p:spPr bwMode="auto">
                  <a:xfrm>
                    <a:off x="3855" y="11112"/>
                    <a:ext cx="0" cy="93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  <p:sp>
                <p:nvSpPr>
                  <p:cNvPr id="26" name="直线 3565"/>
                  <p:cNvSpPr>
                    <a:spLocks noChangeShapeType="1"/>
                  </p:cNvSpPr>
                  <p:nvPr/>
                </p:nvSpPr>
                <p:spPr bwMode="auto">
                  <a:xfrm>
                    <a:off x="3555" y="11112"/>
                    <a:ext cx="0" cy="93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</p:grpSp>
            <p:grpSp>
              <p:nvGrpSpPr>
                <p:cNvPr id="10" name="组合 3566"/>
                <p:cNvGrpSpPr/>
                <p:nvPr/>
              </p:nvGrpSpPr>
              <p:grpSpPr bwMode="auto">
                <a:xfrm>
                  <a:off x="6885" y="14952"/>
                  <a:ext cx="1080" cy="840"/>
                  <a:chOff x="8640" y="13920"/>
                  <a:chExt cx="1095" cy="840"/>
                </a:xfrm>
              </p:grpSpPr>
              <p:grpSp>
                <p:nvGrpSpPr>
                  <p:cNvPr id="11" name="组合 3567"/>
                  <p:cNvGrpSpPr/>
                  <p:nvPr/>
                </p:nvGrpSpPr>
                <p:grpSpPr bwMode="auto">
                  <a:xfrm>
                    <a:off x="8640" y="14292"/>
                    <a:ext cx="360" cy="468"/>
                    <a:chOff x="8100" y="14589"/>
                    <a:chExt cx="360" cy="468"/>
                  </a:xfrm>
                </p:grpSpPr>
                <p:sp>
                  <p:nvSpPr>
                    <p:cNvPr id="19" name="椭圆 3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00" y="14745"/>
                      <a:ext cx="360" cy="15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sz="2000"/>
                    </a:p>
                  </p:txBody>
                </p:sp>
                <p:sp>
                  <p:nvSpPr>
                    <p:cNvPr id="20" name="椭圆 3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00" y="14901"/>
                      <a:ext cx="360" cy="15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sz="2000"/>
                    </a:p>
                  </p:txBody>
                </p:sp>
                <p:sp>
                  <p:nvSpPr>
                    <p:cNvPr id="21" name="椭圆 3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00" y="14589"/>
                      <a:ext cx="360" cy="15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sz="2000"/>
                    </a:p>
                  </p:txBody>
                </p:sp>
              </p:grpSp>
              <p:grpSp>
                <p:nvGrpSpPr>
                  <p:cNvPr id="12" name="组合 3571"/>
                  <p:cNvGrpSpPr/>
                  <p:nvPr/>
                </p:nvGrpSpPr>
                <p:grpSpPr bwMode="auto">
                  <a:xfrm>
                    <a:off x="9000" y="13920"/>
                    <a:ext cx="375" cy="828"/>
                    <a:chOff x="4080" y="4434"/>
                    <a:chExt cx="375" cy="828"/>
                  </a:xfrm>
                </p:grpSpPr>
                <p:sp>
                  <p:nvSpPr>
                    <p:cNvPr id="14" name="椭圆 3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95" y="5106"/>
                      <a:ext cx="360" cy="15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sz="2000"/>
                    </a:p>
                  </p:txBody>
                </p:sp>
                <p:sp>
                  <p:nvSpPr>
                    <p:cNvPr id="15" name="椭圆 3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95" y="4941"/>
                      <a:ext cx="360" cy="15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sz="2000"/>
                    </a:p>
                  </p:txBody>
                </p:sp>
                <p:sp>
                  <p:nvSpPr>
                    <p:cNvPr id="16" name="椭圆 3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95" y="4761"/>
                      <a:ext cx="360" cy="15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sz="2000"/>
                    </a:p>
                  </p:txBody>
                </p:sp>
                <p:sp>
                  <p:nvSpPr>
                    <p:cNvPr id="17" name="椭圆 3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0" y="4434"/>
                      <a:ext cx="360" cy="15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sz="2000"/>
                    </a:p>
                  </p:txBody>
                </p:sp>
                <p:sp>
                  <p:nvSpPr>
                    <p:cNvPr id="18" name="椭圆 3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0" y="4590"/>
                      <a:ext cx="360" cy="15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sz="2000"/>
                    </a:p>
                  </p:txBody>
                </p:sp>
              </p:grpSp>
              <p:sp>
                <p:nvSpPr>
                  <p:cNvPr id="13" name="椭圆 3577"/>
                  <p:cNvSpPr>
                    <a:spLocks noChangeArrowheads="1"/>
                  </p:cNvSpPr>
                  <p:nvPr/>
                </p:nvSpPr>
                <p:spPr bwMode="auto">
                  <a:xfrm>
                    <a:off x="9375" y="14604"/>
                    <a:ext cx="360" cy="15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2000"/>
                  </a:p>
                </p:txBody>
              </p:sp>
            </p:grpSp>
          </p:grpSp>
          <p:sp>
            <p:nvSpPr>
              <p:cNvPr id="8" name="椭圆 3578"/>
              <p:cNvSpPr>
                <a:spLocks noChangeArrowheads="1"/>
              </p:cNvSpPr>
              <p:nvPr/>
            </p:nvSpPr>
            <p:spPr bwMode="auto">
              <a:xfrm>
                <a:off x="7560" y="2064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7786772" y="4232573"/>
              <a:ext cx="19465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000" kern="100" dirty="0">
                  <a:cs typeface="宋体" panose="02010600030101010101" pitchFamily="2" charset="-122"/>
                </a:rPr>
                <a:t>千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百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十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个 </a:t>
              </a:r>
              <a:endParaRPr lang="zh-CN" altLang="en-US" sz="2000" dirty="0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887838" y="1551807"/>
            <a:ext cx="70805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这个数由（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）个百、（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 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）个一组成的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77817" y="3946254"/>
            <a:ext cx="81195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按规律填数。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634584" y="1676526"/>
            <a:ext cx="4994124" cy="1825310"/>
            <a:chOff x="5634584" y="1676526"/>
            <a:chExt cx="4994124" cy="1825310"/>
          </a:xfrm>
        </p:grpSpPr>
        <p:sp>
          <p:nvSpPr>
            <p:cNvPr id="29" name="矩形 28"/>
            <p:cNvSpPr/>
            <p:nvPr/>
          </p:nvSpPr>
          <p:spPr>
            <a:xfrm>
              <a:off x="8466578" y="2978616"/>
              <a:ext cx="1980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三</a:t>
              </a:r>
              <a:r>
                <a:rPr lang="zh-CN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五十二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5634584" y="2978616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352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5814121" y="1691539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7922505" y="1683606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0264506" y="1676526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217908" y="4662251"/>
            <a:ext cx="3920829" cy="609300"/>
            <a:chOff x="4217908" y="4662251"/>
            <a:chExt cx="3920829" cy="609300"/>
          </a:xfrm>
        </p:grpSpPr>
        <p:sp>
          <p:nvSpPr>
            <p:cNvPr id="34" name="矩形 33"/>
            <p:cNvSpPr/>
            <p:nvPr/>
          </p:nvSpPr>
          <p:spPr>
            <a:xfrm>
              <a:off x="4217908" y="4662251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5816685" y="4748331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7415462" y="4727832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436849" y="5292594"/>
            <a:ext cx="3849858" cy="588726"/>
            <a:chOff x="4436849" y="5292594"/>
            <a:chExt cx="3849858" cy="588726"/>
          </a:xfrm>
        </p:grpSpPr>
        <p:sp>
          <p:nvSpPr>
            <p:cNvPr id="37" name="矩形 36"/>
            <p:cNvSpPr/>
            <p:nvPr/>
          </p:nvSpPr>
          <p:spPr>
            <a:xfrm>
              <a:off x="4436849" y="5292594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6043823" y="5358100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850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7563432" y="5347055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0463" y="1163638"/>
            <a:ext cx="69797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按要求数数。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）一个一个地数，数出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）五个五个地数，数出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65916" y="4381570"/>
            <a:ext cx="9890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一名打字员要打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字的文稿，已经打了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字，还要打多少个字？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20462" y="3181241"/>
            <a:ext cx="9581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301  302  303  304  305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455  460  465  470  475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07585" y="5856718"/>
            <a:ext cx="3335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991673" y="1202275"/>
            <a:ext cx="1035461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）最小的整百数是（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相邻的整百数是（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）百位的左边是（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）位，右边是（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）一千里面有（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）个百，一百里面有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）个十。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）最大的三位数是（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），最小的四位数是（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），它们相差（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384556" y="1957687"/>
            <a:ext cx="9146058" cy="1180043"/>
            <a:chOff x="1384556" y="1957687"/>
            <a:chExt cx="9146058" cy="1180043"/>
          </a:xfrm>
        </p:grpSpPr>
        <p:sp>
          <p:nvSpPr>
            <p:cNvPr id="7" name="矩形 6"/>
            <p:cNvSpPr/>
            <p:nvPr/>
          </p:nvSpPr>
          <p:spPr>
            <a:xfrm>
              <a:off x="4733063" y="1957687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9807339" y="1957687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384556" y="2614510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410062" y="3236319"/>
            <a:ext cx="3681719" cy="523220"/>
            <a:chOff x="4410062" y="3236319"/>
            <a:chExt cx="3681719" cy="523220"/>
          </a:xfrm>
        </p:grpSpPr>
        <p:sp>
          <p:nvSpPr>
            <p:cNvPr id="10" name="矩形 9"/>
            <p:cNvSpPr/>
            <p:nvPr/>
          </p:nvSpPr>
          <p:spPr>
            <a:xfrm>
              <a:off x="4410062" y="323631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千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7548042" y="323631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十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138192" y="3857437"/>
            <a:ext cx="4591177" cy="532772"/>
            <a:chOff x="4138192" y="3857437"/>
            <a:chExt cx="4591177" cy="532772"/>
          </a:xfrm>
        </p:grpSpPr>
        <p:sp>
          <p:nvSpPr>
            <p:cNvPr id="12" name="矩形 11"/>
            <p:cNvSpPr/>
            <p:nvPr/>
          </p:nvSpPr>
          <p:spPr>
            <a:xfrm>
              <a:off x="4138192" y="386698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185630" y="385743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768675" y="4514951"/>
            <a:ext cx="7901372" cy="1180042"/>
            <a:chOff x="1768675" y="4514951"/>
            <a:chExt cx="7901372" cy="1180042"/>
          </a:xfrm>
        </p:grpSpPr>
        <p:sp>
          <p:nvSpPr>
            <p:cNvPr id="14" name="矩形 13"/>
            <p:cNvSpPr/>
            <p:nvPr/>
          </p:nvSpPr>
          <p:spPr>
            <a:xfrm>
              <a:off x="4740608" y="4514951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999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8767236" y="4514951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768675" y="517177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文本框 40"/>
          <p:cNvSpPr txBox="1"/>
          <p:nvPr/>
        </p:nvSpPr>
        <p:spPr>
          <a:xfrm>
            <a:off x="995557" y="1481070"/>
            <a:ext cx="584487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照样子，写一写。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436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506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）＋（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128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）＋（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）＋（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999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）＋（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）＋（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995557" y="5122489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看图填一填。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2492139" y="2881453"/>
            <a:ext cx="2147621" cy="549214"/>
            <a:chOff x="2492139" y="2881453"/>
            <a:chExt cx="2147621" cy="549214"/>
          </a:xfrm>
        </p:grpSpPr>
        <p:sp>
          <p:nvSpPr>
            <p:cNvPr id="43" name="矩形 42"/>
            <p:cNvSpPr/>
            <p:nvPr/>
          </p:nvSpPr>
          <p:spPr>
            <a:xfrm>
              <a:off x="2492139" y="2881453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4275558" y="2907447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492139" y="3460495"/>
            <a:ext cx="3827104" cy="591758"/>
            <a:chOff x="2492139" y="3460495"/>
            <a:chExt cx="3827104" cy="591758"/>
          </a:xfrm>
        </p:grpSpPr>
        <p:sp>
          <p:nvSpPr>
            <p:cNvPr id="45" name="矩形 44"/>
            <p:cNvSpPr/>
            <p:nvPr/>
          </p:nvSpPr>
          <p:spPr>
            <a:xfrm>
              <a:off x="2492139" y="3460495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4163781" y="352029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955041" y="352903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492139" y="4178943"/>
            <a:ext cx="3793470" cy="523220"/>
            <a:chOff x="2492139" y="4178943"/>
            <a:chExt cx="3793470" cy="523220"/>
          </a:xfrm>
        </p:grpSpPr>
        <p:sp>
          <p:nvSpPr>
            <p:cNvPr id="48" name="矩形 47"/>
            <p:cNvSpPr/>
            <p:nvPr/>
          </p:nvSpPr>
          <p:spPr>
            <a:xfrm>
              <a:off x="2492139" y="4178943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4231541" y="4178943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5921407" y="417894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组合 2"/>
          <p:cNvGrpSpPr/>
          <p:nvPr/>
        </p:nvGrpSpPr>
        <p:grpSpPr>
          <a:xfrm>
            <a:off x="1695503" y="1646238"/>
            <a:ext cx="1963156" cy="1805284"/>
            <a:chOff x="1634879" y="2676480"/>
            <a:chExt cx="1963156" cy="1805284"/>
          </a:xfrm>
        </p:grpSpPr>
        <p:grpSp>
          <p:nvGrpSpPr>
            <p:cNvPr id="8" name="组合 3522"/>
            <p:cNvGrpSpPr/>
            <p:nvPr/>
          </p:nvGrpSpPr>
          <p:grpSpPr bwMode="auto">
            <a:xfrm>
              <a:off x="1634879" y="2676480"/>
              <a:ext cx="1963156" cy="1779610"/>
              <a:chOff x="3060" y="10488"/>
              <a:chExt cx="1440" cy="1266"/>
            </a:xfrm>
          </p:grpSpPr>
          <p:grpSp>
            <p:nvGrpSpPr>
              <p:cNvPr id="11" name="组合 3523"/>
              <p:cNvGrpSpPr/>
              <p:nvPr/>
            </p:nvGrpSpPr>
            <p:grpSpPr bwMode="auto">
              <a:xfrm>
                <a:off x="3060" y="10488"/>
                <a:ext cx="1440" cy="1266"/>
                <a:chOff x="2700" y="11094"/>
                <a:chExt cx="1440" cy="1266"/>
              </a:xfrm>
            </p:grpSpPr>
            <p:sp>
              <p:nvSpPr>
                <p:cNvPr id="22" name="矩形 3524"/>
                <p:cNvSpPr>
                  <a:spLocks noChangeArrowheads="1"/>
                </p:cNvSpPr>
                <p:nvPr/>
              </p:nvSpPr>
              <p:spPr bwMode="auto">
                <a:xfrm>
                  <a:off x="2700" y="12048"/>
                  <a:ext cx="144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" name="直线 3525"/>
                <p:cNvSpPr>
                  <a:spLocks noChangeShapeType="1"/>
                </p:cNvSpPr>
                <p:nvPr/>
              </p:nvSpPr>
              <p:spPr bwMode="auto">
                <a:xfrm>
                  <a:off x="2925" y="11094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4" name="直线 3526"/>
                <p:cNvSpPr>
                  <a:spLocks noChangeShapeType="1"/>
                </p:cNvSpPr>
                <p:nvPr/>
              </p:nvSpPr>
              <p:spPr bwMode="auto">
                <a:xfrm>
                  <a:off x="3240" y="11109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5" name="直线 3527"/>
                <p:cNvSpPr>
                  <a:spLocks noChangeShapeType="1"/>
                </p:cNvSpPr>
                <p:nvPr/>
              </p:nvSpPr>
              <p:spPr bwMode="auto">
                <a:xfrm>
                  <a:off x="38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6" name="直线 3528"/>
                <p:cNvSpPr>
                  <a:spLocks noChangeShapeType="1"/>
                </p:cNvSpPr>
                <p:nvPr/>
              </p:nvSpPr>
              <p:spPr bwMode="auto">
                <a:xfrm>
                  <a:off x="35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12" name="椭圆 3529"/>
              <p:cNvSpPr>
                <a:spLocks noChangeArrowheads="1"/>
              </p:cNvSpPr>
              <p:nvPr/>
            </p:nvSpPr>
            <p:spPr bwMode="auto">
              <a:xfrm>
                <a:off x="3420" y="11262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椭圆 3530"/>
              <p:cNvSpPr>
                <a:spLocks noChangeArrowheads="1"/>
              </p:cNvSpPr>
              <p:nvPr/>
            </p:nvSpPr>
            <p:spPr bwMode="auto">
              <a:xfrm>
                <a:off x="3420" y="10947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椭圆 3531"/>
              <p:cNvSpPr>
                <a:spLocks noChangeArrowheads="1"/>
              </p:cNvSpPr>
              <p:nvPr/>
            </p:nvSpPr>
            <p:spPr bwMode="auto">
              <a:xfrm>
                <a:off x="3420" y="11097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15" name="组合 3532"/>
              <p:cNvGrpSpPr/>
              <p:nvPr/>
            </p:nvGrpSpPr>
            <p:grpSpPr bwMode="auto">
              <a:xfrm>
                <a:off x="4050" y="10599"/>
                <a:ext cx="375" cy="828"/>
                <a:chOff x="4080" y="4434"/>
                <a:chExt cx="375" cy="828"/>
              </a:xfrm>
            </p:grpSpPr>
            <p:sp>
              <p:nvSpPr>
                <p:cNvPr id="16" name="椭圆 3533"/>
                <p:cNvSpPr>
                  <a:spLocks noChangeArrowheads="1"/>
                </p:cNvSpPr>
                <p:nvPr/>
              </p:nvSpPr>
              <p:spPr bwMode="auto">
                <a:xfrm>
                  <a:off x="4095" y="5106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" name="椭圆 3534"/>
                <p:cNvSpPr>
                  <a:spLocks noChangeArrowheads="1"/>
                </p:cNvSpPr>
                <p:nvPr/>
              </p:nvSpPr>
              <p:spPr bwMode="auto">
                <a:xfrm>
                  <a:off x="4095" y="4941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8" name="椭圆 3535"/>
                <p:cNvSpPr>
                  <a:spLocks noChangeArrowheads="1"/>
                </p:cNvSpPr>
                <p:nvPr/>
              </p:nvSpPr>
              <p:spPr bwMode="auto">
                <a:xfrm>
                  <a:off x="4095" y="4761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0" name="椭圆 3536"/>
                <p:cNvSpPr>
                  <a:spLocks noChangeArrowheads="1"/>
                </p:cNvSpPr>
                <p:nvPr/>
              </p:nvSpPr>
              <p:spPr bwMode="auto">
                <a:xfrm>
                  <a:off x="4080" y="4434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1" name="椭圆 3537"/>
                <p:cNvSpPr>
                  <a:spLocks noChangeArrowheads="1"/>
                </p:cNvSpPr>
                <p:nvPr/>
              </p:nvSpPr>
              <p:spPr bwMode="auto">
                <a:xfrm>
                  <a:off x="4080" y="4590"/>
                  <a:ext cx="360" cy="15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9" name="矩形 8"/>
            <p:cNvSpPr/>
            <p:nvPr/>
          </p:nvSpPr>
          <p:spPr>
            <a:xfrm>
              <a:off x="1746713" y="4081654"/>
              <a:ext cx="185132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000" kern="100" dirty="0" smtClean="0">
                  <a:cs typeface="宋体" panose="02010600030101010101" pitchFamily="2" charset="-122"/>
                </a:rPr>
                <a:t>千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 </a:t>
              </a:r>
              <a:r>
                <a:rPr lang="zh-CN" altLang="zh-CN" sz="2000" kern="100" dirty="0">
                  <a:cs typeface="宋体" panose="02010600030101010101" pitchFamily="2" charset="-122"/>
                </a:rPr>
                <a:t>百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十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个 </a:t>
              </a:r>
              <a:endParaRPr lang="zh-CN" altLang="en-US" sz="2000" dirty="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751419" y="4184135"/>
            <a:ext cx="1963156" cy="1784199"/>
            <a:chOff x="5055829" y="2697565"/>
            <a:chExt cx="1963156" cy="1784199"/>
          </a:xfrm>
        </p:grpSpPr>
        <p:grpSp>
          <p:nvGrpSpPr>
            <p:cNvPr id="7" name="组合 3507"/>
            <p:cNvGrpSpPr/>
            <p:nvPr/>
          </p:nvGrpSpPr>
          <p:grpSpPr bwMode="auto">
            <a:xfrm>
              <a:off x="5055829" y="2697565"/>
              <a:ext cx="1963156" cy="1779610"/>
              <a:chOff x="6480" y="10488"/>
              <a:chExt cx="1440" cy="1266"/>
            </a:xfrm>
          </p:grpSpPr>
          <p:grpSp>
            <p:nvGrpSpPr>
              <p:cNvPr id="27" name="组合 3508"/>
              <p:cNvGrpSpPr/>
              <p:nvPr/>
            </p:nvGrpSpPr>
            <p:grpSpPr bwMode="auto">
              <a:xfrm>
                <a:off x="6480" y="10488"/>
                <a:ext cx="1440" cy="1266"/>
                <a:chOff x="2700" y="11094"/>
                <a:chExt cx="1440" cy="1266"/>
              </a:xfrm>
            </p:grpSpPr>
            <p:sp>
              <p:nvSpPr>
                <p:cNvPr id="36" name="矩形 3509"/>
                <p:cNvSpPr>
                  <a:spLocks noChangeArrowheads="1"/>
                </p:cNvSpPr>
                <p:nvPr/>
              </p:nvSpPr>
              <p:spPr bwMode="auto">
                <a:xfrm>
                  <a:off x="2700" y="12048"/>
                  <a:ext cx="1440" cy="3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" name="直线 3510"/>
                <p:cNvSpPr>
                  <a:spLocks noChangeShapeType="1"/>
                </p:cNvSpPr>
                <p:nvPr/>
              </p:nvSpPr>
              <p:spPr bwMode="auto">
                <a:xfrm>
                  <a:off x="2925" y="11094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8" name="直线 3511"/>
                <p:cNvSpPr>
                  <a:spLocks noChangeShapeType="1"/>
                </p:cNvSpPr>
                <p:nvPr/>
              </p:nvSpPr>
              <p:spPr bwMode="auto">
                <a:xfrm>
                  <a:off x="3240" y="11109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9" name="直线 3512"/>
                <p:cNvSpPr>
                  <a:spLocks noChangeShapeType="1"/>
                </p:cNvSpPr>
                <p:nvPr/>
              </p:nvSpPr>
              <p:spPr bwMode="auto">
                <a:xfrm>
                  <a:off x="38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0" name="直线 3513"/>
                <p:cNvSpPr>
                  <a:spLocks noChangeShapeType="1"/>
                </p:cNvSpPr>
                <p:nvPr/>
              </p:nvSpPr>
              <p:spPr bwMode="auto">
                <a:xfrm>
                  <a:off x="3555" y="11112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28" name="椭圆 3514"/>
              <p:cNvSpPr>
                <a:spLocks noChangeArrowheads="1"/>
              </p:cNvSpPr>
              <p:nvPr/>
            </p:nvSpPr>
            <p:spPr bwMode="auto">
              <a:xfrm>
                <a:off x="6825" y="11112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椭圆 3515"/>
              <p:cNvSpPr>
                <a:spLocks noChangeArrowheads="1"/>
              </p:cNvSpPr>
              <p:nvPr/>
            </p:nvSpPr>
            <p:spPr bwMode="auto">
              <a:xfrm>
                <a:off x="6825" y="11268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椭圆 3516"/>
              <p:cNvSpPr>
                <a:spLocks noChangeArrowheads="1"/>
              </p:cNvSpPr>
              <p:nvPr/>
            </p:nvSpPr>
            <p:spPr bwMode="auto">
              <a:xfrm>
                <a:off x="6825" y="10956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椭圆 3517"/>
              <p:cNvSpPr>
                <a:spLocks noChangeArrowheads="1"/>
              </p:cNvSpPr>
              <p:nvPr/>
            </p:nvSpPr>
            <p:spPr bwMode="auto">
              <a:xfrm>
                <a:off x="7185" y="11286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椭圆 3518"/>
              <p:cNvSpPr>
                <a:spLocks noChangeArrowheads="1"/>
              </p:cNvSpPr>
              <p:nvPr/>
            </p:nvSpPr>
            <p:spPr bwMode="auto">
              <a:xfrm>
                <a:off x="7185" y="11121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椭圆 3519"/>
              <p:cNvSpPr>
                <a:spLocks noChangeArrowheads="1"/>
              </p:cNvSpPr>
              <p:nvPr/>
            </p:nvSpPr>
            <p:spPr bwMode="auto">
              <a:xfrm>
                <a:off x="7170" y="10956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椭圆 3520"/>
              <p:cNvSpPr>
                <a:spLocks noChangeArrowheads="1"/>
              </p:cNvSpPr>
              <p:nvPr/>
            </p:nvSpPr>
            <p:spPr bwMode="auto">
              <a:xfrm>
                <a:off x="7170" y="10614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椭圆 3521"/>
              <p:cNvSpPr>
                <a:spLocks noChangeArrowheads="1"/>
              </p:cNvSpPr>
              <p:nvPr/>
            </p:nvSpPr>
            <p:spPr bwMode="auto">
              <a:xfrm>
                <a:off x="7170" y="10785"/>
                <a:ext cx="36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5111746" y="4081654"/>
              <a:ext cx="185132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000" kern="100" dirty="0" smtClean="0">
                  <a:cs typeface="宋体" panose="02010600030101010101" pitchFamily="2" charset="-122"/>
                </a:rPr>
                <a:t>千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 </a:t>
              </a:r>
              <a:r>
                <a:rPr lang="zh-CN" altLang="zh-CN" sz="2000" kern="100" dirty="0">
                  <a:cs typeface="宋体" panose="02010600030101010101" pitchFamily="2" charset="-122"/>
                </a:rPr>
                <a:t>百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十 </a:t>
              </a:r>
              <a:r>
                <a:rPr lang="en-US" altLang="zh-CN" sz="2000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sz="2000" kern="100" dirty="0" smtClean="0">
                  <a:cs typeface="宋体" panose="02010600030101010101" pitchFamily="2" charset="-122"/>
                </a:rPr>
                <a:t>个 </a:t>
              </a:r>
              <a:endParaRPr lang="zh-CN" altLang="en-US" sz="2000" dirty="0"/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4394842" y="2040853"/>
            <a:ext cx="69772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这个数由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）组成的。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写作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348511" y="4491086"/>
            <a:ext cx="69772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这个数由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）组成的。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写作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172083" y="2169928"/>
            <a:ext cx="4595977" cy="1175515"/>
            <a:chOff x="6172083" y="2169928"/>
            <a:chExt cx="4595977" cy="1175515"/>
          </a:xfrm>
        </p:grpSpPr>
        <p:sp>
          <p:nvSpPr>
            <p:cNvPr id="45" name="矩形 44"/>
            <p:cNvSpPr/>
            <p:nvPr/>
          </p:nvSpPr>
          <p:spPr>
            <a:xfrm>
              <a:off x="6700117" y="2169928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一百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9037788" y="216992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6172083" y="2822223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301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9147103" y="2789802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三百零五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172083" y="4597941"/>
            <a:ext cx="4486662" cy="1184620"/>
            <a:chOff x="6172083" y="4597941"/>
            <a:chExt cx="4486662" cy="1184620"/>
          </a:xfrm>
        </p:grpSpPr>
        <p:sp>
          <p:nvSpPr>
            <p:cNvPr id="49" name="矩形 48"/>
            <p:cNvSpPr/>
            <p:nvPr/>
          </p:nvSpPr>
          <p:spPr>
            <a:xfrm>
              <a:off x="6597084" y="4597941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一百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8934363" y="4601626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十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6172083" y="5237076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350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9037788" y="5259341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三百五十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171978" y="1275009"/>
            <a:ext cx="9961381" cy="1955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）一个数，从右边起第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位是百位，第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位是千位。（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）一个四位数，它的最高位是千位。（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71978" y="3341595"/>
            <a:ext cx="6979796" cy="26015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按要求数数。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）一个一个地数，数出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）一十一十地数，数出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）一百一百地数，数出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879904" y="268721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028561" y="1991006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157871" y="2447729"/>
            <a:ext cx="8757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写一写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这三个数字能组成哪些三位数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57871" y="3733222"/>
            <a:ext cx="7023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中，数字“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”出现过多少次？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57871" y="1183920"/>
            <a:ext cx="9995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906  907  908  909  910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860  870  880  890  900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600  700  800  900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7871" y="3028920"/>
            <a:ext cx="5474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430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403  304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340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35521" y="4256442"/>
            <a:ext cx="10239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讲评：采用一一列举的方法，分两步去思考，第一先看个位上有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的数：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个；第二看十位上有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29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个，一共出现了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839605" y="1163638"/>
            <a:ext cx="5310104" cy="1966164"/>
            <a:chOff x="917854" y="1496085"/>
            <a:chExt cx="5310104" cy="1966164"/>
          </a:xfrm>
        </p:grpSpPr>
        <p:grpSp>
          <p:nvGrpSpPr>
            <p:cNvPr id="2" name="组合 1"/>
            <p:cNvGrpSpPr/>
            <p:nvPr/>
          </p:nvGrpSpPr>
          <p:grpSpPr>
            <a:xfrm>
              <a:off x="917854" y="1496085"/>
              <a:ext cx="2734329" cy="1953285"/>
              <a:chOff x="917854" y="1496085"/>
              <a:chExt cx="2734329" cy="1953285"/>
            </a:xfrm>
          </p:grpSpPr>
          <p:pic>
            <p:nvPicPr>
              <p:cNvPr id="4" name="Picture 87" descr="未标题-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917854" y="1504682"/>
                <a:ext cx="749300" cy="1944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" name="Picture 87" descr="未标题-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421781" y="1504682"/>
                <a:ext cx="749300" cy="1944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" name="Picture 87" descr="未标题-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895029" y="1496085"/>
                <a:ext cx="749300" cy="1944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87" descr="未标题-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391321" y="1496085"/>
                <a:ext cx="749300" cy="1944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87" descr="未标题-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902883" y="1504682"/>
                <a:ext cx="749300" cy="1944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" name="组合 8"/>
            <p:cNvGrpSpPr/>
            <p:nvPr/>
          </p:nvGrpSpPr>
          <p:grpSpPr>
            <a:xfrm>
              <a:off x="3493629" y="1508964"/>
              <a:ext cx="2734329" cy="1953285"/>
              <a:chOff x="917854" y="1496085"/>
              <a:chExt cx="2734329" cy="1953285"/>
            </a:xfrm>
          </p:grpSpPr>
          <p:pic>
            <p:nvPicPr>
              <p:cNvPr id="10" name="Picture 87" descr="未标题-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917854" y="1504682"/>
                <a:ext cx="749300" cy="1944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87" descr="未标题-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421781" y="1504682"/>
                <a:ext cx="749300" cy="1944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87" descr="未标题-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895029" y="1496085"/>
                <a:ext cx="749300" cy="1944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87" descr="未标题-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391321" y="1496085"/>
                <a:ext cx="749300" cy="1944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87" descr="未标题-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902883" y="1504682"/>
                <a:ext cx="749300" cy="1944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6" name="右箭头 15"/>
          <p:cNvSpPr/>
          <p:nvPr/>
        </p:nvSpPr>
        <p:spPr>
          <a:xfrm>
            <a:off x="6452391" y="2132003"/>
            <a:ext cx="632712" cy="366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Picture 98" descr="未标题-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7785" y="1065449"/>
            <a:ext cx="20002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文本框 17"/>
          <p:cNvSpPr txBox="1"/>
          <p:nvPr/>
        </p:nvSpPr>
        <p:spPr>
          <a:xfrm>
            <a:off x="7262441" y="3050128"/>
            <a:ext cx="2250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个正方体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99856" y="3449063"/>
            <a:ext cx="4754698" cy="2356834"/>
            <a:chOff x="677863" y="3530600"/>
            <a:chExt cx="2768600" cy="1462088"/>
          </a:xfrm>
        </p:grpSpPr>
        <p:pic>
          <p:nvPicPr>
            <p:cNvPr id="20" name="Picture 132" descr="未标题-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77863" y="3540125"/>
              <a:ext cx="631825" cy="143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80" descr="未标题-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909638" y="3530600"/>
              <a:ext cx="631825" cy="143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81" descr="未标题-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168400" y="3548063"/>
              <a:ext cx="631825" cy="143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82" descr="未标题-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403350" y="3538538"/>
              <a:ext cx="631825" cy="143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83" descr="未标题-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619250" y="3538538"/>
              <a:ext cx="631825" cy="143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84" descr="未标题-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35150" y="3548063"/>
              <a:ext cx="631825" cy="143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85" descr="未标题-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060575" y="3552825"/>
              <a:ext cx="631825" cy="143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86" descr="未标题-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320925" y="3552825"/>
              <a:ext cx="631825" cy="143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87" descr="未标题-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555875" y="3543300"/>
              <a:ext cx="631825" cy="143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88" descr="未标题-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814638" y="3544888"/>
              <a:ext cx="631825" cy="143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右箭头 29"/>
          <p:cNvSpPr/>
          <p:nvPr/>
        </p:nvSpPr>
        <p:spPr>
          <a:xfrm>
            <a:off x="5722692" y="4426211"/>
            <a:ext cx="632712" cy="366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1" name="Picture 190" descr="未标题-00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68747" y="3566031"/>
            <a:ext cx="2206085" cy="223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utoShape 27"/>
          <p:cNvSpPr>
            <a:spLocks noChangeArrowheads="1"/>
          </p:cNvSpPr>
          <p:nvPr/>
        </p:nvSpPr>
        <p:spPr bwMode="auto">
          <a:xfrm>
            <a:off x="9555101" y="3510026"/>
            <a:ext cx="2263775" cy="1112336"/>
          </a:xfrm>
          <a:prstGeom prst="wedgeRoundRectCallout">
            <a:avLst>
              <a:gd name="adj1" fmla="val 13469"/>
              <a:gd name="adj2" fmla="val 87206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dirty="0" smtClean="0"/>
              <a:t>10</a:t>
            </a:r>
            <a:r>
              <a:rPr lang="zh-CN" altLang="en-US" dirty="0" smtClean="0"/>
              <a:t>个</a:t>
            </a:r>
            <a:r>
              <a:rPr lang="en-US" altLang="zh-CN" dirty="0" smtClean="0"/>
              <a:t>1</a:t>
            </a:r>
            <a:r>
              <a:rPr lang="zh-CN" altLang="en-US" dirty="0" smtClean="0"/>
              <a:t>是</a:t>
            </a:r>
            <a:r>
              <a:rPr lang="en-US" altLang="zh-CN" dirty="0" smtClean="0"/>
              <a:t>10,10</a:t>
            </a:r>
            <a:r>
              <a:rPr lang="zh-CN" altLang="en-US" dirty="0" smtClean="0"/>
              <a:t>个</a:t>
            </a:r>
            <a:r>
              <a:rPr lang="en-US" altLang="zh-CN" dirty="0" smtClean="0"/>
              <a:t>10</a:t>
            </a:r>
            <a:r>
              <a:rPr lang="zh-CN" altLang="en-US" dirty="0" smtClean="0"/>
              <a:t>是</a:t>
            </a:r>
            <a:r>
              <a:rPr lang="en-US" altLang="zh-CN" dirty="0" smtClean="0"/>
              <a:t>100,10</a:t>
            </a:r>
            <a:r>
              <a:rPr lang="zh-CN" altLang="en-US" dirty="0" smtClean="0"/>
              <a:t>个</a:t>
            </a:r>
            <a:r>
              <a:rPr lang="en-US" altLang="zh-CN" dirty="0" smtClean="0"/>
              <a:t>100</a:t>
            </a:r>
            <a:r>
              <a:rPr lang="zh-CN" altLang="en-US" dirty="0" smtClean="0"/>
              <a:t>是多少呢？</a:t>
            </a:r>
            <a:endParaRPr lang="zh-CN" altLang="en-US" dirty="0"/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0389025" y="5097720"/>
            <a:ext cx="1344701" cy="1344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22651" y="3939579"/>
            <a:ext cx="3219719" cy="2918421"/>
          </a:xfrm>
          <a:prstGeom prst="rect">
            <a:avLst/>
          </a:prstGeom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304181" y="3864263"/>
            <a:ext cx="3685539" cy="2764154"/>
          </a:xfrm>
          <a:prstGeom prst="rect">
            <a:avLst/>
          </a:prstGeom>
        </p:spPr>
      </p:pic>
      <p:sp>
        <p:nvSpPr>
          <p:cNvPr id="43" name="AutoShape 27"/>
          <p:cNvSpPr>
            <a:spLocks noChangeArrowheads="1"/>
          </p:cNvSpPr>
          <p:nvPr/>
        </p:nvSpPr>
        <p:spPr bwMode="auto">
          <a:xfrm>
            <a:off x="3487998" y="3676106"/>
            <a:ext cx="947516" cy="526945"/>
          </a:xfrm>
          <a:prstGeom prst="wedgeRoundRectCallout">
            <a:avLst>
              <a:gd name="adj1" fmla="val 48263"/>
              <a:gd name="adj2" fmla="val -99415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 smtClean="0"/>
              <a:t>算盘</a:t>
            </a:r>
            <a:endParaRPr lang="zh-CN" altLang="en-US" dirty="0"/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6053070" y="4993403"/>
            <a:ext cx="1631725" cy="505875"/>
          </a:xfrm>
          <a:prstGeom prst="wedgeRoundRectCallout">
            <a:avLst>
              <a:gd name="adj1" fmla="val 67753"/>
              <a:gd name="adj2" fmla="val -37317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 smtClean="0"/>
              <a:t>学生计数器</a:t>
            </a:r>
            <a:endParaRPr lang="zh-CN" altLang="en-US" dirty="0"/>
          </a:p>
          <a:p>
            <a:pPr eaLnBrk="1" hangingPunct="1"/>
            <a:endParaRPr lang="zh-CN" altLang="en-US" dirty="0"/>
          </a:p>
        </p:txBody>
      </p:sp>
      <p:sp>
        <p:nvSpPr>
          <p:cNvPr id="4" name="AutoShape 27"/>
          <p:cNvSpPr>
            <a:spLocks noChangeArrowheads="1"/>
          </p:cNvSpPr>
          <p:nvPr/>
        </p:nvSpPr>
        <p:spPr bwMode="auto">
          <a:xfrm>
            <a:off x="823281" y="2012421"/>
            <a:ext cx="2519089" cy="926815"/>
          </a:xfrm>
          <a:prstGeom prst="wedgeRoundRectCallout">
            <a:avLst>
              <a:gd name="adj1" fmla="val -8438"/>
              <a:gd name="adj2" fmla="val 105477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 smtClean="0"/>
              <a:t>同学们，今天我们学习计数器。</a:t>
            </a:r>
            <a:endParaRPr lang="zh-CN" altLang="en-US" dirty="0"/>
          </a:p>
          <a:p>
            <a:pPr eaLnBrk="1" hangingPunct="1"/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5514" y="1282093"/>
            <a:ext cx="3561905" cy="33142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32324" y="1682063"/>
            <a:ext cx="3219719" cy="2918421"/>
          </a:xfrm>
          <a:prstGeom prst="rect">
            <a:avLst/>
          </a:prstGeom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840933" y="1382098"/>
            <a:ext cx="3574310" cy="3089900"/>
            <a:chOff x="4254499" y="1770886"/>
            <a:chExt cx="5005287" cy="4372338"/>
          </a:xfrm>
        </p:grpSpPr>
        <p:grpSp>
          <p:nvGrpSpPr>
            <p:cNvPr id="24" name="Group 2"/>
            <p:cNvGrpSpPr/>
            <p:nvPr/>
          </p:nvGrpSpPr>
          <p:grpSpPr bwMode="auto">
            <a:xfrm>
              <a:off x="4254499" y="1770886"/>
              <a:ext cx="5005287" cy="4372338"/>
              <a:chOff x="657" y="527"/>
              <a:chExt cx="3312" cy="3171"/>
            </a:xfrm>
          </p:grpSpPr>
          <p:grpSp>
            <p:nvGrpSpPr>
              <p:cNvPr id="25" name="Group 3"/>
              <p:cNvGrpSpPr/>
              <p:nvPr/>
            </p:nvGrpSpPr>
            <p:grpSpPr bwMode="auto">
              <a:xfrm>
                <a:off x="657" y="527"/>
                <a:ext cx="3312" cy="2948"/>
                <a:chOff x="657" y="527"/>
                <a:chExt cx="3312" cy="2948"/>
              </a:xfrm>
            </p:grpSpPr>
            <p:sp>
              <p:nvSpPr>
                <p:cNvPr id="31" name="Oval 4"/>
                <p:cNvSpPr>
                  <a:spLocks noChangeArrowheads="1"/>
                </p:cNvSpPr>
                <p:nvPr/>
              </p:nvSpPr>
              <p:spPr bwMode="auto">
                <a:xfrm>
                  <a:off x="1655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2" name="Oval 5"/>
                <p:cNvSpPr>
                  <a:spLocks noChangeArrowheads="1"/>
                </p:cNvSpPr>
                <p:nvPr/>
              </p:nvSpPr>
              <p:spPr bwMode="auto">
                <a:xfrm>
                  <a:off x="1066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3" name="Oval 6"/>
                <p:cNvSpPr>
                  <a:spLocks noChangeArrowheads="1"/>
                </p:cNvSpPr>
                <p:nvPr/>
              </p:nvSpPr>
              <p:spPr bwMode="auto">
                <a:xfrm>
                  <a:off x="2245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4" name="Oval 7"/>
                <p:cNvSpPr>
                  <a:spLocks noChangeArrowheads="1"/>
                </p:cNvSpPr>
                <p:nvPr/>
              </p:nvSpPr>
              <p:spPr bwMode="auto">
                <a:xfrm>
                  <a:off x="2835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5" name="Oval 8"/>
                <p:cNvSpPr>
                  <a:spLocks noChangeArrowheads="1"/>
                </p:cNvSpPr>
                <p:nvPr/>
              </p:nvSpPr>
              <p:spPr bwMode="auto">
                <a:xfrm>
                  <a:off x="3424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6" name="AutoShape 9" descr="栎木"/>
                <p:cNvSpPr>
                  <a:spLocks noChangeArrowheads="1"/>
                </p:cNvSpPr>
                <p:nvPr/>
              </p:nvSpPr>
              <p:spPr bwMode="auto">
                <a:xfrm>
                  <a:off x="657" y="2704"/>
                  <a:ext cx="3312" cy="771"/>
                </a:xfrm>
                <a:prstGeom prst="cube">
                  <a:avLst>
                    <a:gd name="adj" fmla="val 17639"/>
                  </a:avLst>
                </a:prstGeom>
                <a:blipFill dpi="0" rotWithShape="0">
                  <a:blip r:embed="rId4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7" name="Rectangle 10"/>
                <p:cNvSpPr>
                  <a:spLocks noChangeArrowheads="1"/>
                </p:cNvSpPr>
                <p:nvPr/>
              </p:nvSpPr>
              <p:spPr bwMode="auto">
                <a:xfrm>
                  <a:off x="748" y="709"/>
                  <a:ext cx="3176" cy="2041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8" name="Line 11"/>
                <p:cNvSpPr>
                  <a:spLocks noChangeShapeType="1"/>
                </p:cNvSpPr>
                <p:nvPr/>
              </p:nvSpPr>
              <p:spPr bwMode="auto">
                <a:xfrm>
                  <a:off x="1655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" name="Line 12"/>
                <p:cNvSpPr>
                  <a:spLocks noChangeShapeType="1"/>
                </p:cNvSpPr>
                <p:nvPr/>
              </p:nvSpPr>
              <p:spPr bwMode="auto">
                <a:xfrm>
                  <a:off x="1066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" name="Line 13"/>
                <p:cNvSpPr>
                  <a:spLocks noChangeShapeType="1"/>
                </p:cNvSpPr>
                <p:nvPr/>
              </p:nvSpPr>
              <p:spPr bwMode="auto">
                <a:xfrm>
                  <a:off x="2245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" name="Line 14"/>
                <p:cNvSpPr>
                  <a:spLocks noChangeShapeType="1"/>
                </p:cNvSpPr>
                <p:nvPr/>
              </p:nvSpPr>
              <p:spPr bwMode="auto">
                <a:xfrm>
                  <a:off x="2835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" name="Line 15"/>
                <p:cNvSpPr>
                  <a:spLocks noChangeShapeType="1"/>
                </p:cNvSpPr>
                <p:nvPr/>
              </p:nvSpPr>
              <p:spPr bwMode="auto">
                <a:xfrm>
                  <a:off x="3424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>
                <a:off x="3288" y="2931"/>
                <a:ext cx="344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个 </a:t>
                </a: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>
                <a:off x="2699" y="2931"/>
                <a:ext cx="344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十 </a:t>
                </a:r>
              </a:p>
            </p:txBody>
          </p:sp>
          <p:sp>
            <p:nvSpPr>
              <p:cNvPr id="28" name="Text Box 18"/>
              <p:cNvSpPr txBox="1">
                <a:spLocks noChangeArrowheads="1"/>
              </p:cNvSpPr>
              <p:nvPr/>
            </p:nvSpPr>
            <p:spPr bwMode="auto">
              <a:xfrm>
                <a:off x="2037" y="2931"/>
                <a:ext cx="344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百 </a:t>
                </a:r>
              </a:p>
            </p:txBody>
          </p:sp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1446" y="2947"/>
                <a:ext cx="343" cy="7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千 </a:t>
                </a:r>
              </a:p>
            </p:txBody>
          </p:sp>
          <p:sp>
            <p:nvSpPr>
              <p:cNvPr id="30" name="Text Box 20"/>
              <p:cNvSpPr txBox="1">
                <a:spLocks noChangeArrowheads="1"/>
              </p:cNvSpPr>
              <p:nvPr/>
            </p:nvSpPr>
            <p:spPr bwMode="auto">
              <a:xfrm>
                <a:off x="873" y="2947"/>
                <a:ext cx="343" cy="7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万 </a:t>
                </a:r>
              </a:p>
            </p:txBody>
          </p:sp>
        </p:grpSp>
        <p:grpSp>
          <p:nvGrpSpPr>
            <p:cNvPr id="43" name="Group 22"/>
            <p:cNvGrpSpPr/>
            <p:nvPr/>
          </p:nvGrpSpPr>
          <p:grpSpPr bwMode="auto">
            <a:xfrm>
              <a:off x="8023577" y="2576514"/>
              <a:ext cx="720725" cy="2303462"/>
              <a:chOff x="2880" y="1253"/>
              <a:chExt cx="454" cy="1451"/>
            </a:xfrm>
          </p:grpSpPr>
          <p:grpSp>
            <p:nvGrpSpPr>
              <p:cNvPr id="44" name="Group 23"/>
              <p:cNvGrpSpPr/>
              <p:nvPr/>
            </p:nvGrpSpPr>
            <p:grpSpPr bwMode="auto">
              <a:xfrm>
                <a:off x="2880" y="2341"/>
                <a:ext cx="454" cy="363"/>
                <a:chOff x="2880" y="2341"/>
                <a:chExt cx="454" cy="363"/>
              </a:xfrm>
            </p:grpSpPr>
            <p:sp>
              <p:nvSpPr>
                <p:cNvPr id="53" name="AutoShape 24"/>
                <p:cNvSpPr>
                  <a:spLocks noChangeArrowheads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4" name="AutoShape 25"/>
                <p:cNvSpPr>
                  <a:spLocks noChangeArrowheads="1"/>
                </p:cNvSpPr>
                <p:nvPr/>
              </p:nvSpPr>
              <p:spPr bwMode="auto">
                <a:xfrm>
                  <a:off x="288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45" name="Group 26"/>
              <p:cNvGrpSpPr/>
              <p:nvPr/>
            </p:nvGrpSpPr>
            <p:grpSpPr bwMode="auto">
              <a:xfrm>
                <a:off x="2880" y="1253"/>
                <a:ext cx="454" cy="1088"/>
                <a:chOff x="3470" y="1616"/>
                <a:chExt cx="454" cy="1088"/>
              </a:xfrm>
            </p:grpSpPr>
            <p:sp>
              <p:nvSpPr>
                <p:cNvPr id="47" name="AutoShape 27"/>
                <p:cNvSpPr>
                  <a:spLocks noChangeArrowheads="1"/>
                </p:cNvSpPr>
                <p:nvPr/>
              </p:nvSpPr>
              <p:spPr bwMode="auto">
                <a:xfrm>
                  <a:off x="347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8" name="AutoShape 28"/>
                <p:cNvSpPr>
                  <a:spLocks noChangeArrowheads="1"/>
                </p:cNvSpPr>
                <p:nvPr/>
              </p:nvSpPr>
              <p:spPr bwMode="auto">
                <a:xfrm>
                  <a:off x="347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9" name="AutoShape 29"/>
                <p:cNvSpPr>
                  <a:spLocks noChangeArrowheads="1"/>
                </p:cNvSpPr>
                <p:nvPr/>
              </p:nvSpPr>
              <p:spPr bwMode="auto">
                <a:xfrm>
                  <a:off x="3470" y="2160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0" name="AutoShape 30"/>
                <p:cNvSpPr>
                  <a:spLocks noChangeArrowheads="1"/>
                </p:cNvSpPr>
                <p:nvPr/>
              </p:nvSpPr>
              <p:spPr bwMode="auto">
                <a:xfrm>
                  <a:off x="3470" y="1979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1" name="AutoShape 31"/>
                <p:cNvSpPr>
                  <a:spLocks noChangeArrowheads="1"/>
                </p:cNvSpPr>
                <p:nvPr/>
              </p:nvSpPr>
              <p:spPr bwMode="auto">
                <a:xfrm>
                  <a:off x="3470" y="1797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2" name="AutoShape 32"/>
                <p:cNvSpPr>
                  <a:spLocks noChangeArrowheads="1"/>
                </p:cNvSpPr>
                <p:nvPr/>
              </p:nvSpPr>
              <p:spPr bwMode="auto">
                <a:xfrm>
                  <a:off x="3470" y="1616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grpSp>
          <p:nvGrpSpPr>
            <p:cNvPr id="119" name="Group 22"/>
            <p:cNvGrpSpPr/>
            <p:nvPr/>
          </p:nvGrpSpPr>
          <p:grpSpPr bwMode="auto">
            <a:xfrm>
              <a:off x="7169898" y="4034522"/>
              <a:ext cx="720725" cy="863600"/>
              <a:chOff x="2880" y="2160"/>
              <a:chExt cx="454" cy="544"/>
            </a:xfrm>
          </p:grpSpPr>
          <p:grpSp>
            <p:nvGrpSpPr>
              <p:cNvPr id="120" name="Group 23"/>
              <p:cNvGrpSpPr/>
              <p:nvPr/>
            </p:nvGrpSpPr>
            <p:grpSpPr bwMode="auto">
              <a:xfrm>
                <a:off x="2880" y="2341"/>
                <a:ext cx="454" cy="363"/>
                <a:chOff x="2880" y="2341"/>
                <a:chExt cx="454" cy="363"/>
              </a:xfrm>
            </p:grpSpPr>
            <p:sp>
              <p:nvSpPr>
                <p:cNvPr id="129" name="AutoShape 24"/>
                <p:cNvSpPr>
                  <a:spLocks noChangeArrowheads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0" name="AutoShape 25"/>
                <p:cNvSpPr>
                  <a:spLocks noChangeArrowheads="1"/>
                </p:cNvSpPr>
                <p:nvPr/>
              </p:nvSpPr>
              <p:spPr bwMode="auto">
                <a:xfrm>
                  <a:off x="288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23" name="AutoShape 27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454" cy="181"/>
              </a:xfrm>
              <a:prstGeom prst="flowChartTerminator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31" name="Group 22"/>
            <p:cNvGrpSpPr/>
            <p:nvPr/>
          </p:nvGrpSpPr>
          <p:grpSpPr bwMode="auto">
            <a:xfrm>
              <a:off x="6309810" y="3170922"/>
              <a:ext cx="720725" cy="1727200"/>
              <a:chOff x="2880" y="1616"/>
              <a:chExt cx="454" cy="1088"/>
            </a:xfrm>
          </p:grpSpPr>
          <p:grpSp>
            <p:nvGrpSpPr>
              <p:cNvPr id="132" name="Group 23"/>
              <p:cNvGrpSpPr/>
              <p:nvPr/>
            </p:nvGrpSpPr>
            <p:grpSpPr bwMode="auto">
              <a:xfrm>
                <a:off x="2880" y="2341"/>
                <a:ext cx="454" cy="363"/>
                <a:chOff x="2880" y="2341"/>
                <a:chExt cx="454" cy="363"/>
              </a:xfrm>
            </p:grpSpPr>
            <p:sp>
              <p:nvSpPr>
                <p:cNvPr id="141" name="AutoShape 24"/>
                <p:cNvSpPr>
                  <a:spLocks noChangeArrowheads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42" name="AutoShape 25"/>
                <p:cNvSpPr>
                  <a:spLocks noChangeArrowheads="1"/>
                </p:cNvSpPr>
                <p:nvPr/>
              </p:nvSpPr>
              <p:spPr bwMode="auto">
                <a:xfrm>
                  <a:off x="288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33" name="Group 26"/>
              <p:cNvGrpSpPr/>
              <p:nvPr/>
            </p:nvGrpSpPr>
            <p:grpSpPr bwMode="auto">
              <a:xfrm>
                <a:off x="2880" y="1616"/>
                <a:ext cx="454" cy="725"/>
                <a:chOff x="3470" y="1979"/>
                <a:chExt cx="454" cy="725"/>
              </a:xfrm>
            </p:grpSpPr>
            <p:sp>
              <p:nvSpPr>
                <p:cNvPr id="135" name="AutoShape 27"/>
                <p:cNvSpPr>
                  <a:spLocks noChangeArrowheads="1"/>
                </p:cNvSpPr>
                <p:nvPr/>
              </p:nvSpPr>
              <p:spPr bwMode="auto">
                <a:xfrm>
                  <a:off x="347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6" name="AutoShape 28"/>
                <p:cNvSpPr>
                  <a:spLocks noChangeArrowheads="1"/>
                </p:cNvSpPr>
                <p:nvPr/>
              </p:nvSpPr>
              <p:spPr bwMode="auto">
                <a:xfrm>
                  <a:off x="347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7" name="AutoShape 29"/>
                <p:cNvSpPr>
                  <a:spLocks noChangeArrowheads="1"/>
                </p:cNvSpPr>
                <p:nvPr/>
              </p:nvSpPr>
              <p:spPr bwMode="auto">
                <a:xfrm>
                  <a:off x="3470" y="2160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8" name="AutoShape 30"/>
                <p:cNvSpPr>
                  <a:spLocks noChangeArrowheads="1"/>
                </p:cNvSpPr>
                <p:nvPr/>
              </p:nvSpPr>
              <p:spPr bwMode="auto">
                <a:xfrm>
                  <a:off x="3470" y="1979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</p:grpSp>
      <p:sp>
        <p:nvSpPr>
          <p:cNvPr id="167" name="文本框 166"/>
          <p:cNvSpPr txBox="1"/>
          <p:nvPr/>
        </p:nvSpPr>
        <p:spPr>
          <a:xfrm>
            <a:off x="1433750" y="5208788"/>
            <a:ext cx="9531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这个数是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）组成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306851" y="5188781"/>
            <a:ext cx="4732628" cy="562702"/>
            <a:chOff x="4358367" y="5343329"/>
            <a:chExt cx="4732628" cy="562702"/>
          </a:xfrm>
        </p:grpSpPr>
        <p:sp>
          <p:nvSpPr>
            <p:cNvPr id="5" name="文本框 4"/>
            <p:cNvSpPr txBox="1"/>
            <p:nvPr/>
          </p:nvSpPr>
          <p:spPr>
            <a:xfrm>
              <a:off x="4358367" y="537217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8" name="文本框 167"/>
            <p:cNvSpPr txBox="1"/>
            <p:nvPr/>
          </p:nvSpPr>
          <p:spPr>
            <a:xfrm>
              <a:off x="6407735" y="538281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十</a:t>
              </a:r>
            </a:p>
          </p:txBody>
        </p:sp>
        <p:sp>
          <p:nvSpPr>
            <p:cNvPr id="169" name="文本框 168"/>
            <p:cNvSpPr txBox="1"/>
            <p:nvPr/>
          </p:nvSpPr>
          <p:spPr>
            <a:xfrm>
              <a:off x="8547256" y="5343329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175210" y="6007302"/>
            <a:ext cx="8048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913812" y="6000501"/>
            <a:ext cx="5128033" cy="554341"/>
            <a:chOff x="3913812" y="6000501"/>
            <a:chExt cx="5128033" cy="554341"/>
          </a:xfrm>
        </p:grpSpPr>
        <p:sp>
          <p:nvSpPr>
            <p:cNvPr id="55" name="文本框 54"/>
            <p:cNvSpPr txBox="1"/>
            <p:nvPr/>
          </p:nvSpPr>
          <p:spPr>
            <a:xfrm>
              <a:off x="3913812" y="6031622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638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7061816" y="6000501"/>
              <a:ext cx="19800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六百三十八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grpSp>
        <p:nvGrpSpPr>
          <p:cNvPr id="3" name="组合 2"/>
          <p:cNvGrpSpPr/>
          <p:nvPr/>
        </p:nvGrpSpPr>
        <p:grpSpPr>
          <a:xfrm rot="17200835">
            <a:off x="1741234" y="3116061"/>
            <a:ext cx="2482551" cy="3183755"/>
            <a:chOff x="838835" y="1553743"/>
            <a:chExt cx="2482551" cy="3183755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 rot="16641924">
              <a:off x="332077" y="2060501"/>
              <a:ext cx="2030948" cy="10174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 rot="17560785">
              <a:off x="429512" y="2121292"/>
              <a:ext cx="2030948" cy="10174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 rot="18182053">
              <a:off x="599058" y="2125755"/>
              <a:ext cx="2030948" cy="10174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 rot="18688636">
              <a:off x="856636" y="2228787"/>
              <a:ext cx="2030948" cy="10174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 rot="19650374">
              <a:off x="1014900" y="2413723"/>
              <a:ext cx="2030948" cy="10174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 rot="20460317">
              <a:off x="1213629" y="2568950"/>
              <a:ext cx="2030948" cy="10174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 rot="294663">
              <a:off x="1290438" y="2788688"/>
              <a:ext cx="2030948" cy="10174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 rot="1839316">
              <a:off x="1284018" y="2968698"/>
              <a:ext cx="2030948" cy="10174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 rot="3456407">
              <a:off x="1010783" y="3168882"/>
              <a:ext cx="2030948" cy="10174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 rot="4702748">
              <a:off x="722712" y="3213308"/>
              <a:ext cx="2030948" cy="10174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7" name="圆角矩形 16"/>
          <p:cNvSpPr/>
          <p:nvPr/>
        </p:nvSpPr>
        <p:spPr>
          <a:xfrm>
            <a:off x="6573244" y="2071568"/>
            <a:ext cx="3333886" cy="2190043"/>
          </a:xfrm>
          <a:prstGeom prst="roundRect">
            <a:avLst>
              <a:gd name="adj" fmla="val 55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zh-CN" sz="2800" dirty="0">
                <a:latin typeface="+mn-ea"/>
              </a:rPr>
              <a:t>千以内数的认识</a:t>
            </a:r>
          </a:p>
          <a:p>
            <a:pPr algn="ctr"/>
            <a:r>
              <a:rPr lang="en-US" altLang="zh-CN" sz="2800" dirty="0">
                <a:latin typeface="+mn-ea"/>
              </a:rPr>
              <a:t>10</a:t>
            </a:r>
            <a:r>
              <a:rPr lang="zh-CN" altLang="zh-CN" sz="2800" dirty="0">
                <a:latin typeface="+mn-ea"/>
              </a:rPr>
              <a:t>个一是一十</a:t>
            </a:r>
          </a:p>
          <a:p>
            <a:pPr algn="ctr"/>
            <a:r>
              <a:rPr lang="en-US" altLang="zh-CN" sz="2800" dirty="0">
                <a:latin typeface="+mn-ea"/>
              </a:rPr>
              <a:t>10</a:t>
            </a:r>
            <a:r>
              <a:rPr lang="zh-CN" altLang="zh-CN" sz="2800" dirty="0">
                <a:latin typeface="+mn-ea"/>
              </a:rPr>
              <a:t>个十是一百</a:t>
            </a:r>
          </a:p>
          <a:p>
            <a:pPr algn="ctr"/>
            <a:r>
              <a:rPr lang="en-US" altLang="zh-CN" sz="2800" dirty="0">
                <a:latin typeface="+mn-ea"/>
              </a:rPr>
              <a:t>10</a:t>
            </a:r>
            <a:r>
              <a:rPr lang="zh-CN" altLang="zh-CN" sz="2800" dirty="0">
                <a:latin typeface="+mn-ea"/>
              </a:rPr>
              <a:t>个一百是一千</a:t>
            </a:r>
            <a:endParaRPr lang="en-US" altLang="zh-CN" sz="2800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818716" y="4371970"/>
            <a:ext cx="1998342" cy="2128234"/>
          </a:xfrm>
          <a:prstGeom prst="rect">
            <a:avLst/>
          </a:prstGeom>
          <a:ln>
            <a:noFill/>
          </a:ln>
        </p:spPr>
      </p:pic>
      <p:sp>
        <p:nvSpPr>
          <p:cNvPr id="19" name="AutoShape 27"/>
          <p:cNvSpPr>
            <a:spLocks noChangeArrowheads="1"/>
          </p:cNvSpPr>
          <p:nvPr/>
        </p:nvSpPr>
        <p:spPr bwMode="auto">
          <a:xfrm>
            <a:off x="1374354" y="1887595"/>
            <a:ext cx="2719292" cy="926815"/>
          </a:xfrm>
          <a:prstGeom prst="wedgeRoundRectCallout">
            <a:avLst>
              <a:gd name="adj1" fmla="val 5918"/>
              <a:gd name="adj2" fmla="val 7785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en-US" altLang="zh-CN" dirty="0"/>
              <a:t>10</a:t>
            </a:r>
            <a:r>
              <a:rPr lang="zh-CN" altLang="en-US" dirty="0"/>
              <a:t>张</a:t>
            </a:r>
            <a:r>
              <a:rPr lang="en-US" altLang="zh-CN" dirty="0"/>
              <a:t>100</a:t>
            </a:r>
            <a:r>
              <a:rPr lang="zh-CN" altLang="en-US" dirty="0"/>
              <a:t>元人民币是一千元（</a:t>
            </a:r>
            <a:r>
              <a:rPr lang="en-US" altLang="zh-CN" dirty="0"/>
              <a:t>1000</a:t>
            </a:r>
            <a:r>
              <a:rPr lang="zh-CN" altLang="en-US" dirty="0"/>
              <a:t>元）。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8" y="365244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理解并掌握千以内数的组成，能按要求正确地数数，初步感受十进制计数法的特点。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使学生通过观察、操作、比较等活动，认识计数单位“千”，知道：“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个一百是千”，以及千以内的数位顺序。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84857" y="1178271"/>
            <a:ext cx="99940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几百、几百几十、几百几十几、几百零几的认识：几个百组成了几百；几个百和几个十组成了几百几十；几个百、几个十和几个一组成了几百几十几；几个百和几个一组成了几百零几。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1825" y="3870560"/>
            <a:ext cx="77251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【例】读一读下面各数，并说一说各数的组成。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500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360    248   405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84856" y="5270188"/>
            <a:ext cx="9994006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是由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个百组成的；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是由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个十组成的；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是由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个一组成的；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是由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个一组成的。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6220" y="1291733"/>
            <a:ext cx="9878095" cy="222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【方法小结】百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位上有几表示几个百，十位上有几表示几个十，个位上有几表示几个一。几个百组成了几百；几个百和几个十组成了几百几十；几个百、几个十和几个一组成了几百几十几；几个百和几个一组成了几百零几。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46220" y="3734873"/>
            <a:ext cx="9161482" cy="1955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1.456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）个百，（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）个十和（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）个一。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2.608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）个百，（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）个十和（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3665597" y="4528144"/>
            <a:ext cx="4969880" cy="523220"/>
            <a:chOff x="3665597" y="4528144"/>
            <a:chExt cx="4969880" cy="523220"/>
          </a:xfrm>
        </p:grpSpPr>
        <p:sp>
          <p:nvSpPr>
            <p:cNvPr id="12" name="矩形 11"/>
            <p:cNvSpPr/>
            <p:nvPr/>
          </p:nvSpPr>
          <p:spPr>
            <a:xfrm>
              <a:off x="3665597" y="4528144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901563" y="4528144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271275" y="4528144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665597" y="5144704"/>
            <a:ext cx="5018356" cy="603136"/>
            <a:chOff x="3665597" y="5144704"/>
            <a:chExt cx="5018356" cy="603136"/>
          </a:xfrm>
        </p:grpSpPr>
        <p:sp>
          <p:nvSpPr>
            <p:cNvPr id="15" name="矩形 14"/>
            <p:cNvSpPr/>
            <p:nvPr/>
          </p:nvSpPr>
          <p:spPr>
            <a:xfrm>
              <a:off x="8319751" y="5144704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901563" y="5166868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3665597" y="5224620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2323</Words>
  <Application>Microsoft Office PowerPoint</Application>
  <PresentationFormat>宽屏</PresentationFormat>
  <Paragraphs>275</Paragraphs>
  <Slides>28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7" baseType="lpstr">
      <vt:lpstr>黑体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2023-01-17T01:12:00Z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90046A0CA3E24A67BAA774FDE6ED89DE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