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1053" r:id="rId3"/>
    <p:sldId id="1057" r:id="rId4"/>
    <p:sldId id="1058" r:id="rId5"/>
    <p:sldId id="1059" r:id="rId6"/>
    <p:sldId id="1060" r:id="rId7"/>
    <p:sldId id="1061" r:id="rId8"/>
    <p:sldId id="1062" r:id="rId9"/>
    <p:sldId id="1063" r:id="rId10"/>
    <p:sldId id="1064" r:id="rId11"/>
    <p:sldId id="1065" r:id="rId12"/>
    <p:sldId id="1066" r:id="rId13"/>
    <p:sldId id="1067" r:id="rId14"/>
    <p:sldId id="1070" r:id="rId15"/>
    <p:sldId id="257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POSans R" panose="02010600030101010101" charset="-122"/>
      <p:regular r:id="rId23"/>
    </p:embeddedFont>
    <p:embeddedFont>
      <p:font typeface="FandolFang R" panose="02010600030101010101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思源黑体 CN Medium" panose="02010600030101010101" charset="-122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3928">
          <p15:clr>
            <a:srgbClr val="A4A3A4"/>
          </p15:clr>
        </p15:guide>
        <p15:guide id="4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>
        <p:guide pos="416"/>
        <p:guide pos="7256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9CD90C4E-D60C-48D2-9F64-7DA23FE79E77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ADCC5598-91F3-4C82-8BBF-701C63F538C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B7670-82A4-4D70-98F3-0EF8E1EAEB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2" b="2546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6"/>
          <p:cNvSpPr txBox="1"/>
          <p:nvPr/>
        </p:nvSpPr>
        <p:spPr>
          <a:xfrm>
            <a:off x="3289371" y="2245027"/>
            <a:ext cx="58770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雾在哪里</a:t>
            </a:r>
          </a:p>
        </p:txBody>
      </p:sp>
      <p:sp>
        <p:nvSpPr>
          <p:cNvPr id="8" name="PA-文本框 7"/>
          <p:cNvSpPr txBox="1"/>
          <p:nvPr/>
        </p:nvSpPr>
        <p:spPr>
          <a:xfrm>
            <a:off x="5112847" y="4212541"/>
            <a:ext cx="2230056" cy="52041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PA-文本框 8"/>
          <p:cNvSpPr txBox="1"/>
          <p:nvPr/>
        </p:nvSpPr>
        <p:spPr>
          <a:xfrm>
            <a:off x="3025619" y="3625196"/>
            <a:ext cx="640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0" name="PA-文本框 6"/>
          <p:cNvSpPr txBox="1"/>
          <p:nvPr/>
        </p:nvSpPr>
        <p:spPr>
          <a:xfrm>
            <a:off x="3995539" y="1833345"/>
            <a:ext cx="446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01" y="2246721"/>
            <a:ext cx="5778273" cy="37679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3976068" y="1376100"/>
            <a:ext cx="4240263" cy="6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“我要把自己藏起来。”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28" y="3263927"/>
            <a:ext cx="4401543" cy="287017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961669" y="2363637"/>
            <a:ext cx="9763125" cy="67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无论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是天空，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还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是天空中的太阳，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都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看不见了。</a:t>
            </a:r>
          </a:p>
        </p:txBody>
      </p:sp>
      <p:sp>
        <p:nvSpPr>
          <p:cNvPr id="18436" name="矩形 4"/>
          <p:cNvSpPr>
            <a:spLocks noChangeArrowheads="1"/>
          </p:cNvSpPr>
          <p:nvPr/>
        </p:nvSpPr>
        <p:spPr bwMode="auto">
          <a:xfrm>
            <a:off x="297080" y="1551879"/>
            <a:ext cx="6186487" cy="67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观察课文中的句子，并学习造句。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12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0" y="1189454"/>
            <a:ext cx="111235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请同学们闭上眼睛，跟老师一起去感受一下又贪玩又可爱的雾。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100" y="3468041"/>
            <a:ext cx="4072423" cy="29058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553724" y="1838430"/>
            <a:ext cx="10965176" cy="14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作者把雾比作贪玩的孩子，用“藏起来”等词语生动形象地描绘了雾的特点，并巧妙地交代了雾产生的时间和地点。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1"/>
          <p:cNvSpPr>
            <a:spLocks noChangeArrowheads="1"/>
          </p:cNvSpPr>
          <p:nvPr/>
        </p:nvSpPr>
        <p:spPr bwMode="auto">
          <a:xfrm>
            <a:off x="814527" y="1091771"/>
            <a:ext cx="107043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作者以拟人的手法，形象生动的动词贴切地描写了雾娃娃顽皮、可爱的样子，同时巧妙地融入了日出雾散的自然知识。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83" y="3030763"/>
            <a:ext cx="4452677" cy="2903517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10" name="组合 9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课堂小结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角圆角矩形 6"/>
          <p:cNvSpPr/>
          <p:nvPr/>
        </p:nvSpPr>
        <p:spPr>
          <a:xfrm>
            <a:off x="1431403" y="1333678"/>
            <a:ext cx="9329195" cy="4430514"/>
          </a:xfrm>
          <a:prstGeom prst="round2DiagRect">
            <a:avLst/>
          </a:prstGeom>
          <a:solidFill>
            <a:srgbClr val="C9A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53363" y="1665267"/>
            <a:ext cx="9207235" cy="40989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、搜集、整理有关雾的资料，确定相关主题，制作一份电脑小报。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、参考收集的资料，设计一份导游词。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、小组交流：介绍自己游览过的或想游览的旅游地，最好讲清它的特色。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10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课后作业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2" b="2546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6"/>
          <p:cNvSpPr txBox="1"/>
          <p:nvPr/>
        </p:nvSpPr>
        <p:spPr>
          <a:xfrm>
            <a:off x="3289371" y="2241863"/>
            <a:ext cx="58770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感谢聆听</a:t>
            </a:r>
          </a:p>
        </p:txBody>
      </p:sp>
      <p:sp>
        <p:nvSpPr>
          <p:cNvPr id="8" name="PA-文本框 7"/>
          <p:cNvSpPr txBox="1"/>
          <p:nvPr/>
        </p:nvSpPr>
        <p:spPr>
          <a:xfrm>
            <a:off x="5112847" y="4212541"/>
            <a:ext cx="2230056" cy="52041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PA-文本框 8"/>
          <p:cNvSpPr txBox="1"/>
          <p:nvPr/>
        </p:nvSpPr>
        <p:spPr>
          <a:xfrm>
            <a:off x="3025619" y="3625196"/>
            <a:ext cx="640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0" name="PA-文本框 6"/>
          <p:cNvSpPr txBox="1"/>
          <p:nvPr/>
        </p:nvSpPr>
        <p:spPr>
          <a:xfrm>
            <a:off x="3995539" y="1810401"/>
            <a:ext cx="446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62560" y="284480"/>
            <a:ext cx="2661027" cy="638056"/>
            <a:chOff x="162560" y="284480"/>
            <a:chExt cx="2661027" cy="638056"/>
          </a:xfrm>
        </p:grpSpPr>
        <p:sp>
          <p:nvSpPr>
            <p:cNvPr id="6" name="矩形: 圆角 1"/>
            <p:cNvSpPr/>
            <p:nvPr/>
          </p:nvSpPr>
          <p:spPr>
            <a:xfrm>
              <a:off x="162560" y="284480"/>
              <a:ext cx="266102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8606" y="1632030"/>
            <a:ext cx="7870265" cy="4148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4"/>
          <p:cNvSpPr>
            <a:spLocks noChangeArrowheads="1"/>
          </p:cNvSpPr>
          <p:nvPr/>
        </p:nvSpPr>
        <p:spPr bwMode="auto">
          <a:xfrm>
            <a:off x="644211" y="1197137"/>
            <a:ext cx="5448300" cy="471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凡是大气中因悬浮的水汽凝结，能见度低于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千米时，气象学称这种天气现象为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雾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。雾的出现以春季二至四月间较多。 雾形成的条件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: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一是冷却，二是加湿，增加水汽含量。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09" y="2049864"/>
            <a:ext cx="4486386" cy="3201224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5" name="组合 4"/>
          <p:cNvGrpSpPr/>
          <p:nvPr/>
        </p:nvGrpSpPr>
        <p:grpSpPr>
          <a:xfrm>
            <a:off x="162560" y="284480"/>
            <a:ext cx="2731365" cy="638056"/>
            <a:chOff x="162560" y="284480"/>
            <a:chExt cx="2661027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60" y="284480"/>
              <a:ext cx="266102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22529"/>
          <p:cNvGrpSpPr/>
          <p:nvPr/>
        </p:nvGrpSpPr>
        <p:grpSpPr bwMode="auto">
          <a:xfrm>
            <a:off x="1657874" y="2632931"/>
            <a:ext cx="1979613" cy="1760537"/>
            <a:chOff x="0" y="0"/>
            <a:chExt cx="864" cy="720"/>
          </a:xfrm>
        </p:grpSpPr>
        <p:sp>
          <p:nvSpPr>
            <p:cNvPr id="11266" name="矩形 22530"/>
            <p:cNvSpPr>
              <a:spLocks noChangeArrowheads="1"/>
            </p:cNvSpPr>
            <p:nvPr/>
          </p:nvSpPr>
          <p:spPr bwMode="auto">
            <a:xfrm>
              <a:off x="0" y="0"/>
              <a:ext cx="864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67" name="直接连接符 22531"/>
            <p:cNvSpPr>
              <a:spLocks noChangeShapeType="1"/>
            </p:cNvSpPr>
            <p:nvPr/>
          </p:nvSpPr>
          <p:spPr bwMode="auto">
            <a:xfrm>
              <a:off x="432" y="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68" name="直接连接符 22532"/>
            <p:cNvSpPr>
              <a:spLocks noChangeShapeType="1"/>
            </p:cNvSpPr>
            <p:nvPr/>
          </p:nvSpPr>
          <p:spPr bwMode="auto">
            <a:xfrm>
              <a:off x="0" y="33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70" name="矩形 3"/>
          <p:cNvSpPr>
            <a:spLocks noChangeArrowheads="1"/>
          </p:cNvSpPr>
          <p:nvPr/>
        </p:nvSpPr>
        <p:spPr bwMode="auto">
          <a:xfrm>
            <a:off x="2067449" y="2393218"/>
            <a:ext cx="1036638" cy="191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雾</a:t>
            </a:r>
          </a:p>
        </p:txBody>
      </p:sp>
      <p:grpSp>
        <p:nvGrpSpPr>
          <p:cNvPr id="11271" name="组合 22529"/>
          <p:cNvGrpSpPr/>
          <p:nvPr/>
        </p:nvGrpSpPr>
        <p:grpSpPr bwMode="auto">
          <a:xfrm>
            <a:off x="3958162" y="2634518"/>
            <a:ext cx="1978025" cy="1762125"/>
            <a:chOff x="0" y="0"/>
            <a:chExt cx="864" cy="720"/>
          </a:xfrm>
        </p:grpSpPr>
        <p:sp>
          <p:nvSpPr>
            <p:cNvPr id="11272" name="矩形 22530"/>
            <p:cNvSpPr>
              <a:spLocks noChangeArrowheads="1"/>
            </p:cNvSpPr>
            <p:nvPr/>
          </p:nvSpPr>
          <p:spPr bwMode="auto">
            <a:xfrm>
              <a:off x="0" y="0"/>
              <a:ext cx="864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73" name="直接连接符 22531"/>
            <p:cNvSpPr>
              <a:spLocks noChangeShapeType="1"/>
            </p:cNvSpPr>
            <p:nvPr/>
          </p:nvSpPr>
          <p:spPr bwMode="auto">
            <a:xfrm>
              <a:off x="432" y="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74" name="直接连接符 22532"/>
            <p:cNvSpPr>
              <a:spLocks noChangeShapeType="1"/>
            </p:cNvSpPr>
            <p:nvPr/>
          </p:nvSpPr>
          <p:spPr bwMode="auto">
            <a:xfrm>
              <a:off x="0" y="33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75" name="组合 22529"/>
          <p:cNvGrpSpPr/>
          <p:nvPr/>
        </p:nvGrpSpPr>
        <p:grpSpPr bwMode="auto">
          <a:xfrm>
            <a:off x="8584137" y="2632931"/>
            <a:ext cx="1979612" cy="1760537"/>
            <a:chOff x="0" y="0"/>
            <a:chExt cx="864" cy="720"/>
          </a:xfrm>
        </p:grpSpPr>
        <p:sp>
          <p:nvSpPr>
            <p:cNvPr id="11276" name="矩形 22530"/>
            <p:cNvSpPr>
              <a:spLocks noChangeArrowheads="1"/>
            </p:cNvSpPr>
            <p:nvPr/>
          </p:nvSpPr>
          <p:spPr bwMode="auto">
            <a:xfrm>
              <a:off x="0" y="0"/>
              <a:ext cx="864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77" name="直接连接符 22531"/>
            <p:cNvSpPr>
              <a:spLocks noChangeShapeType="1"/>
            </p:cNvSpPr>
            <p:nvPr/>
          </p:nvSpPr>
          <p:spPr bwMode="auto">
            <a:xfrm>
              <a:off x="432" y="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78" name="直接连接符 22532"/>
            <p:cNvSpPr>
              <a:spLocks noChangeShapeType="1"/>
            </p:cNvSpPr>
            <p:nvPr/>
          </p:nvSpPr>
          <p:spPr bwMode="auto">
            <a:xfrm>
              <a:off x="0" y="33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79" name="组合 22529"/>
          <p:cNvGrpSpPr/>
          <p:nvPr/>
        </p:nvGrpSpPr>
        <p:grpSpPr bwMode="auto">
          <a:xfrm>
            <a:off x="6271149" y="2639281"/>
            <a:ext cx="1978025" cy="1760537"/>
            <a:chOff x="0" y="0"/>
            <a:chExt cx="864" cy="720"/>
          </a:xfrm>
        </p:grpSpPr>
        <p:sp>
          <p:nvSpPr>
            <p:cNvPr id="11280" name="矩形 22530"/>
            <p:cNvSpPr>
              <a:spLocks noChangeArrowheads="1"/>
            </p:cNvSpPr>
            <p:nvPr/>
          </p:nvSpPr>
          <p:spPr bwMode="auto">
            <a:xfrm>
              <a:off x="0" y="0"/>
              <a:ext cx="864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1" name="直接连接符 22531"/>
            <p:cNvSpPr>
              <a:spLocks noChangeShapeType="1"/>
            </p:cNvSpPr>
            <p:nvPr/>
          </p:nvSpPr>
          <p:spPr bwMode="auto">
            <a:xfrm>
              <a:off x="432" y="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2" name="直接连接符 22532"/>
            <p:cNvSpPr>
              <a:spLocks noChangeShapeType="1"/>
            </p:cNvSpPr>
            <p:nvPr/>
          </p:nvSpPr>
          <p:spPr bwMode="auto">
            <a:xfrm>
              <a:off x="0" y="33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83" name="矩形 20"/>
          <p:cNvSpPr>
            <a:spLocks noChangeArrowheads="1"/>
          </p:cNvSpPr>
          <p:nvPr/>
        </p:nvSpPr>
        <p:spPr bwMode="auto">
          <a:xfrm>
            <a:off x="4343924" y="2393218"/>
            <a:ext cx="1036638" cy="191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藏</a:t>
            </a:r>
          </a:p>
        </p:txBody>
      </p:sp>
      <p:sp>
        <p:nvSpPr>
          <p:cNvPr id="11284" name="矩形 21"/>
          <p:cNvSpPr>
            <a:spLocks noChangeArrowheads="1"/>
          </p:cNvSpPr>
          <p:nvPr/>
        </p:nvSpPr>
        <p:spPr bwMode="auto">
          <a:xfrm>
            <a:off x="6642624" y="2393218"/>
            <a:ext cx="1038225" cy="191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霎</a:t>
            </a:r>
          </a:p>
        </p:txBody>
      </p:sp>
      <p:sp>
        <p:nvSpPr>
          <p:cNvPr id="11285" name="矩形 22"/>
          <p:cNvSpPr>
            <a:spLocks noChangeArrowheads="1"/>
          </p:cNvSpPr>
          <p:nvPr/>
        </p:nvSpPr>
        <p:spPr bwMode="auto">
          <a:xfrm>
            <a:off x="8942912" y="2312256"/>
            <a:ext cx="1036637" cy="191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露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62560" y="284480"/>
            <a:ext cx="2731365" cy="638056"/>
            <a:chOff x="162560" y="284480"/>
            <a:chExt cx="2731365" cy="638056"/>
          </a:xfrm>
        </p:grpSpPr>
        <p:sp>
          <p:nvSpPr>
            <p:cNvPr id="24" name="矩形: 圆角 1"/>
            <p:cNvSpPr/>
            <p:nvPr/>
          </p:nvSpPr>
          <p:spPr>
            <a:xfrm>
              <a:off x="162560" y="284480"/>
              <a:ext cx="2731365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字词积累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83" grpId="0"/>
      <p:bldP spid="11284" grpId="0"/>
      <p:bldP spid="112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1431403" y="1333678"/>
            <a:ext cx="9329195" cy="4430514"/>
          </a:xfrm>
          <a:prstGeom prst="round2DiagRect">
            <a:avLst/>
          </a:prstGeom>
          <a:solidFill>
            <a:srgbClr val="C9A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0" name="矩形 4"/>
          <p:cNvSpPr>
            <a:spLocks noChangeArrowheads="1"/>
          </p:cNvSpPr>
          <p:nvPr/>
        </p:nvSpPr>
        <p:spPr bwMode="auto">
          <a:xfrm>
            <a:off x="1931452" y="2503960"/>
            <a:ext cx="93075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 从前有一片雾，他是个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又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淘气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又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顽皮的孩子。</a:t>
            </a:r>
          </a:p>
        </p:txBody>
      </p:sp>
      <p:sp>
        <p:nvSpPr>
          <p:cNvPr id="12291" name="矩形 5"/>
          <p:cNvSpPr>
            <a:spLocks noChangeArrowheads="1"/>
          </p:cNvSpPr>
          <p:nvPr/>
        </p:nvSpPr>
        <p:spPr bwMode="auto">
          <a:xfrm>
            <a:off x="2383689" y="3653766"/>
            <a:ext cx="8432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运用了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拟人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的修辞手法，把雾比作孩子。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0" grpId="0"/>
      <p:bldP spid="122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24114" y="1585198"/>
            <a:ext cx="5800690" cy="84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“我要把大海藏起来。”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“现在我要把天空连同太阳一起藏起来。”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“现在我要把海岸藏起来。”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“现在我该把谁藏起来呢？”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“我要把自己藏起来。”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-76619" y="1127440"/>
            <a:ext cx="5449888" cy="67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从哪里可以看出雾的顽皮？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20" y="2341266"/>
            <a:ext cx="4798159" cy="3423687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11" name="组合 10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12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64" y="2332595"/>
            <a:ext cx="5196271" cy="338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矩形 3"/>
          <p:cNvSpPr>
            <a:spLocks noChangeArrowheads="1"/>
          </p:cNvSpPr>
          <p:nvPr/>
        </p:nvSpPr>
        <p:spPr bwMode="auto">
          <a:xfrm>
            <a:off x="4031535" y="1358653"/>
            <a:ext cx="4240263" cy="6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“我要把大海藏起来。”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70" y="2477939"/>
            <a:ext cx="6140370" cy="34539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2594361" y="1465909"/>
            <a:ext cx="7189789" cy="6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“现在我要把天空连同太阳一起藏起来。”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36" y="2243152"/>
            <a:ext cx="5367499" cy="357833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6387" name="矩形 3"/>
          <p:cNvSpPr>
            <a:spLocks noChangeArrowheads="1"/>
          </p:cNvSpPr>
          <p:nvPr/>
        </p:nvSpPr>
        <p:spPr bwMode="auto">
          <a:xfrm>
            <a:off x="3611986" y="1362710"/>
            <a:ext cx="4968027" cy="6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“现在我要把海岸藏起来。”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宽屏</PresentationFormat>
  <Paragraphs>63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Calibri</vt:lpstr>
      <vt:lpstr>OPPOSans R</vt:lpstr>
      <vt:lpstr>FandolFang R</vt:lpstr>
      <vt:lpstr>Arial</vt:lpstr>
      <vt:lpstr>宋体</vt:lpstr>
      <vt:lpstr>微软雅黑</vt:lpstr>
      <vt:lpstr>思源黑体 CN Medium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2020-10-19T02:44:00Z</dcterms:created>
  <dcterms:modified xsi:type="dcterms:W3CDTF">2023-01-17T01:12:08Z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C05421BDBFE64FF9848E258123A8AB41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