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66028-00C6-4CF5-8603-1012B7297AB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951AE-6651-4D1D-AE97-0F88814B49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951AE-6651-4D1D-AE97-0F88814B495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9CD5737-D496-40C3-8AF0-F3F18278CEC9}" type="slidenum">
              <a:rPr lang="en-US" altLang="zh-CN">
                <a:solidFill>
                  <a:prstClr val="black"/>
                </a:solidFill>
              </a:rPr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2D87AE9-7BA4-4BC9-8BCD-C0B3DC1AC958}" type="slidenum">
              <a:rPr lang="en-US" altLang="zh-CN">
                <a:solidFill>
                  <a:prstClr val="black"/>
                </a:solidFill>
              </a:rPr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BA902FC-FA41-4155-A79A-F24AECE5EC3D}" type="slidenum">
              <a:rPr lang="en-US" altLang="zh-CN">
                <a:solidFill>
                  <a:prstClr val="black"/>
                </a:solidFill>
              </a:rPr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A6B81E4-8EEC-413C-B98C-0F99A04B2846}" type="slidenum">
              <a:rPr lang="zh-CN" altLang="en-US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0BF817C5-E230-463D-981C-B12E0659E67A}" type="slidenum"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7</a:t>
            </a:fld>
            <a:endParaRPr lang="en-US" altLang="zh-C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 eaLnBrk="1" hangingPunct="1"/>
            <a:endParaRPr lang="en-US" altLang="zh-CN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951AE-6651-4D1D-AE97-0F88814B495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826AD-7084-4774-B673-E68A82AA02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291F8-750E-4983-8AE0-0A8358A560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2B27D-9351-436B-9E58-281CBECC26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FCA44-3C75-438D-AD62-23F93F4090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826AD-7084-4774-B673-E68A82AA02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8E8F8-7469-41E0-97F0-D99FD5634E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5B50A-75B2-4BA3-92B3-5D78585E07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26465-B6DC-4C7A-8EB2-B570F01A4D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7327B-51F1-472D-A80B-89C4AC5336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355C1-F12C-4628-84AD-AC65473D77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52759-A8AB-41BF-B55E-8D2D9FE301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723A9-2CE3-4C8E-AFE4-88FB37421B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0"/>
              </a:spcBef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spcBef>
                <a:spcPct val="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Aft>
                <a:spcPct val="0"/>
              </a:spcAft>
              <a:buFont typeface="Arial" panose="020B0604020202020204" pitchFamily="34" charset="0"/>
              <a:buNone/>
            </a:pPr>
            <a:fld id="{D3B9B639-8FF7-4C48-9F9C-423FE36CB6A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宋体" panose="02010600030101010101" pitchFamily="2" charset="-122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32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8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»"/>
        <a:defRPr sz="2000" kern="1200">
          <a:solidFill>
            <a:schemeClr val="tx1"/>
          </a:solidFill>
          <a:latin typeface="宋体" panose="02010600030101010101" pitchFamily="2" charset="-122"/>
          <a:ea typeface="+mn-ea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jpe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jpeg"/><Relationship Id="rId9" Type="http://schemas.openxmlformats.org/officeDocument/2006/relationships/image" Target="../media/image7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8.xml"/><Relationship Id="rId7" Type="http://schemas.openxmlformats.org/officeDocument/2006/relationships/hyperlink" Target="../My%20Documents/Tencent%20Files/951718662/FileRecv/i%20can%20draw.swf" TargetMode="External"/><Relationship Id="rId2" Type="http://schemas.openxmlformats.org/officeDocument/2006/relationships/audio" Target="file:///H:\&#20108;\&#20250;&#38899;\2_clip(1)_&#21512;&#24182;&#25991;&#20214;.wav" TargetMode="External"/><Relationship Id="rId1" Type="http://schemas.microsoft.com/office/2007/relationships/media" Target="file:///H:\&#20108;\&#20250;&#38899;\2_clip(1)_&#21512;&#24182;&#25991;&#20214;.wav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4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audio" Target="../media/audio5.wav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5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17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9" descr="9860d9eb77e3685d27979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3"/>
          <p:cNvSpPr>
            <a:spLocks noGrp="1" noChangeArrowheads="1"/>
          </p:cNvSpPr>
          <p:nvPr>
            <p:ph type="subTitle" idx="1"/>
          </p:nvPr>
        </p:nvSpPr>
        <p:spPr>
          <a:xfrm>
            <a:off x="1079203" y="3861048"/>
            <a:ext cx="7275512" cy="9350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b="1" dirty="0" smtClean="0">
                <a:solidFill>
                  <a:schemeClr val="hlink"/>
                </a:solidFill>
              </a:rPr>
              <a:t>第二课时</a:t>
            </a:r>
            <a:endParaRPr lang="en-US" altLang="zh-CN" b="1" dirty="0" smtClean="0">
              <a:solidFill>
                <a:schemeClr val="hlink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10072" y="1628800"/>
            <a:ext cx="7778750" cy="110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5200" b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 </a:t>
            </a:r>
            <a:r>
              <a:rPr lang="zh-CN" altLang="en-US" sz="6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the</a:t>
            </a:r>
            <a:r>
              <a:rPr lang="zh-CN" altLang="en-US" sz="6600" b="1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6600" b="1" dirty="0">
                <a:solidFill>
                  <a:srgbClr val="F79646">
                    <a:lumMod val="75000"/>
                  </a:srgbClr>
                </a:solidFill>
                <a:latin typeface="Comic Sans MS" panose="030F0702030302020204" pitchFamily="66" charset="0"/>
              </a:rPr>
              <a:t>classroom</a:t>
            </a:r>
            <a:endParaRPr lang="zh-CN" altLang="en-US" sz="6600" b="1" dirty="0">
              <a:solidFill>
                <a:srgbClr val="F79646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52201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524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7922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1557338"/>
            <a:ext cx="4319588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9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99025" y="1268413"/>
            <a:ext cx="4244975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906463" y="1444625"/>
            <a:ext cx="3609975" cy="500063"/>
          </a:xfrm>
          <a:prstGeom prst="wedgeRoundRectCallout">
            <a:avLst>
              <a:gd name="adj1" fmla="val 22338"/>
              <a:gd name="adj2" fmla="val 16535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GCFrutiger" panose="020B0604020202020204"/>
              </a:rPr>
              <a:t>C</a:t>
            </a:r>
            <a:r>
              <a:rPr lang="en-US" altLang="zh-CN" sz="2400" dirty="0">
                <a:solidFill>
                  <a:prstClr val="black"/>
                </a:solidFill>
                <a:latin typeface="GCFrutiger" panose="020B0604020202020204"/>
              </a:rPr>
              <a:t>lose the door, please.</a:t>
            </a:r>
            <a:endParaRPr lang="zh-CN" altLang="zh-CN" sz="2400" dirty="0">
              <a:solidFill>
                <a:prstClr val="black"/>
              </a:solidFill>
              <a:latin typeface="GCFrutiger" panose="020B0604020202020204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411413" y="5661025"/>
            <a:ext cx="2492375" cy="500063"/>
          </a:xfrm>
          <a:prstGeom prst="wedgeRoundRectCallout">
            <a:avLst>
              <a:gd name="adj1" fmla="val 5472"/>
              <a:gd name="adj2" fmla="val -16734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GCFrutiger" panose="020B0604020202020204"/>
              </a:rPr>
              <a:t>Y</a:t>
            </a:r>
            <a:r>
              <a:rPr lang="en-US" altLang="zh-CN" sz="2400" dirty="0">
                <a:solidFill>
                  <a:prstClr val="black"/>
                </a:solidFill>
                <a:latin typeface="GCFrutiger" panose="020B0604020202020204"/>
              </a:rPr>
              <a:t>es, Miss Fang.</a:t>
            </a:r>
            <a:endParaRPr lang="zh-CN" altLang="zh-CN" sz="2400" dirty="0">
              <a:solidFill>
                <a:prstClr val="black"/>
              </a:solidFill>
              <a:latin typeface="GCFrutiger" panose="020B0604020202020204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015038" y="1557338"/>
            <a:ext cx="3128962" cy="954087"/>
          </a:xfrm>
          <a:prstGeom prst="wedgeRoundRectCallout">
            <a:avLst>
              <a:gd name="adj1" fmla="val 3060"/>
              <a:gd name="adj2" fmla="val 12018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GCFrutiger" panose="020B0604020202020204"/>
              </a:rPr>
              <a:t>L</a:t>
            </a:r>
            <a:r>
              <a:rPr lang="en-US" altLang="zh-CN" sz="2400" dirty="0">
                <a:solidFill>
                  <a:prstClr val="black"/>
                </a:solidFill>
                <a:latin typeface="GCFrutiger" panose="020B0604020202020204"/>
              </a:rPr>
              <a:t>ook at the blackboard, please.</a:t>
            </a:r>
            <a:endParaRPr lang="zh-CN" altLang="zh-CN" sz="2400" dirty="0">
              <a:solidFill>
                <a:prstClr val="black"/>
              </a:solidFill>
              <a:latin typeface="GCFrutiger" panose="020B0604020202020204"/>
            </a:endParaRPr>
          </a:p>
        </p:txBody>
      </p:sp>
      <p:pic>
        <p:nvPicPr>
          <p:cNvPr id="21513" name="Picture 7" descr="listen and say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04813"/>
            <a:ext cx="38163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1557338"/>
            <a:ext cx="410368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6100" y="1916113"/>
            <a:ext cx="4716463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963613" y="1682750"/>
            <a:ext cx="2960687" cy="954088"/>
          </a:xfrm>
          <a:prstGeom prst="wedgeRoundRectCallout">
            <a:avLst>
              <a:gd name="adj1" fmla="val -34106"/>
              <a:gd name="adj2" fmla="val 11878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GCFrutiger" panose="020B0604020202020204"/>
              </a:rPr>
              <a:t>P</a:t>
            </a:r>
            <a:r>
              <a:rPr lang="en-US" altLang="zh-CN" sz="2400" dirty="0">
                <a:solidFill>
                  <a:prstClr val="black"/>
                </a:solidFill>
                <a:latin typeface="GCFrutiger" panose="020B0604020202020204"/>
              </a:rPr>
              <a:t>lease clean the blackboard, Kitty.</a:t>
            </a:r>
            <a:endParaRPr lang="zh-CN" altLang="zh-CN" sz="2400" dirty="0">
              <a:solidFill>
                <a:prstClr val="black"/>
              </a:solidFill>
              <a:latin typeface="GCFrutiger" panose="020B0604020202020204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03425" y="5203825"/>
            <a:ext cx="741363" cy="476250"/>
          </a:xfrm>
          <a:prstGeom prst="wedgeRoundRectCallout">
            <a:avLst>
              <a:gd name="adj1" fmla="val 46472"/>
              <a:gd name="adj2" fmla="val -14997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GCFrutiger" panose="020B0604020202020204"/>
              </a:rPr>
              <a:t>O</a:t>
            </a:r>
            <a:r>
              <a:rPr lang="en-US" altLang="zh-CN" sz="2400" dirty="0">
                <a:solidFill>
                  <a:prstClr val="black"/>
                </a:solidFill>
                <a:latin typeface="GCFrutiger" panose="020B0604020202020204"/>
              </a:rPr>
              <a:t>k.</a:t>
            </a:r>
            <a:endParaRPr lang="zh-CN" altLang="zh-CN" sz="2400" dirty="0">
              <a:solidFill>
                <a:prstClr val="black"/>
              </a:solidFill>
              <a:latin typeface="GCFrutiger" panose="020B0604020202020204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462588" y="1247775"/>
            <a:ext cx="3681412" cy="608013"/>
          </a:xfrm>
          <a:prstGeom prst="wedgeRoundRectCallout">
            <a:avLst>
              <a:gd name="adj1" fmla="val 26250"/>
              <a:gd name="adj2" fmla="val 15637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GCFrutiger" panose="020B0604020202020204"/>
              </a:rPr>
              <a:t>O</a:t>
            </a:r>
            <a:r>
              <a:rPr lang="en-US" altLang="zh-CN" sz="2400" dirty="0">
                <a:solidFill>
                  <a:prstClr val="black"/>
                </a:solidFill>
                <a:latin typeface="GCFrutiger" panose="020B0604020202020204"/>
              </a:rPr>
              <a:t>pen the door, please.</a:t>
            </a:r>
            <a:endParaRPr lang="zh-CN" altLang="zh-CN" sz="2400" dirty="0">
              <a:solidFill>
                <a:prstClr val="black"/>
              </a:solidFill>
              <a:latin typeface="GCFrutiger" panose="020B0604020202020204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076825" y="2332038"/>
            <a:ext cx="2447925" cy="609600"/>
          </a:xfrm>
          <a:prstGeom prst="wedgeRoundRectCallout">
            <a:avLst>
              <a:gd name="adj1" fmla="val -28481"/>
              <a:gd name="adj2" fmla="val 14175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GCFrutiger" panose="020B0604020202020204"/>
              </a:rPr>
              <a:t>Y</a:t>
            </a:r>
            <a:r>
              <a:rPr lang="en-US" altLang="zh-CN" sz="2400" dirty="0">
                <a:solidFill>
                  <a:prstClr val="black"/>
                </a:solidFill>
                <a:latin typeface="GCFrutiger" panose="020B0604020202020204"/>
              </a:rPr>
              <a:t>es, Miss Fang.</a:t>
            </a:r>
            <a:endParaRPr lang="zh-CN" altLang="zh-CN" sz="2400" dirty="0">
              <a:solidFill>
                <a:prstClr val="black"/>
              </a:solidFill>
              <a:latin typeface="GCFrutiger" panose="020B0604020202020204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932363" y="5680075"/>
            <a:ext cx="2727325" cy="609600"/>
          </a:xfrm>
          <a:prstGeom prst="wedgeRoundRectCallout">
            <a:avLst>
              <a:gd name="adj1" fmla="val 40495"/>
              <a:gd name="adj2" fmla="val -15711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GCFrutiger" panose="020B0604020202020204"/>
              </a:rPr>
              <a:t>T</a:t>
            </a:r>
            <a:r>
              <a:rPr lang="en-US" altLang="zh-CN" sz="2400" dirty="0">
                <a:solidFill>
                  <a:prstClr val="black"/>
                </a:solidFill>
                <a:latin typeface="GCFrutiger" panose="020B0604020202020204"/>
              </a:rPr>
              <a:t>hank you, Peter.</a:t>
            </a:r>
            <a:endParaRPr lang="zh-CN" altLang="zh-CN" sz="2400" dirty="0">
              <a:solidFill>
                <a:prstClr val="black"/>
              </a:solidFill>
              <a:latin typeface="GCFrutiger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5" descr="flow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827088" y="1268413"/>
            <a:ext cx="403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 b="1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Oval 14"/>
          <p:cNvSpPr>
            <a:spLocks noChangeArrowheads="1"/>
          </p:cNvSpPr>
          <p:nvPr/>
        </p:nvSpPr>
        <p:spPr bwMode="auto">
          <a:xfrm>
            <a:off x="179388" y="1484313"/>
            <a:ext cx="8750300" cy="1844675"/>
          </a:xfrm>
          <a:prstGeom prst="ellipse">
            <a:avLst/>
          </a:prstGeom>
          <a:solidFill>
            <a:srgbClr val="CCECFF"/>
          </a:solidFill>
          <a:ln w="9525">
            <a:solidFill>
              <a:srgbClr val="9900CC"/>
            </a:solidFill>
            <a:rou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prstClr val="black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Group work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5" descr="flow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827088" y="1268413"/>
            <a:ext cx="403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 b="1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Oval 14"/>
          <p:cNvSpPr>
            <a:spLocks noChangeArrowheads="1"/>
          </p:cNvSpPr>
          <p:nvPr/>
        </p:nvSpPr>
        <p:spPr bwMode="auto">
          <a:xfrm>
            <a:off x="0" y="1484313"/>
            <a:ext cx="8750300" cy="1844675"/>
          </a:xfrm>
          <a:prstGeom prst="ellipse">
            <a:avLst/>
          </a:prstGeom>
          <a:solidFill>
            <a:srgbClr val="CCECFF"/>
          </a:solidFill>
          <a:ln w="9525">
            <a:solidFill>
              <a:srgbClr val="9900CC"/>
            </a:solidFill>
            <a:rou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prstClr val="black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Role play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4" descr="H:\NOT SB 1A～5D （转）\3A（转）\03.2.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6388" y="1989138"/>
            <a:ext cx="502761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14"/>
          <p:cNvSpPr>
            <a:spLocks noChangeArrowheads="1"/>
          </p:cNvSpPr>
          <p:nvPr/>
        </p:nvSpPr>
        <p:spPr bwMode="auto">
          <a:xfrm>
            <a:off x="4159250" y="765175"/>
            <a:ext cx="4984750" cy="1385888"/>
          </a:xfrm>
          <a:prstGeom prst="wedgeRoundRectCallout">
            <a:avLst>
              <a:gd name="adj1" fmla="val 29981"/>
              <a:gd name="adj2" fmla="val 97977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bell is ringing.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Please_________ the door, Ben and Kitty</a:t>
            </a:r>
            <a:r>
              <a:rPr lang="en-US" altLang="zh-CN" sz="2800" dirty="0">
                <a:solidFill>
                  <a:prstClr val="black"/>
                </a:solidFill>
                <a:latin typeface="GCFrutiger" panose="020B0604020202020204"/>
              </a:rPr>
              <a:t>.</a:t>
            </a:r>
          </a:p>
        </p:txBody>
      </p:sp>
      <p:sp>
        <p:nvSpPr>
          <p:cNvPr id="27652" name="AutoShape 15"/>
          <p:cNvSpPr>
            <a:spLocks noChangeArrowheads="1"/>
          </p:cNvSpPr>
          <p:nvPr/>
        </p:nvSpPr>
        <p:spPr bwMode="auto">
          <a:xfrm>
            <a:off x="3963988" y="5551488"/>
            <a:ext cx="2160587" cy="576262"/>
          </a:xfrm>
          <a:prstGeom prst="wedgeRoundRectCallout">
            <a:avLst>
              <a:gd name="adj1" fmla="val -22083"/>
              <a:gd name="adj2" fmla="val -190694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GCFrutiger" panose="020B0604020202020204"/>
              </a:rPr>
              <a:t>Yes, Mum.</a:t>
            </a:r>
          </a:p>
        </p:txBody>
      </p:sp>
      <p:sp>
        <p:nvSpPr>
          <p:cNvPr id="27653" name="WordArt 17"/>
          <p:cNvSpPr>
            <a:spLocks noChangeArrowheads="1" noChangeShapeType="1" noTextEdit="1"/>
          </p:cNvSpPr>
          <p:nvPr/>
        </p:nvSpPr>
        <p:spPr bwMode="auto">
          <a:xfrm>
            <a:off x="684213" y="1341438"/>
            <a:ext cx="2519362" cy="5254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</a:rPr>
              <a:t>At  home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</a:endParaRP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107950" y="115888"/>
            <a:ext cx="324008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write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7655" name="Picture 24" descr="H:\NOT SB 1A～5D （转）\3A（转）\03.2.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23850" y="3068638"/>
            <a:ext cx="32162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1268413"/>
            <a:ext cx="1181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t home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1688" y="1450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WordArt 6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324008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write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8675" name="WordArt 13"/>
          <p:cNvSpPr>
            <a:spLocks noChangeArrowheads="1" noChangeShapeType="1" noTextEdit="1"/>
          </p:cNvSpPr>
          <p:nvPr/>
        </p:nvSpPr>
        <p:spPr bwMode="auto">
          <a:xfrm>
            <a:off x="5219700" y="260350"/>
            <a:ext cx="3455988" cy="5984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</a:rPr>
              <a:t>In the classroom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</a:endParaRPr>
          </a:p>
        </p:txBody>
      </p:sp>
      <p:pic>
        <p:nvPicPr>
          <p:cNvPr id="28676" name="图片 5" descr="104247nbxmxnuimgd4q3m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708275"/>
            <a:ext cx="52101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9"/>
          <p:cNvSpPr>
            <a:spLocks noChangeArrowheads="1"/>
          </p:cNvSpPr>
          <p:nvPr/>
        </p:nvSpPr>
        <p:spPr bwMode="auto">
          <a:xfrm>
            <a:off x="827088" y="1268413"/>
            <a:ext cx="6192837" cy="1152525"/>
          </a:xfrm>
          <a:prstGeom prst="wedgeRoundRectCallout">
            <a:avLst>
              <a:gd name="adj1" fmla="val -8398"/>
              <a:gd name="adj2" fmla="val 9069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Tom, don’t __________ the dog outside!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 the window ,please!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773238"/>
            <a:ext cx="904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1341438"/>
            <a:ext cx="11525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AutoShape 11"/>
          <p:cNvSpPr>
            <a:spLocks noChangeArrowheads="1"/>
          </p:cNvSpPr>
          <p:nvPr/>
        </p:nvSpPr>
        <p:spPr bwMode="auto">
          <a:xfrm>
            <a:off x="3995738" y="5732463"/>
            <a:ext cx="3455987" cy="539750"/>
          </a:xfrm>
          <a:prstGeom prst="wedgeRoundRectCallout">
            <a:avLst>
              <a:gd name="adj1" fmla="val 2519"/>
              <a:gd name="adj2" fmla="val -13054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 , I’m sorry.</a:t>
            </a:r>
          </a:p>
        </p:txBody>
      </p:sp>
      <p:pic>
        <p:nvPicPr>
          <p:cNvPr id="28681" name="图片 10" descr="图片8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96188" y="4292600"/>
            <a:ext cx="14509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2 in the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95800" y="325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7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8" descr="2979-1109111029589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2636838"/>
            <a:ext cx="42354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9"/>
          <p:cNvSpPr>
            <a:spLocks noChangeArrowheads="1"/>
          </p:cNvSpPr>
          <p:nvPr/>
        </p:nvSpPr>
        <p:spPr bwMode="auto">
          <a:xfrm>
            <a:off x="5292725" y="2565400"/>
            <a:ext cx="2519363" cy="658813"/>
          </a:xfrm>
          <a:prstGeom prst="wedgeRoundRectCallout">
            <a:avLst>
              <a:gd name="adj1" fmla="val -47144"/>
              <a:gd name="adj2" fmla="val 8421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helpful!</a:t>
            </a:r>
          </a:p>
        </p:txBody>
      </p:sp>
      <p:sp>
        <p:nvSpPr>
          <p:cNvPr id="29700" name="AutoShape 10"/>
          <p:cNvSpPr>
            <a:spLocks noChangeArrowheads="1"/>
          </p:cNvSpPr>
          <p:nvPr/>
        </p:nvSpPr>
        <p:spPr bwMode="auto">
          <a:xfrm>
            <a:off x="1258888" y="1412875"/>
            <a:ext cx="2665412" cy="1006475"/>
          </a:xfrm>
          <a:prstGeom prst="wedgeRoundRectCallout">
            <a:avLst>
              <a:gd name="adj1" fmla="val 30560"/>
              <a:gd name="adj2" fmla="val 89009"/>
              <a:gd name="adj3" fmla="val 16667"/>
            </a:avLst>
          </a:prstGeom>
          <a:solidFill>
            <a:srgbClr val="FFD5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classroom is dirty.</a:t>
            </a:r>
          </a:p>
        </p:txBody>
      </p:sp>
      <p:sp>
        <p:nvSpPr>
          <p:cNvPr id="29701" name="AutoShape 11"/>
          <p:cNvSpPr>
            <a:spLocks noChangeArrowheads="1"/>
          </p:cNvSpPr>
          <p:nvPr/>
        </p:nvSpPr>
        <p:spPr bwMode="auto">
          <a:xfrm>
            <a:off x="5111750" y="4508500"/>
            <a:ext cx="4032250" cy="1081088"/>
          </a:xfrm>
          <a:prstGeom prst="wedgeRoundRectCallout">
            <a:avLst>
              <a:gd name="adj1" fmla="val -70977"/>
              <a:gd name="adj2" fmla="val -2004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let’s </a:t>
            </a:r>
            <a:r>
              <a:rPr lang="en-US" altLang="zh-CN" sz="2800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classroom together!</a:t>
            </a: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324008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write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9703" name="WordArt 13"/>
          <p:cNvSpPr>
            <a:spLocks noChangeArrowheads="1" noChangeShapeType="1" noTextEdit="1"/>
          </p:cNvSpPr>
          <p:nvPr/>
        </p:nvSpPr>
        <p:spPr bwMode="auto">
          <a:xfrm>
            <a:off x="4500563" y="981075"/>
            <a:ext cx="3455987" cy="5969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</a:rPr>
              <a:t>In the classroom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437063"/>
            <a:ext cx="98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lean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838" y="981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8" descr="2979-1109111029589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2308225"/>
            <a:ext cx="545465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9"/>
          <p:cNvSpPr>
            <a:spLocks noChangeArrowheads="1"/>
          </p:cNvSpPr>
          <p:nvPr/>
        </p:nvSpPr>
        <p:spPr bwMode="auto">
          <a:xfrm>
            <a:off x="5435600" y="1452563"/>
            <a:ext cx="3560763" cy="1339850"/>
          </a:xfrm>
          <a:prstGeom prst="wedgeRoundRectCallout">
            <a:avLst>
              <a:gd name="adj1" fmla="val -47144"/>
              <a:gd name="adj2" fmla="val 8421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latin typeface="GCFrutiger" panose="020B0604020202020204"/>
              </a:rPr>
              <a:t>__________ 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cake! How nice! It’s a strawberry cake.</a:t>
            </a:r>
          </a:p>
        </p:txBody>
      </p:sp>
      <p:sp>
        <p:nvSpPr>
          <p:cNvPr id="30724" name="AutoShape 10"/>
          <p:cNvSpPr>
            <a:spLocks noChangeArrowheads="1"/>
          </p:cNvSpPr>
          <p:nvPr/>
        </p:nvSpPr>
        <p:spPr bwMode="auto">
          <a:xfrm>
            <a:off x="539750" y="1376363"/>
            <a:ext cx="2592388" cy="1006475"/>
          </a:xfrm>
          <a:prstGeom prst="wedgeRoundRectCallout">
            <a:avLst>
              <a:gd name="adj1" fmla="val 29157"/>
              <a:gd name="adj2" fmla="val 80403"/>
              <a:gd name="adj3" fmla="val 16667"/>
            </a:avLst>
          </a:prstGeom>
          <a:solidFill>
            <a:srgbClr val="FFD5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 the present, Judy</a:t>
            </a:r>
            <a:r>
              <a:rPr lang="en-US" altLang="zh-CN" sz="2400">
                <a:solidFill>
                  <a:prstClr val="black"/>
                </a:solidFill>
                <a:latin typeface="GCFrutiger" panose="020B0604020202020204"/>
              </a:rPr>
              <a:t>.</a:t>
            </a:r>
          </a:p>
        </p:txBody>
      </p:sp>
      <p:sp>
        <p:nvSpPr>
          <p:cNvPr id="30725" name="AutoShape 11"/>
          <p:cNvSpPr>
            <a:spLocks noChangeArrowheads="1"/>
          </p:cNvSpPr>
          <p:nvPr/>
        </p:nvSpPr>
        <p:spPr bwMode="auto">
          <a:xfrm>
            <a:off x="2182813" y="5265738"/>
            <a:ext cx="4138612" cy="539750"/>
          </a:xfrm>
          <a:prstGeom prst="wedgeRoundRectCallout">
            <a:avLst>
              <a:gd name="adj1" fmla="val -5060"/>
              <a:gd name="adj2" fmla="val -255375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you, Lucy and Lily.</a:t>
            </a:r>
          </a:p>
        </p:txBody>
      </p:sp>
      <p:sp>
        <p:nvSpPr>
          <p:cNvPr id="30726" name="WordArt 13"/>
          <p:cNvSpPr>
            <a:spLocks noChangeArrowheads="1" noChangeShapeType="1" noTextEdit="1"/>
          </p:cNvSpPr>
          <p:nvPr/>
        </p:nvSpPr>
        <p:spPr bwMode="auto">
          <a:xfrm>
            <a:off x="3779838" y="476250"/>
            <a:ext cx="3887787" cy="5254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</a:rPr>
              <a:t>A t the birthday  party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</a:endParaRPr>
          </a:p>
        </p:txBody>
      </p:sp>
      <p:sp>
        <p:nvSpPr>
          <p:cNvPr id="30727" name="WordArt 6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324008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write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341438"/>
            <a:ext cx="1047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412875"/>
            <a:ext cx="1247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AutoShape 11"/>
          <p:cNvSpPr>
            <a:spLocks noChangeArrowheads="1"/>
          </p:cNvSpPr>
          <p:nvPr/>
        </p:nvSpPr>
        <p:spPr bwMode="auto">
          <a:xfrm>
            <a:off x="3492500" y="1700213"/>
            <a:ext cx="1655763" cy="539750"/>
          </a:xfrm>
          <a:prstGeom prst="wedgeRoundRectCallout">
            <a:avLst>
              <a:gd name="adj1" fmla="val -15292"/>
              <a:gd name="adj2" fmla="val 6739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Ok, aha.</a:t>
            </a:r>
          </a:p>
        </p:txBody>
      </p:sp>
      <p:pic>
        <p:nvPicPr>
          <p:cNvPr id="2" name="bithday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2138" y="738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6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324008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31748" name="WordArt 6"/>
          <p:cNvSpPr>
            <a:spLocks noChangeArrowheads="1" noChangeShapeType="1" noTextEdit="1"/>
          </p:cNvSpPr>
          <p:nvPr/>
        </p:nvSpPr>
        <p:spPr bwMode="auto">
          <a:xfrm>
            <a:off x="403225" y="152400"/>
            <a:ext cx="324008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</a:rPr>
              <a:t>连词成句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1042988" y="2636838"/>
            <a:ext cx="504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the ,   door,  open , please.          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1187450" y="1773238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 flipV="1">
            <a:off x="1187450" y="1989138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52" name="Line 6"/>
          <p:cNvSpPr>
            <a:spLocks noChangeShapeType="1"/>
          </p:cNvSpPr>
          <p:nvPr/>
        </p:nvSpPr>
        <p:spPr bwMode="auto">
          <a:xfrm flipV="1">
            <a:off x="1187450" y="2205038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53" name="Line 6"/>
          <p:cNvSpPr>
            <a:spLocks noChangeShapeType="1"/>
          </p:cNvSpPr>
          <p:nvPr/>
        </p:nvSpPr>
        <p:spPr bwMode="auto">
          <a:xfrm flipV="1">
            <a:off x="1187450" y="2420938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1052513" y="1349375"/>
            <a:ext cx="504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blackboard,   please, the , look  at.          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141663"/>
            <a:ext cx="6705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TextBox 12"/>
          <p:cNvSpPr txBox="1">
            <a:spLocks noChangeArrowheads="1"/>
          </p:cNvSpPr>
          <p:nvPr/>
        </p:nvSpPr>
        <p:spPr bwMode="auto">
          <a:xfrm>
            <a:off x="1042988" y="4076700"/>
            <a:ext cx="5041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clean ,   window,  please , the.          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508500"/>
            <a:ext cx="6705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TextBox 14"/>
          <p:cNvSpPr txBox="1">
            <a:spLocks noChangeArrowheads="1"/>
          </p:cNvSpPr>
          <p:nvPr/>
        </p:nvSpPr>
        <p:spPr bwMode="auto">
          <a:xfrm>
            <a:off x="971550" y="5343525"/>
            <a:ext cx="5040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please, book ,   your,  close .          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5805488"/>
            <a:ext cx="6705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71550" y="1700213"/>
            <a:ext cx="6985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ook at the blackboard , please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</a:t>
            </a:r>
            <a:endParaRPr lang="zh-CN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71550" y="1700213"/>
            <a:ext cx="6769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lease look at the blackboard.          </a:t>
            </a:r>
            <a:endParaRPr lang="zh-CN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71550" y="3068638"/>
            <a:ext cx="676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4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 the door , please.          </a:t>
            </a:r>
            <a:endParaRPr lang="zh-CN" altLang="en-US" sz="4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4213" y="3068638"/>
            <a:ext cx="676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lease open the door.          </a:t>
            </a:r>
            <a:endParaRPr lang="zh-CN" alt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42988" y="4437063"/>
            <a:ext cx="676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4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 the window , please. </a:t>
            </a:r>
            <a:r>
              <a:rPr lang="en-US" altLang="zh-C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zh-CN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42988" y="4449763"/>
            <a:ext cx="676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lease clean the window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</a:t>
            </a:r>
            <a:endParaRPr lang="zh-CN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47813" y="5745163"/>
            <a:ext cx="676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lose your book, please.          </a:t>
            </a:r>
            <a:endParaRPr lang="zh-CN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46150" y="5715000"/>
            <a:ext cx="676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lease close your book.          </a:t>
            </a:r>
            <a:endParaRPr lang="zh-CN" alt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图片 4" descr="0838046209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6948488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WordArt 6"/>
          <p:cNvSpPr>
            <a:spLocks noChangeArrowheads="1" noChangeShapeType="1" noTextEdit="1"/>
          </p:cNvSpPr>
          <p:nvPr/>
        </p:nvSpPr>
        <p:spPr bwMode="auto">
          <a:xfrm>
            <a:off x="179388" y="5445125"/>
            <a:ext cx="4319587" cy="105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helpful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820" name="WordArt 13"/>
          <p:cNvSpPr>
            <a:spLocks noChangeArrowheads="1" noChangeShapeType="1" noTextEdit="1"/>
          </p:cNvSpPr>
          <p:nvPr/>
        </p:nvSpPr>
        <p:spPr bwMode="auto">
          <a:xfrm>
            <a:off x="4787900" y="5805488"/>
            <a:ext cx="4176713" cy="86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latin typeface="宋体" panose="02010600030101010101" pitchFamily="2" charset="-122"/>
              </a:rPr>
              <a:t>在学校做老师和同学的好帮手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7" descr="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412875"/>
            <a:ext cx="778351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11" descr="H:\02  小编图片\01 教材\02 牛津英语（全国版）3A～6B修订\全国版用照片\教室\DSC018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1071563"/>
            <a:ext cx="286702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/>
          <p:nvPr/>
        </p:nvSpPr>
        <p:spPr bwMode="auto">
          <a:xfrm>
            <a:off x="107950" y="260350"/>
            <a:ext cx="93599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kern="0" dirty="0">
                <a:solidFill>
                  <a:srgbClr val="FF0000"/>
                </a:solidFill>
                <a:latin typeface="Broadway" panose="04040905080B02020502" pitchFamily="82" charset="0"/>
              </a:rPr>
              <a:t>What can we do in the classroom?</a:t>
            </a:r>
            <a:endParaRPr lang="zh-CN" altLang="en-US" sz="3600" kern="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pic>
        <p:nvPicPr>
          <p:cNvPr id="6" name="图片 5" descr="图片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1285875"/>
            <a:ext cx="39211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8" descr="779917_080552041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17812" y="1345406"/>
            <a:ext cx="394017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图片 4" descr="0838046209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6948488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WordArt 6"/>
          <p:cNvSpPr>
            <a:spLocks noChangeArrowheads="1" noChangeShapeType="1" noTextEdit="1"/>
          </p:cNvSpPr>
          <p:nvPr/>
        </p:nvSpPr>
        <p:spPr bwMode="auto">
          <a:xfrm>
            <a:off x="179388" y="5373688"/>
            <a:ext cx="4319587" cy="1052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helpful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6868" name="WordArt 13"/>
          <p:cNvSpPr>
            <a:spLocks noChangeArrowheads="1" noChangeShapeType="1" noTextEdit="1"/>
          </p:cNvSpPr>
          <p:nvPr/>
        </p:nvSpPr>
        <p:spPr bwMode="auto">
          <a:xfrm>
            <a:off x="5076825" y="5661025"/>
            <a:ext cx="3887788" cy="86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latin typeface="宋体" panose="02010600030101010101" pitchFamily="2" charset="-122"/>
              </a:rPr>
              <a:t>在家做爸爸妈妈的好帮手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1" descr="t010a5e5b3e2f73d05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0"/>
            <a:ext cx="9734551" cy="71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900113" y="404813"/>
            <a:ext cx="77755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helpful in the classroom, at school, at home.</a:t>
            </a:r>
            <a:endParaRPr lang="zh-CN" altLang="zh-CN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5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0" y="3495674"/>
            <a:ext cx="3198813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云形标注 1"/>
          <p:cNvSpPr/>
          <p:nvPr/>
        </p:nvSpPr>
        <p:spPr>
          <a:xfrm>
            <a:off x="-73025" y="0"/>
            <a:ext cx="9109075" cy="3095625"/>
          </a:xfrm>
          <a:prstGeom prst="cloudCallout">
            <a:avLst>
              <a:gd name="adj1" fmla="val 18884"/>
              <a:gd name="adj2" fmla="val 882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dt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388" y="3906838"/>
            <a:ext cx="9196388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250825" y="3987641"/>
            <a:ext cx="8610600" cy="1169551"/>
          </a:xfrm>
          <a:prstGeom prst="rect">
            <a:avLst/>
          </a:prstGeom>
          <a:solidFill>
            <a:srgbClr val="FFFF66">
              <a:alpha val="63136"/>
            </a:srgbClr>
          </a:solidFill>
          <a:ln w="38100" cmpd="dbl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zh-CN" sz="2800" dirty="0">
                <a:solidFill>
                  <a:prstClr val="black"/>
                </a:solidFill>
                <a:latin typeface="Arial Narrow" panose="020B0606020202030204" pitchFamily="34" charset="0"/>
              </a:rPr>
              <a:t>Listen and recite Student’s Book pages 34 and 35.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8000"/>
                </a:solidFill>
                <a:latin typeface="Arial Narrow" panose="020B0606020202030204" pitchFamily="34" charset="0"/>
              </a:rPr>
              <a:t>2. Make a dialogue in the classroom.  </a:t>
            </a:r>
          </a:p>
        </p:txBody>
      </p:sp>
      <p:grpSp>
        <p:nvGrpSpPr>
          <p:cNvPr id="39939" name="Group 4"/>
          <p:cNvGrpSpPr>
            <a:grpSpLocks noChangeAspect="1"/>
          </p:cNvGrpSpPr>
          <p:nvPr/>
        </p:nvGrpSpPr>
        <p:grpSpPr bwMode="auto">
          <a:xfrm>
            <a:off x="1981200" y="0"/>
            <a:ext cx="4724400" cy="1371600"/>
            <a:chOff x="0" y="0"/>
            <a:chExt cx="2976" cy="672"/>
          </a:xfrm>
        </p:grpSpPr>
        <p:pic>
          <p:nvPicPr>
            <p:cNvPr id="39940" name="Picture 5" descr="40d4072ea3f74e5f4fc2268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2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1" name="Picture 6" descr="40d4072ea3f74e5f4fc2268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0" y="0"/>
              <a:ext cx="91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2" name="Picture 7" descr="40d4072ea3f74e5f4fc2268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0"/>
              <a:ext cx="91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3" name="Picture 8" descr="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447800"/>
            <a:ext cx="77168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9" descr="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5876925"/>
            <a:ext cx="78613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0" descr="F_PEN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75" y="4294188"/>
            <a:ext cx="8096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1979613" y="1773238"/>
            <a:ext cx="503555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宋体" panose="02010600030101010101" pitchFamily="2" charset="-122"/>
              </a:rPr>
              <a:t>(</a:t>
            </a:r>
            <a:r>
              <a:rPr lang="en-US" sz="3200" b="1" i="1" u="sng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宋体" panose="02010600030101010101" pitchFamily="2" charset="-122"/>
              </a:rPr>
              <a:t>Necessary for everyone</a:t>
            </a:r>
            <a:r>
              <a:rPr lang="zh-CN" altLang="en-US" sz="3200" b="1" i="1" u="sng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必做</a:t>
            </a:r>
            <a:r>
              <a:rPr lang="en-US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39947" name="Rectangle 12"/>
          <p:cNvSpPr>
            <a:spLocks noChangeArrowheads="1"/>
          </p:cNvSpPr>
          <p:nvPr/>
        </p:nvSpPr>
        <p:spPr bwMode="auto">
          <a:xfrm>
            <a:off x="1917700" y="2349500"/>
            <a:ext cx="5440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3399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3200" b="1" dirty="0">
                <a:solidFill>
                  <a:srgbClr val="FF3399"/>
                </a:solidFill>
                <a:latin typeface="Arial Narrow" panose="020B0606020202030204" pitchFamily="34" charset="0"/>
              </a:rPr>
              <a:t>Watch, listen and read “Le</a:t>
            </a:r>
            <a:r>
              <a:rPr lang="zh-CN" altLang="en-US" sz="3200" b="1" dirty="0">
                <a:solidFill>
                  <a:srgbClr val="FF3399"/>
                </a:solidFill>
                <a:latin typeface="Arial Narrow" panose="020B0606020202030204" pitchFamily="34" charset="0"/>
              </a:rPr>
              <a:t>tters</a:t>
            </a:r>
            <a:r>
              <a:rPr lang="en-US" altLang="zh-CN" sz="3200" b="1" dirty="0">
                <a:solidFill>
                  <a:srgbClr val="FF3399"/>
                </a:solidFill>
                <a:latin typeface="Arial Narrow" panose="020B0606020202030204" pitchFamily="34" charset="0"/>
              </a:rPr>
              <a:t>”.</a:t>
            </a:r>
            <a:endParaRPr lang="en-US" altLang="zh-CN" sz="2800" b="1" dirty="0">
              <a:solidFill>
                <a:srgbClr val="FF3399"/>
              </a:solidFill>
              <a:latin typeface="Arial Narrow" panose="020B0606020202030204" pitchFamily="34" charset="0"/>
            </a:endParaRPr>
          </a:p>
        </p:txBody>
      </p:sp>
      <p:sp>
        <p:nvSpPr>
          <p:cNvPr id="29706" name="Rectangle 13"/>
          <p:cNvSpPr>
            <a:spLocks noChangeArrowheads="1"/>
          </p:cNvSpPr>
          <p:nvPr/>
        </p:nvSpPr>
        <p:spPr bwMode="auto">
          <a:xfrm>
            <a:off x="2357438" y="3357563"/>
            <a:ext cx="44735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(</a:t>
            </a:r>
            <a:r>
              <a:rPr lang="en-US" altLang="zh-CN" sz="3200" b="1" i="1" u="sng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You can choose one</a:t>
            </a:r>
            <a:r>
              <a:rPr lang="zh-CN" altLang="en-US" sz="3200" b="1" i="1" u="sng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选做</a:t>
            </a:r>
            <a:r>
              <a:rPr lang="en-US" altLang="zh-CN" sz="32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39949" name="WordArt 14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94050" y="-6350"/>
            <a:ext cx="31511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5" descr="213513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35825" y="3937000"/>
            <a:ext cx="5762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6" descr="213513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101013" y="3937000"/>
            <a:ext cx="57626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17" descr="213513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08850" y="0"/>
            <a:ext cx="14398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18" descr="213513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64163" y="4497388"/>
            <a:ext cx="5715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19" descr="213513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56325" y="4497388"/>
            <a:ext cx="5048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Picture 20" descr="213513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75463" y="4497388"/>
            <a:ext cx="5048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21" descr="213513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92950" y="1844675"/>
            <a:ext cx="5032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9" descr="9860d9eb77e3685d27979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>
            <a:hlinkClick r:id="" action="ppaction://noaction">
              <a:snd r:embed="rId4" name="red.wav"/>
            </a:hlinkClick>
          </p:cNvPr>
          <p:cNvSpPr txBox="1">
            <a:spLocks noChangeArrowheads="1"/>
          </p:cNvSpPr>
          <p:nvPr/>
        </p:nvSpPr>
        <p:spPr bwMode="auto">
          <a:xfrm>
            <a:off x="250825" y="1916113"/>
            <a:ext cx="33845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-34925" y="3644900"/>
            <a:ext cx="3743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0" y="1989138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0" y="2565400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0" y="3141663"/>
            <a:ext cx="367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1274" name="Picture 10" descr="17-4201959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908050"/>
            <a:ext cx="153511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5508625" y="3344863"/>
            <a:ext cx="2951163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altLang="zh-C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door</a:t>
            </a:r>
          </a:p>
        </p:txBody>
      </p:sp>
      <p:sp>
        <p:nvSpPr>
          <p:cNvPr id="7177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3845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9" name="Picture 10" descr="17-4201959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5963" y="4437063"/>
            <a:ext cx="18954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5292725" y="6021388"/>
            <a:ext cx="3148013" cy="5857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altLang="zh-C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window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 animBg="1"/>
      <p:bldP spid="11271" grpId="0" animBg="1"/>
      <p:bldP spid="11272" grpId="0" animBg="1"/>
      <p:bldP spid="11273" grpId="0" animBg="1"/>
      <p:bldP spid="1128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9" descr="9860d9eb77e3685d279791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323850" y="4005263"/>
            <a:ext cx="3743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95288" y="2276475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395288" y="2852738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93700" y="3429000"/>
            <a:ext cx="367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1274" name="Picture 10" descr="17-4201959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1052513"/>
            <a:ext cx="1260475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 descr="9903314_175848614154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4221163"/>
            <a:ext cx="1944687" cy="16748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292725" y="6092825"/>
            <a:ext cx="3554413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en-US" altLang="zh-CN" sz="3600" b="1" dirty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window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5715000" y="3502025"/>
            <a:ext cx="2601913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en-US" altLang="zh-C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door</a:t>
            </a:r>
          </a:p>
        </p:txBody>
      </p:sp>
      <p:sp>
        <p:nvSpPr>
          <p:cNvPr id="922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3845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8" name="Text Box 11">
            <a:hlinkClick r:id="" action="ppaction://noaction">
              <a:snd r:embed="rId7" name="green.wav"/>
            </a:hlinkClick>
          </p:cNvPr>
          <p:cNvSpPr txBox="1">
            <a:spLocks noChangeArrowheads="1"/>
          </p:cNvSpPr>
          <p:nvPr/>
        </p:nvSpPr>
        <p:spPr bwMode="auto">
          <a:xfrm>
            <a:off x="468313" y="2205038"/>
            <a:ext cx="35988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12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  <p:bldP spid="11273" grpId="0" animBg="1"/>
      <p:bldP spid="11286" grpId="0"/>
      <p:bldP spid="11288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9" descr="9860d9eb77e3685d27979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-100013"/>
            <a:ext cx="913606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>
            <a:hlinkClick r:id="" action="ppaction://noaction">
              <a:snd r:embed="rId4" name="red.wav"/>
            </a:hlinkClick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3959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en-US" altLang="zh-CN" sz="96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</a:rPr>
              <a:t>a</a:t>
            </a:r>
            <a:r>
              <a:rPr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323850" y="1773238"/>
            <a:ext cx="388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95288" y="227647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395288" y="28527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95288" y="3357563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1274" name="Picture 10" descr="17-4201959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1557338"/>
            <a:ext cx="42640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4859338" y="3357563"/>
            <a:ext cx="3648075" cy="5222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blackboard</a:t>
            </a:r>
          </a:p>
        </p:txBody>
      </p:sp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3845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859338" y="2420938"/>
            <a:ext cx="1800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CC00CC"/>
                </a:solidFill>
                <a:latin typeface="GCFrutiger" panose="020B0604020202020204"/>
              </a:rPr>
              <a:t>write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019925" y="2565400"/>
            <a:ext cx="1800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CC00CC"/>
                </a:solidFill>
                <a:latin typeface="GCFrutiger" panose="020B0604020202020204"/>
              </a:rPr>
              <a:t>draw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593850" y="5300663"/>
            <a:ext cx="7550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 can________ on the blackboard.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755650" y="4437063"/>
            <a:ext cx="7883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1F497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can you do on the blackboard?</a:t>
            </a: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323850" y="4005263"/>
            <a:ext cx="3743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323850" y="4508500"/>
            <a:ext cx="3743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250825" y="5157788"/>
            <a:ext cx="374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250825" y="5732463"/>
            <a:ext cx="374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Text Box 4">
            <a:hlinkClick r:id="" action="ppaction://noaction">
              <a:snd r:embed="rId4" name="red.wav"/>
            </a:hlinkClick>
          </p:cNvPr>
          <p:cNvSpPr txBox="1">
            <a:spLocks noChangeArrowheads="1"/>
          </p:cNvSpPr>
          <p:nvPr/>
        </p:nvSpPr>
        <p:spPr bwMode="auto">
          <a:xfrm>
            <a:off x="395288" y="3933825"/>
            <a:ext cx="39608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</a:p>
        </p:txBody>
      </p:sp>
      <p:pic>
        <p:nvPicPr>
          <p:cNvPr id="29" name="Picture 5" descr="blackboard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7900" y="3860800"/>
            <a:ext cx="39370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651500" y="4149725"/>
            <a:ext cx="4537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 for mouth 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 for nose 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4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5076825" y="5229225"/>
            <a:ext cx="4537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Look at your mouth and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your nose.</a:t>
            </a:r>
          </a:p>
        </p:txBody>
      </p:sp>
      <p:pic>
        <p:nvPicPr>
          <p:cNvPr id="31" name="Picture 10" descr="黑板擦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3860800"/>
            <a:ext cx="15843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0.01781 L -0.21649 0.4034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9098E-6 L -0.43698 0.3777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0139 C -0.03698 -0.01272 -0.0309 -0.0148 -0.02378 -0.01781 C -0.01771 -0.00486 -0.025 0.00602 -0.0151 0.01481 C -0.01007 0.00995 -0.00399 0.00555 0.00191 0.00255 C 0.00521 -0.00463 0.00747 -0.00902 0.01337 -0.0118 C 0.01893 -0.01943 0.01979 -0.02429 0.02466 -0.01388 C 0.02518 -0.0037 0.02379 0.00717 0.02622 0.01689 C 0.02691 0.01943 0.03004 0.01573 0.03177 0.01481 C 0.04427 0.00902 0.04879 -0.00046 0.0632 -0.00347 C 0.07448 -0.00902 0.07223 -0.0118 0.07032 0.00463 C 0.07084 0.01411 0.06719 0.02614 0.0717 0.03331 C 0.07448 0.03771 0.07795 0.02568 0.08177 0.02313 C 0.09045 0.01689 0.09775 0.01481 0.10747 0.01295 C 0.11129 0.01365 0.11702 0.00995 0.11893 0.01481 C 0.1224 0.02383 0.11545 0.0384 0.12032 0.04557 C 0.12379 0.05043 0.12795 0.03724 0.13177 0.03331 C 0.13559 0.02915 0.13559 0.02868 0.14028 0.0273 C 0.15747 0.02198 0.17396 0.01897 0.19167 0.01689 C 0.19271 0.01966 0.1941 0.02221 0.19445 0.02521 C 0.19549 0.03401 0.19202 0.04488 0.19584 0.05182 C 0.19653 0.05297 0.20851 0.0384 0.21025 0.03747 C 0.22309 0.02984 0.23542 0.0192 0.24861 0.01295 C 0.25295 0.01087 0.26164 0.00023 0.26164 0.00671 C 0.26164 0.01758 0.26164 0.02868 0.26164 0.03956 " pathEditMode="relative" rAng="0" ptsTypes="fffffffffffffffffffffffA">
                                      <p:cBhvr>
                                        <p:cTn id="2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1600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07 0.17835 C 0.28542 0.17002 0.28698 0.16701 0.28108 0.16378 C 0.27327 0.18228 0.27813 0.1721 0.26806 0.18228 C 0.26632 0.1802 0.26407 0.17904 0.26268 0.17627 C 0.26164 0.17395 0.26216 0.17072 0.26146 0.16794 C 0.26077 0.16516 0.25955 0.16262 0.25886 0.15984 C 0.25834 0.15776 0.25799 0.15568 0.25747 0.1536 C 0.25243 0.15892 0.25122 0.16354 0.24844 0.1721 C 0.24011 0.16771 0.2441 0.16516 0.24063 0.15568 C 0.23889 0.15128 0.23542 0.14828 0.23282 0.1455 C 0.22309 0.16748 0.21407 0.18806 0.2 0.20287 C 0.19844 0.19107 0.19636 0.18205 0.19219 0.1721 C 0.1908 0.16378 0.18976 0.15846 0.18681 0.15152 C 0.18646 0.14943 0.18698 0.1455 0.18559 0.1455 C 0.18351 0.1455 0.18195 0.1492 0.18039 0.15152 C 0.16736 0.16979 0.17639 0.16262 0.16476 0.17002 C 0.16025 0.17927 0.15868 0.18159 0.15157 0.18436 C 0.14323 0.17534 0.14601 0.16493 0.14497 0.14758 C 0.13316 0.15475 0.1257 0.17604 0.11354 0.1802 C 0.11233 0.17673 0.11111 0.17326 0.10973 0.17002 C 0.10851 0.16725 0.10695 0.1647 0.10573 0.16193 C 0.10469 0.15938 0.10452 0.15591 0.10313 0.1536 C 0.10226 0.15198 0.10052 0.15221 0.09931 0.15152 C 0.09757 0.1529 0.09532 0.1536 0.09393 0.15568 C 0.08577 0.1684 0.09688 0.161 0.0875 0.16586 C 0.08577 0.16863 0.0842 0.17164 0.08229 0.17419 C 0.08073 0.1765 0.07865 0.17789 0.07691 0.1802 C 0.07205 0.18783 0.06997 0.19362 0.06268 0.19662 C 0.05417 0.1883 0.0592 0.17789 0.04948 0.16794 C 0.04427 0.17904 0.03698 0.1883 0.02865 0.19269 C 0.01962 0.17395 0.02379 0.18113 0.01667 0.17002 C 0.0158 0.16146 0.01476 0.1536 0.01285 0.1455 C 0.01164 0.14828 0.01042 0.15128 0.00886 0.1536 C 0.00782 0.15522 0.00608 0.15614 0.00504 0.15776 C 0.00139 0.16354 -0.00104 0.16933 -0.00538 0.17419 C -0.01076 0.17141 -0.01406 0.16748 -0.01718 0.15984 C -0.01944 0.15452 -0.02361 0.14342 -0.02361 0.14365 " pathEditMode="relative" rAng="0" ptsTypes="ffffffffffffffffffffffffffffffffffffA">
                                      <p:cBhvr>
                                        <p:cTn id="2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500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 animBg="1"/>
      <p:bldP spid="11271" grpId="0" animBg="1"/>
      <p:bldP spid="11272" grpId="0" animBg="1"/>
      <p:bldP spid="11273" grpId="0" animBg="1"/>
      <p:bldP spid="11288" grpId="0"/>
      <p:bldP spid="19" grpId="0"/>
      <p:bldP spid="19" grpId="1"/>
      <p:bldP spid="19" grpId="2"/>
      <p:bldP spid="20" grpId="0"/>
      <p:bldP spid="20" grpId="1"/>
      <p:bldP spid="22" grpId="0"/>
      <p:bldP spid="22" grpId="1"/>
      <p:bldP spid="23" grpId="0"/>
      <p:bldP spid="23" grpId="1"/>
      <p:bldP spid="24" grpId="0" animBg="1"/>
      <p:bldP spid="25" grpId="0" animBg="1"/>
      <p:bldP spid="26" grpId="0" animBg="1"/>
      <p:bldP spid="27" grpId="0" animBg="1"/>
      <p:bldP spid="28" grpId="0"/>
      <p:bldP spid="30" grpId="0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125538"/>
            <a:ext cx="903605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5508625" y="260350"/>
            <a:ext cx="29511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Let’s sing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3316" name="WordArt 24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47244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我是创编小能手</a:t>
            </a:r>
          </a:p>
        </p:txBody>
      </p:sp>
      <p:pic>
        <p:nvPicPr>
          <p:cNvPr id="13317" name="Picture 2" descr="001aa010c56e0f482cb01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850" y="4437063"/>
            <a:ext cx="2339975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84438" y="1255713"/>
            <a:ext cx="5257800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r>
              <a:rPr lang="en-US" altLang="zh-CN" sz="36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 can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r>
              <a:rPr lang="en-US" altLang="zh-CN" sz="36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clean the blackboard.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clean. I can clean.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clean the blackboard.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en-US" altLang="zh-CN" sz="36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 can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en-US" altLang="zh-CN" sz="36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close the door.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close. I can close.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close the door.</a:t>
            </a:r>
          </a:p>
        </p:txBody>
      </p:sp>
      <p:pic>
        <p:nvPicPr>
          <p:cNvPr id="8" name="2_clip(1)_合并文件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229225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7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3" descr="暴风截图2012652288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30" descr="apple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4508500"/>
            <a:ext cx="27003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1" descr="pear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8038" y="4508500"/>
            <a:ext cx="30241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2" descr="peach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508500"/>
            <a:ext cx="32035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9" descr="orange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72225" y="1808163"/>
            <a:ext cx="277177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8" descr="peach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03575" y="1773238"/>
            <a:ext cx="30956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7" descr="pear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3188" y="1808163"/>
            <a:ext cx="302895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WordArt 3"/>
          <p:cNvSpPr>
            <a:spLocks noChangeArrowheads="1" noChangeShapeType="1" noTextEdit="1"/>
          </p:cNvSpPr>
          <p:nvPr/>
        </p:nvSpPr>
        <p:spPr bwMode="auto">
          <a:xfrm>
            <a:off x="3124200" y="152400"/>
            <a:ext cx="4903788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宋体" panose="02010600030101010101" pitchFamily="2" charset="-122"/>
              </a:rPr>
              <a:t>Good memory 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</a:rPr>
              <a:t>好记忆</a:t>
            </a:r>
          </a:p>
        </p:txBody>
      </p:sp>
      <p:sp>
        <p:nvSpPr>
          <p:cNvPr id="40" name="椭圆 39"/>
          <p:cNvSpPr>
            <a:spLocks noChangeArrowheads="1"/>
          </p:cNvSpPr>
          <p:nvPr/>
        </p:nvSpPr>
        <p:spPr bwMode="auto">
          <a:xfrm>
            <a:off x="827088" y="333375"/>
            <a:ext cx="1643062" cy="1643063"/>
          </a:xfrm>
          <a:prstGeom prst="ellipse">
            <a:avLst/>
          </a:prstGeom>
          <a:solidFill>
            <a:srgbClr val="FDE5DB"/>
          </a:solidFill>
          <a:ln w="25400" algn="ctr">
            <a:solidFill>
              <a:srgbClr val="D89290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039813" y="461963"/>
            <a:ext cx="1200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632523"/>
                </a:solidFill>
                <a:latin typeface="Bell MT" panose="02020503060305020303" pitchFamily="18" charset="0"/>
              </a:rPr>
              <a:t>10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331913" y="476250"/>
            <a:ext cx="9286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632523"/>
                </a:solidFill>
                <a:latin typeface="Bell MT" panose="02020503060305020303" pitchFamily="18" charset="0"/>
              </a:rPr>
              <a:t>9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331913" y="476250"/>
            <a:ext cx="9286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632523"/>
                </a:solidFill>
                <a:latin typeface="Bell MT" panose="02020503060305020303" pitchFamily="18" charset="0"/>
              </a:rPr>
              <a:t>8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331913" y="461963"/>
            <a:ext cx="9286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632523"/>
                </a:solidFill>
                <a:latin typeface="Bell MT" panose="02020503060305020303" pitchFamily="18" charset="0"/>
              </a:rPr>
              <a:t>7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260475" y="461963"/>
            <a:ext cx="9286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632523"/>
                </a:solidFill>
                <a:latin typeface="Bell MT" panose="02020503060305020303" pitchFamily="18" charset="0"/>
              </a:rPr>
              <a:t>6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266825" y="476250"/>
            <a:ext cx="9286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632523"/>
                </a:solidFill>
                <a:latin typeface="Bell MT" panose="02020503060305020303" pitchFamily="18" charset="0"/>
              </a:rPr>
              <a:t>5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260475" y="476250"/>
            <a:ext cx="9286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632523"/>
                </a:solidFill>
                <a:latin typeface="Bell MT" panose="02020503060305020303" pitchFamily="18" charset="0"/>
              </a:rPr>
              <a:t>4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331913" y="476250"/>
            <a:ext cx="9286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632523"/>
                </a:solidFill>
                <a:latin typeface="Bell MT" panose="02020503060305020303" pitchFamily="18" charset="0"/>
              </a:rPr>
              <a:t>3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339850" y="476250"/>
            <a:ext cx="9286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632523"/>
                </a:solidFill>
                <a:latin typeface="Bell MT" panose="02020503060305020303" pitchFamily="18" charset="0"/>
              </a:rPr>
              <a:t>2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1116013" y="476250"/>
            <a:ext cx="9286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632523"/>
                </a:solidFill>
                <a:latin typeface="Bell MT" panose="02020503060305020303" pitchFamily="18" charset="0"/>
              </a:rPr>
              <a:t>1</a:t>
            </a:r>
          </a:p>
        </p:txBody>
      </p:sp>
      <p:sp>
        <p:nvSpPr>
          <p:cNvPr id="69" name="矩形 68"/>
          <p:cNvSpPr/>
          <p:nvPr/>
        </p:nvSpPr>
        <p:spPr>
          <a:xfrm>
            <a:off x="6443663" y="4508500"/>
            <a:ext cx="2700337" cy="2349500"/>
          </a:xfrm>
          <a:prstGeom prst="rect">
            <a:avLst/>
          </a:prstGeom>
          <a:solidFill>
            <a:srgbClr val="FEEADA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800" b="1" dirty="0">
                <a:solidFill>
                  <a:srgbClr val="C0504D">
                    <a:lumMod val="50000"/>
                  </a:srgbClr>
                </a:solidFill>
                <a:latin typeface="Bell MT" panose="02020503060305020303" pitchFamily="18" charset="0"/>
              </a:rPr>
              <a:t>6</a:t>
            </a:r>
            <a:endParaRPr lang="zh-CN" altLang="en-US" sz="4800" b="1" dirty="0">
              <a:solidFill>
                <a:srgbClr val="C0504D">
                  <a:lumMod val="50000"/>
                </a:srgbClr>
              </a:solidFill>
              <a:latin typeface="Bell MT" panose="02020503060305020303" pitchFamily="18" charset="0"/>
            </a:endParaRPr>
          </a:p>
        </p:txBody>
      </p:sp>
      <p:sp>
        <p:nvSpPr>
          <p:cNvPr id="27" name="流程图: 过程 26"/>
          <p:cNvSpPr/>
          <p:nvPr/>
        </p:nvSpPr>
        <p:spPr>
          <a:xfrm>
            <a:off x="1979613" y="6381750"/>
            <a:ext cx="1008062" cy="28733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流程图: 过程 27"/>
          <p:cNvSpPr/>
          <p:nvPr/>
        </p:nvSpPr>
        <p:spPr>
          <a:xfrm>
            <a:off x="5076825" y="3716338"/>
            <a:ext cx="1008063" cy="28892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流程图: 过程 28"/>
          <p:cNvSpPr/>
          <p:nvPr/>
        </p:nvSpPr>
        <p:spPr>
          <a:xfrm>
            <a:off x="8027988" y="3933825"/>
            <a:ext cx="1008062" cy="28733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流程图: 过程 29"/>
          <p:cNvSpPr/>
          <p:nvPr/>
        </p:nvSpPr>
        <p:spPr>
          <a:xfrm>
            <a:off x="5292725" y="6381750"/>
            <a:ext cx="1008063" cy="28733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流程图: 过程 30"/>
          <p:cNvSpPr/>
          <p:nvPr/>
        </p:nvSpPr>
        <p:spPr>
          <a:xfrm>
            <a:off x="2268538" y="3789363"/>
            <a:ext cx="1008062" cy="287337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0" y="1808163"/>
            <a:ext cx="3100388" cy="2484437"/>
          </a:xfrm>
          <a:prstGeom prst="rect">
            <a:avLst/>
          </a:prstGeom>
          <a:solidFill>
            <a:srgbClr val="FEEADA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800" b="1" dirty="0">
                <a:solidFill>
                  <a:srgbClr val="C0504D">
                    <a:lumMod val="50000"/>
                  </a:srgbClr>
                </a:solidFill>
                <a:latin typeface="Bell MT" panose="02020503060305020303" pitchFamily="18" charset="0"/>
              </a:rPr>
              <a:t>1</a:t>
            </a:r>
            <a:endParaRPr lang="zh-CN" altLang="en-US" sz="4800" b="1" dirty="0">
              <a:solidFill>
                <a:srgbClr val="C0504D">
                  <a:lumMod val="50000"/>
                </a:srgbClr>
              </a:solidFill>
              <a:latin typeface="Bell MT" panose="02020503060305020303" pitchFamily="18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203575" y="1773238"/>
            <a:ext cx="3097213" cy="2554287"/>
          </a:xfrm>
          <a:prstGeom prst="rect">
            <a:avLst/>
          </a:prstGeom>
          <a:solidFill>
            <a:srgbClr val="FEEADA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800" dirty="0">
                <a:solidFill>
                  <a:srgbClr val="C0504D">
                    <a:lumMod val="50000"/>
                  </a:srgbClr>
                </a:solidFill>
                <a:latin typeface="Bell MT" panose="02020503060305020303" pitchFamily="18" charset="0"/>
              </a:rPr>
              <a:t>2</a:t>
            </a:r>
            <a:endParaRPr lang="zh-CN" altLang="en-US" sz="4800" dirty="0">
              <a:solidFill>
                <a:srgbClr val="C0504D">
                  <a:lumMod val="50000"/>
                </a:srgbClr>
              </a:solidFill>
              <a:latin typeface="Bell MT" panose="02020503060305020303" pitchFamily="18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362700" y="1773238"/>
            <a:ext cx="2781300" cy="2519362"/>
          </a:xfrm>
          <a:prstGeom prst="rect">
            <a:avLst/>
          </a:prstGeom>
          <a:solidFill>
            <a:srgbClr val="FEEADA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800" b="1" dirty="0">
                <a:solidFill>
                  <a:srgbClr val="C0504D">
                    <a:lumMod val="50000"/>
                  </a:srgbClr>
                </a:solidFill>
                <a:latin typeface="Bell MT" panose="02020503060305020303" pitchFamily="18" charset="0"/>
              </a:rPr>
              <a:t>3</a:t>
            </a:r>
            <a:endParaRPr lang="zh-CN" altLang="en-US" sz="4800" b="1" dirty="0">
              <a:solidFill>
                <a:srgbClr val="C0504D">
                  <a:lumMod val="50000"/>
                </a:srgbClr>
              </a:solidFill>
              <a:latin typeface="Bell MT" panose="02020503060305020303" pitchFamily="18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0" y="4508500"/>
            <a:ext cx="3203575" cy="2349500"/>
          </a:xfrm>
          <a:prstGeom prst="rect">
            <a:avLst/>
          </a:prstGeom>
          <a:solidFill>
            <a:srgbClr val="FEEADA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800" b="1" dirty="0">
                <a:solidFill>
                  <a:srgbClr val="C0504D">
                    <a:lumMod val="50000"/>
                  </a:srgbClr>
                </a:solidFill>
                <a:latin typeface="Bell MT" panose="02020503060305020303" pitchFamily="18" charset="0"/>
              </a:rPr>
              <a:t>4</a:t>
            </a:r>
            <a:endParaRPr lang="zh-CN" altLang="en-US" sz="4800" b="1" dirty="0">
              <a:solidFill>
                <a:srgbClr val="C0504D">
                  <a:lumMod val="50000"/>
                </a:srgbClr>
              </a:solidFill>
              <a:latin typeface="Bell MT" panose="02020503060305020303" pitchFamily="18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276600" y="4508500"/>
            <a:ext cx="3095625" cy="2349500"/>
          </a:xfrm>
          <a:prstGeom prst="rect">
            <a:avLst/>
          </a:prstGeom>
          <a:solidFill>
            <a:srgbClr val="FEEADA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800" b="1" dirty="0">
                <a:solidFill>
                  <a:srgbClr val="C0504D">
                    <a:lumMod val="50000"/>
                  </a:srgbClr>
                </a:solidFill>
                <a:latin typeface="Bell MT" panose="02020503060305020303" pitchFamily="18" charset="0"/>
              </a:rPr>
              <a:t>5</a:t>
            </a:r>
            <a:endParaRPr lang="zh-CN" altLang="en-US" sz="4800" b="1" dirty="0">
              <a:solidFill>
                <a:srgbClr val="C0504D">
                  <a:lumMod val="50000"/>
                </a:srgbClr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0" grpId="0" animBg="1"/>
      <p:bldP spid="47" grpId="0"/>
      <p:bldP spid="48" grpId="0"/>
      <p:bldP spid="48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76" grpId="0"/>
      <p:bldP spid="76" grpId="1"/>
      <p:bldP spid="77" grpId="0"/>
      <p:bldP spid="77" grpId="1"/>
      <p:bldP spid="78" grpId="0"/>
      <p:bldP spid="78" grpId="1"/>
      <p:bldP spid="69" grpId="0" animBg="1"/>
      <p:bldP spid="69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25538"/>
            <a:ext cx="903605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187450" y="1587500"/>
            <a:ext cx="698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en-US" altLang="zh-CN" sz="4400" dirty="0">
                <a:solidFill>
                  <a:prstClr val="black"/>
                </a:solidFill>
                <a:latin typeface="GCFrutiger" panose="020B0604020202020204"/>
              </a:rPr>
              <a:t>  look at the _______</a:t>
            </a:r>
            <a:endParaRPr lang="zh-CN" altLang="en-US" sz="4400" dirty="0">
              <a:solidFill>
                <a:prstClr val="black"/>
              </a:solidFill>
              <a:latin typeface="GCFrutiger" panose="020B0604020202020204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331913" y="2781300"/>
            <a:ext cx="6983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en-US" altLang="zh-CN" sz="4400" dirty="0">
                <a:solidFill>
                  <a:prstClr val="black"/>
                </a:solidFill>
                <a:latin typeface="GCFrutiger" panose="020B0604020202020204"/>
              </a:rPr>
              <a:t>  clean the _______</a:t>
            </a:r>
            <a:endParaRPr lang="zh-CN" altLang="en-US" sz="4400" dirty="0">
              <a:solidFill>
                <a:prstClr val="black"/>
              </a:solidFill>
              <a:latin typeface="GCFrutiger" panose="020B0604020202020204"/>
            </a:endParaRP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1187450" y="3963988"/>
            <a:ext cx="698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en-US" altLang="zh-CN" sz="4400" dirty="0">
                <a:solidFill>
                  <a:prstClr val="black"/>
                </a:solidFill>
                <a:latin typeface="GCFrutiger" panose="020B0604020202020204"/>
              </a:rPr>
              <a:t>  close the _______</a:t>
            </a:r>
            <a:endParaRPr lang="zh-CN" altLang="en-US" sz="4400" dirty="0">
              <a:solidFill>
                <a:prstClr val="black"/>
              </a:solidFill>
              <a:latin typeface="GCFrutiger" panose="020B0604020202020204"/>
            </a:endParaRP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1187450" y="5187950"/>
            <a:ext cx="698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en-US" altLang="zh-CN" sz="4400" dirty="0">
                <a:solidFill>
                  <a:prstClr val="black"/>
                </a:solidFill>
                <a:latin typeface="GCFrutiger" panose="020B0604020202020204"/>
              </a:rPr>
              <a:t>  open the _______</a:t>
            </a:r>
            <a:endParaRPr lang="zh-CN" altLang="en-US" sz="4400" dirty="0">
              <a:solidFill>
                <a:prstClr val="black"/>
              </a:solidFill>
              <a:latin typeface="GCFrutiger" panose="020B0604020202020204"/>
            </a:endParaRPr>
          </a:p>
        </p:txBody>
      </p:sp>
      <p:pic>
        <p:nvPicPr>
          <p:cNvPr id="8199" name="Picture 13" descr="12897378_11n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1196975"/>
            <a:ext cx="108108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5" descr="2008614114543474_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51500" y="476250"/>
            <a:ext cx="201771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0" descr="3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67400" y="1052513"/>
            <a:ext cx="120650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2" descr="20070613_ba64e174e60e4e7a6a06jsXTZ5VNq26V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92725" y="2276475"/>
            <a:ext cx="1906588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4" descr="200861216344907_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1773238"/>
            <a:ext cx="20161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7" descr="教室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724525" y="2133600"/>
            <a:ext cx="10541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9" descr="1478288_232654061_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92725" y="3716338"/>
            <a:ext cx="28463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1" descr="3223432_001431247331_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95963" y="3429000"/>
            <a:ext cx="17097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3" descr="01300000298839122647769701215_s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508625" y="3068638"/>
            <a:ext cx="13398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5" descr="2687531_110040769884_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54550" y="4208463"/>
            <a:ext cx="24384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37" descr="2008910155924875_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03800" y="4652963"/>
            <a:ext cx="223202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38" descr="blue door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5003800" y="4141788"/>
            <a:ext cx="152241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9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46085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Let’s think and read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8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5" grpId="1"/>
      <p:bldP spid="8196" grpId="0"/>
      <p:bldP spid="8196" grpId="1"/>
      <p:bldP spid="8197" grpId="0"/>
      <p:bldP spid="8197" grpId="1"/>
      <p:bldP spid="8198" grpId="0"/>
      <p:bldP spid="819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ree-christian-powerpoint-background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33375"/>
            <a:ext cx="439261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图片 4" descr="lef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9563" y="334963"/>
            <a:ext cx="4262437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矩形 18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1375" y="-73025"/>
            <a:ext cx="726598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14" descr="IMG_176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4575" y="1917700"/>
            <a:ext cx="695007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矩形 2"/>
          <p:cNvSpPr>
            <a:spLocks noChangeArrowheads="1"/>
          </p:cNvSpPr>
          <p:nvPr/>
        </p:nvSpPr>
        <p:spPr bwMode="auto">
          <a:xfrm>
            <a:off x="3851275" y="4941888"/>
            <a:ext cx="1111250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7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①</a:t>
            </a:r>
          </a:p>
        </p:txBody>
      </p:sp>
      <p:sp>
        <p:nvSpPr>
          <p:cNvPr id="40967" name="TextBox 3"/>
          <p:cNvSpPr txBox="1">
            <a:spLocks noChangeArrowheads="1"/>
          </p:cNvSpPr>
          <p:nvPr/>
        </p:nvSpPr>
        <p:spPr bwMode="auto">
          <a:xfrm>
            <a:off x="2195513" y="3573463"/>
            <a:ext cx="1439862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②</a:t>
            </a:r>
          </a:p>
        </p:txBody>
      </p:sp>
      <p:sp>
        <p:nvSpPr>
          <p:cNvPr id="40968" name="TextBox 4"/>
          <p:cNvSpPr txBox="1">
            <a:spLocks noChangeArrowheads="1"/>
          </p:cNvSpPr>
          <p:nvPr/>
        </p:nvSpPr>
        <p:spPr bwMode="auto">
          <a:xfrm>
            <a:off x="6300788" y="4221163"/>
            <a:ext cx="1512887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③</a:t>
            </a:r>
          </a:p>
        </p:txBody>
      </p:sp>
      <p:sp>
        <p:nvSpPr>
          <p:cNvPr id="40969" name="TextBox 5"/>
          <p:cNvSpPr txBox="1">
            <a:spLocks noChangeArrowheads="1"/>
          </p:cNvSpPr>
          <p:nvPr/>
        </p:nvSpPr>
        <p:spPr bwMode="auto">
          <a:xfrm>
            <a:off x="4787900" y="3213100"/>
            <a:ext cx="12985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7200" dirty="0" smtClean="0">
                <a:solidFill>
                  <a:srgbClr val="15C91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④</a:t>
            </a: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1116013" y="5661025"/>
            <a:ext cx="2663825" cy="720725"/>
            <a:chOff x="0" y="0"/>
            <a:chExt cx="2177" cy="618"/>
          </a:xfrm>
        </p:grpSpPr>
        <p:sp>
          <p:nvSpPr>
            <p:cNvPr id="19466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2177" cy="618"/>
            </a:xfrm>
            <a:prstGeom prst="wedgeEllipseCallout">
              <a:avLst>
                <a:gd name="adj1" fmla="val 61852"/>
                <a:gd name="adj2" fmla="val -97088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67" name="Text Box 8"/>
            <p:cNvSpPr txBox="1">
              <a:spLocks noChangeArrowheads="1"/>
            </p:cNvSpPr>
            <p:nvPr/>
          </p:nvSpPr>
          <p:spPr bwMode="auto">
            <a:xfrm>
              <a:off x="91" y="136"/>
              <a:ext cx="1191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prstClr val="black"/>
                  </a:solidFill>
                  <a:latin typeface="Comic Sans MS" panose="030F0702030302020204" pitchFamily="66" charset="0"/>
                </a:rPr>
                <a:t>clean…..</a:t>
              </a: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0" y="2565400"/>
            <a:ext cx="2303463" cy="574675"/>
            <a:chOff x="0" y="0"/>
            <a:chExt cx="1451" cy="362"/>
          </a:xfrm>
        </p:grpSpPr>
        <p:sp>
          <p:nvSpPr>
            <p:cNvPr id="19469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1451" cy="362"/>
            </a:xfrm>
            <a:prstGeom prst="wedgeEllipseCallout">
              <a:avLst>
                <a:gd name="adj1" fmla="val 55583"/>
                <a:gd name="adj2" fmla="val 14917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70" name="Text Box 9"/>
            <p:cNvSpPr txBox="1">
              <a:spLocks noChangeArrowheads="1"/>
            </p:cNvSpPr>
            <p:nvPr/>
          </p:nvSpPr>
          <p:spPr bwMode="auto">
            <a:xfrm>
              <a:off x="204" y="0"/>
              <a:ext cx="81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prstClr val="black"/>
                  </a:solidFill>
                  <a:latin typeface="Comic Sans MS" panose="030F0702030302020204" pitchFamily="66" charset="0"/>
                </a:rPr>
                <a:t>close...</a:t>
              </a:r>
            </a:p>
          </p:txBody>
        </p:sp>
      </p:grpSp>
      <p:grpSp>
        <p:nvGrpSpPr>
          <p:cNvPr id="4" name="Group 16"/>
          <p:cNvGrpSpPr/>
          <p:nvPr/>
        </p:nvGrpSpPr>
        <p:grpSpPr bwMode="auto">
          <a:xfrm>
            <a:off x="2987675" y="1700213"/>
            <a:ext cx="2303463" cy="574675"/>
            <a:chOff x="0" y="0"/>
            <a:chExt cx="1451" cy="362"/>
          </a:xfrm>
        </p:grpSpPr>
        <p:sp>
          <p:nvSpPr>
            <p:cNvPr id="19472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1451" cy="362"/>
            </a:xfrm>
            <a:prstGeom prst="wedgeEllipseCallout">
              <a:avLst>
                <a:gd name="adj1" fmla="val 29602"/>
                <a:gd name="adj2" fmla="val 261602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73" name="Text Box 9"/>
            <p:cNvSpPr txBox="1">
              <a:spLocks noChangeArrowheads="1"/>
            </p:cNvSpPr>
            <p:nvPr/>
          </p:nvSpPr>
          <p:spPr bwMode="auto">
            <a:xfrm>
              <a:off x="272" y="0"/>
              <a:ext cx="99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look at...</a:t>
              </a:r>
            </a:p>
          </p:txBody>
        </p:sp>
      </p:grpSp>
      <p:grpSp>
        <p:nvGrpSpPr>
          <p:cNvPr id="5" name="Group 19"/>
          <p:cNvGrpSpPr/>
          <p:nvPr/>
        </p:nvGrpSpPr>
        <p:grpSpPr bwMode="auto">
          <a:xfrm>
            <a:off x="6372225" y="1844675"/>
            <a:ext cx="2303463" cy="574675"/>
            <a:chOff x="0" y="0"/>
            <a:chExt cx="1451" cy="362"/>
          </a:xfrm>
        </p:grpSpPr>
        <p:sp>
          <p:nvSpPr>
            <p:cNvPr id="19475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1451" cy="362"/>
            </a:xfrm>
            <a:prstGeom prst="wedgeEllipseCallout">
              <a:avLst>
                <a:gd name="adj1" fmla="val -19745"/>
                <a:gd name="adj2" fmla="val 269889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76" name="Text Box 9"/>
            <p:cNvSpPr txBox="1">
              <a:spLocks noChangeArrowheads="1"/>
            </p:cNvSpPr>
            <p:nvPr/>
          </p:nvSpPr>
          <p:spPr bwMode="auto">
            <a:xfrm>
              <a:off x="227" y="0"/>
              <a:ext cx="76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prstClr val="black"/>
                  </a:solidFill>
                  <a:latin typeface="Comic Sans MS" panose="030F0702030302020204" pitchFamily="66" charset="0"/>
                </a:rPr>
                <a:t>open...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全屏显示(4:3)</PresentationFormat>
  <Paragraphs>125</Paragraphs>
  <Slides>22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 Unicode MS</vt:lpstr>
      <vt:lpstr>GCFrutiger</vt:lpstr>
      <vt:lpstr>方正舒体</vt:lpstr>
      <vt:lpstr>宋体</vt:lpstr>
      <vt:lpstr>微软雅黑</vt:lpstr>
      <vt:lpstr>Arial</vt:lpstr>
      <vt:lpstr>Arial Black</vt:lpstr>
      <vt:lpstr>Arial Narrow</vt:lpstr>
      <vt:lpstr>Bell MT</vt:lpstr>
      <vt:lpstr>Broadway</vt:lpstr>
      <vt:lpstr>Calibri</vt:lpstr>
      <vt:lpstr>Century Gothic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2018-07-30T03:30:00Z</dcterms:created>
  <dcterms:modified xsi:type="dcterms:W3CDTF">2023-01-17T01:12:20Z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C5E8382FCA0741289128C4F09E166C3C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