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sldIdLst>
    <p:sldId id="256" r:id="rId2"/>
    <p:sldId id="263" r:id="rId3"/>
    <p:sldId id="258" r:id="rId4"/>
    <p:sldId id="259" r:id="rId5"/>
    <p:sldId id="273" r:id="rId6"/>
    <p:sldId id="274" r:id="rId7"/>
    <p:sldId id="262" r:id="rId8"/>
    <p:sldId id="280" r:id="rId9"/>
    <p:sldId id="269" r:id="rId10"/>
    <p:sldId id="275" r:id="rId11"/>
    <p:sldId id="276" r:id="rId12"/>
    <p:sldId id="277" r:id="rId13"/>
    <p:sldId id="278" r:id="rId14"/>
    <p:sldId id="261" r:id="rId15"/>
    <p:sldId id="266" r:id="rId16"/>
    <p:sldId id="279"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FFFCC"/>
    <a:srgbClr val="FF00FF"/>
    <a:srgbClr val="FF33CC"/>
    <a:srgbClr val="CC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72"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anose="02010600030101010101" pitchFamily="2" charset="-122"/>
              </a:defRPr>
            </a:lvl1pPr>
          </a:lstStyle>
          <a:p>
            <a:pPr>
              <a:defRPr/>
            </a:pPr>
            <a:fld id="{064EA508-204D-4BB8-8812-0779BD38D709}"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anose="02010600030101010101" pitchFamily="2" charset="-122"/>
              </a:defRPr>
            </a:lvl1pPr>
          </a:lstStyle>
          <a:p>
            <a:pPr>
              <a:defRPr/>
            </a:pPr>
            <a:fld id="{63440030-95E1-4C0B-AF62-863218C59475}"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0891C18-A94D-47BF-B5DA-DB1E1757D907}" type="slidenum">
              <a:rPr lang="zh-CN" altLang="en-US" smtClean="0"/>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4ADA6B6-8507-40E0-90B4-FA5C65D90B55}" type="slidenum">
              <a:rPr lang="zh-CN" altLang="en-US" smtClean="0"/>
              <a:t>11</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A3E0D4E-EFBF-4291-A51C-778320A0F3B6}" type="slidenum">
              <a:rPr lang="zh-CN" altLang="en-US" smtClean="0"/>
              <a:t>12</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8B988152-2AE2-4D25-A7BD-B696F09B57BE}" type="slidenum">
              <a:rPr lang="zh-CN" altLang="en-US" smtClean="0"/>
              <a:t>13</a:t>
            </a:fld>
            <a:endParaRPr lang="en-US"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E0EDE6B-0DAB-4893-86FE-E43DC61EA0F2}" type="slidenum">
              <a:rPr lang="zh-CN" altLang="en-US" smtClean="0"/>
              <a:t>14</a:t>
            </a:fld>
            <a:endParaRPr lang="en-US"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129C9FB-AEE2-4F79-B6AE-6864E5857C9B}" type="slidenum">
              <a:rPr lang="zh-CN" altLang="en-US" smtClean="0"/>
              <a:t>15</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6D50F18-54AB-4147-8584-5579F51101DB}" type="slidenum">
              <a:rPr lang="zh-CN" altLang="en-US" smtClean="0"/>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0DF1888-D228-4988-969D-DE397A53C73E}" type="slidenum">
              <a:rPr lang="zh-CN" altLang="en-US" smtClean="0"/>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25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1E8ED5A-492E-45E1-BC01-5BC5CC89B01F}" type="slidenum">
              <a:rPr lang="zh-CN" altLang="en-US" smtClean="0"/>
              <a:t>4</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235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1529BA3-841B-4824-985B-DBCC6626624A}" type="slidenum">
              <a:rPr lang="zh-CN" altLang="en-US" smtClean="0"/>
              <a:t>5</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45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39D3A3A-59C2-4F9F-819F-7240AAFD022D}" type="slidenum">
              <a:rPr lang="zh-CN" altLang="en-US" smtClean="0"/>
              <a:t>6</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10F48B95-B96D-46D6-8BAA-F527A1246B30}" type="slidenum">
              <a:rPr lang="zh-CN" altLang="en-US" smtClean="0"/>
              <a:t>7</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97FA154-C23D-42AC-BAF4-B8848C86DF78}" type="slidenum">
              <a:rPr lang="zh-CN" altLang="en-US" smtClean="0"/>
              <a:t>9</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6912465-3BE3-4539-AA08-EB822C448428}" type="slidenum">
              <a:rPr lang="zh-CN" altLang="en-US" smtClean="0"/>
              <a:t>10</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9FC38BFF-A0E3-4644-8DA5-272EA6222C1B}"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F5A62E63-4FC9-4480-8A7F-606A0A6FFEE6}"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BA8B93D4-E479-4F54-9D38-4ADBF7D17F63}"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F02CAADF-9B58-41E9-9F90-69F817190BB1}"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CD928F58-7CF9-42E0-9F8F-03A1356353FF}"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8C4F8078-0051-43FC-809C-20B0B8912CF7}"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fld id="{8C252BAD-CCC7-46B4-B0B7-D8C6A051F3A4}"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C12D1A15-1A71-4B63-8F07-4FB5EB80B28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fld id="{E3BFB120-E7D1-477C-B8C4-062C9D5E044A}" type="datetimeFigureOut">
              <a:rPr lang="en-US" altLang="zh-CN"/>
              <a:t>1/17/2023</a:t>
            </a:fld>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3EAA71F3-EB77-431C-990A-587300820BD9}"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fld id="{F61845A9-DD82-4C16-9300-78B445142988}" type="datetimeFigureOut">
              <a:rPr lang="en-US" altLang="zh-CN"/>
              <a:t>1/17/2023</a:t>
            </a:fld>
            <a:endParaRPr lang="en-US" altLang="zh-CN"/>
          </a:p>
        </p:txBody>
      </p:sp>
      <p:sp>
        <p:nvSpPr>
          <p:cNvPr id="8" name="Rectangle 5"/>
          <p:cNvSpPr>
            <a:spLocks noGrp="1" noChangeArrowheads="1"/>
          </p:cNvSpPr>
          <p:nvPr>
            <p:ph type="ftr" sz="quarter" idx="11"/>
          </p:nvPr>
        </p:nvSpPr>
        <p:spPr/>
        <p:txBody>
          <a:bodyPr/>
          <a:lstStyle>
            <a:lvl1pPr>
              <a:defRPr/>
            </a:lvl1pPr>
          </a:lstStyle>
          <a:p>
            <a:endParaRPr lang="en-US" altLang="zh-CN" dirty="0"/>
          </a:p>
        </p:txBody>
      </p:sp>
      <p:sp>
        <p:nvSpPr>
          <p:cNvPr id="9" name="Rectangle 6"/>
          <p:cNvSpPr>
            <a:spLocks noGrp="1" noChangeArrowheads="1"/>
          </p:cNvSpPr>
          <p:nvPr>
            <p:ph type="sldNum" sz="quarter" idx="12"/>
          </p:nvPr>
        </p:nvSpPr>
        <p:spPr/>
        <p:txBody>
          <a:bodyPr/>
          <a:lstStyle>
            <a:lvl1pPr>
              <a:defRPr/>
            </a:lvl1pPr>
          </a:lstStyle>
          <a:p>
            <a:pPr>
              <a:defRPr/>
            </a:pPr>
            <a:fld id="{6FDC55A9-F868-48E3-83D2-E6D1111D35A9}"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1C4E4686-5E26-4E3E-89A1-22BB82A42A6C}" type="datetimeFigureOut">
              <a:rPr lang="en-US" altLang="zh-CN"/>
              <a:t>1/17/2023</a:t>
            </a:fld>
            <a:endParaRPr lang="en-US" altLang="zh-CN"/>
          </a:p>
        </p:txBody>
      </p:sp>
      <p:sp>
        <p:nvSpPr>
          <p:cNvPr id="4" name="Rectangle 5"/>
          <p:cNvSpPr>
            <a:spLocks noGrp="1" noChangeArrowheads="1"/>
          </p:cNvSpPr>
          <p:nvPr>
            <p:ph type="ftr" sz="quarter" idx="11"/>
          </p:nvPr>
        </p:nvSpPr>
        <p:spPr/>
        <p:txBody>
          <a:bodyPr/>
          <a:lstStyle>
            <a:lvl1pPr>
              <a:defRPr/>
            </a:lvl1pPr>
          </a:lstStyle>
          <a:p>
            <a:endParaRPr lang="en-US" altLang="zh-CN" dirty="0"/>
          </a:p>
        </p:txBody>
      </p:sp>
      <p:sp>
        <p:nvSpPr>
          <p:cNvPr id="5" name="Rectangle 6"/>
          <p:cNvSpPr>
            <a:spLocks noGrp="1" noChangeArrowheads="1"/>
          </p:cNvSpPr>
          <p:nvPr>
            <p:ph type="sldNum" sz="quarter" idx="12"/>
          </p:nvPr>
        </p:nvSpPr>
        <p:spPr/>
        <p:txBody>
          <a:bodyPr/>
          <a:lstStyle>
            <a:lvl1pPr>
              <a:defRPr/>
            </a:lvl1pPr>
          </a:lstStyle>
          <a:p>
            <a:pPr>
              <a:defRPr/>
            </a:pPr>
            <a:fld id="{384F82DD-9D4D-4F8A-8703-7F61EADF4245}"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D6AA9DBC-6B21-42ED-A507-2CEC141F71BB}" type="datetimeFigureOut">
              <a:rPr lang="en-US" altLang="zh-CN"/>
              <a:t>1/17/2023</a:t>
            </a:fld>
            <a:endParaRPr lang="en-US" altLang="zh-CN"/>
          </a:p>
        </p:txBody>
      </p:sp>
      <p:sp>
        <p:nvSpPr>
          <p:cNvPr id="3" name="Rectangle 5"/>
          <p:cNvSpPr>
            <a:spLocks noGrp="1" noChangeArrowheads="1"/>
          </p:cNvSpPr>
          <p:nvPr>
            <p:ph type="ftr" sz="quarter" idx="11"/>
          </p:nvPr>
        </p:nvSpPr>
        <p:spPr/>
        <p:txBody>
          <a:bodyPr/>
          <a:lstStyle>
            <a:lvl1pPr>
              <a:defRPr/>
            </a:lvl1pPr>
          </a:lstStyle>
          <a:p>
            <a:endParaRPr lang="en-US" altLang="zh-CN" dirty="0"/>
          </a:p>
        </p:txBody>
      </p:sp>
      <p:sp>
        <p:nvSpPr>
          <p:cNvPr id="4" name="Rectangle 6"/>
          <p:cNvSpPr>
            <a:spLocks noGrp="1" noChangeArrowheads="1"/>
          </p:cNvSpPr>
          <p:nvPr>
            <p:ph type="sldNum" sz="quarter" idx="12"/>
          </p:nvPr>
        </p:nvSpPr>
        <p:spPr/>
        <p:txBody>
          <a:bodyPr/>
          <a:lstStyle>
            <a:lvl1pPr>
              <a:defRPr/>
            </a:lvl1pPr>
          </a:lstStyle>
          <a:p>
            <a:pPr>
              <a:defRPr/>
            </a:pPr>
            <a:fld id="{8E1A709D-BD13-4B09-8AEB-27400BB07ED1}"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8F0FD10B-0A35-43D0-BC19-318E91EC8A94}" type="datetimeFigureOut">
              <a:rPr lang="en-US" altLang="zh-CN"/>
              <a:t>1/17/2023</a:t>
            </a:fld>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49B876BF-DED3-452E-8745-FFDF21CEA41E}"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D1910483-B815-480A-AC9C-2B200B4D52A8}" type="datetimeFigureOut">
              <a:rPr lang="en-US" altLang="zh-CN"/>
              <a:t>1/17/2023</a:t>
            </a:fld>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BBC4607B-C3F6-45C9-A622-BC2132F7930F}"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fld id="{20432BF2-FD1D-4A2B-9DBA-831FE53A63EA}" type="datetimeFigureOut">
              <a:rPr lang="en-US" altLang="zh-CN"/>
              <a:t>1/17/2023</a:t>
            </a:fld>
            <a:endParaRPr lang="en-US" altLang="zh-CN"/>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endParaRPr lang="en-US" altLang="zh-CN" dirty="0"/>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ea typeface="宋体" panose="02010600030101010101" pitchFamily="2" charset="-122"/>
              </a:defRPr>
            </a:lvl1pPr>
          </a:lstStyle>
          <a:p>
            <a:pPr>
              <a:defRPr/>
            </a:pPr>
            <a:fld id="{60772D9B-4887-48F8-9401-3981FC3F588E}"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p:cNvSpPr txBox="1">
            <a:spLocks noChangeArrowheads="1"/>
          </p:cNvSpPr>
          <p:nvPr/>
        </p:nvSpPr>
        <p:spPr bwMode="auto">
          <a:xfrm>
            <a:off x="971550" y="2420888"/>
            <a:ext cx="70564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5400" b="1" dirty="0">
                <a:solidFill>
                  <a:srgbClr val="FF0000"/>
                </a:solidFill>
                <a:latin typeface="华文楷体" panose="02010600040101010101" pitchFamily="2" charset="-122"/>
                <a:ea typeface="华文楷体" panose="02010600040101010101" pitchFamily="2" charset="-122"/>
              </a:rPr>
              <a:t> 小数点位置向右移动的规律和应用</a:t>
            </a:r>
          </a:p>
        </p:txBody>
      </p:sp>
      <p:sp>
        <p:nvSpPr>
          <p:cNvPr id="7" name="TextBox 6"/>
          <p:cNvSpPr txBox="1">
            <a:spLocks noChangeArrowheads="1"/>
          </p:cNvSpPr>
          <p:nvPr/>
        </p:nvSpPr>
        <p:spPr bwMode="auto">
          <a:xfrm>
            <a:off x="762000" y="980728"/>
            <a:ext cx="7572375" cy="646331"/>
          </a:xfrm>
          <a:prstGeom prst="rect">
            <a:avLst/>
          </a:prstGeom>
          <a:noFill/>
          <a:ln w="9525">
            <a:noFill/>
            <a:miter lim="800000"/>
          </a:ln>
        </p:spPr>
        <p:txBody>
          <a:bodyPr>
            <a:spAutoFit/>
          </a:bodyPr>
          <a:lstStyle/>
          <a:p>
            <a:pPr algn="ctr" fontAlgn="auto">
              <a:spcBef>
                <a:spcPts val="0"/>
              </a:spcBef>
              <a:spcAft>
                <a:spcPts val="0"/>
              </a:spcAft>
              <a:defRPr/>
            </a:pPr>
            <a:r>
              <a:rPr lang="zh-CN" altLang="en-US" sz="3600" b="1" dirty="0">
                <a:solidFill>
                  <a:schemeClr val="accent4">
                    <a:lumMod val="10000"/>
                  </a:schemeClr>
                </a:solidFill>
                <a:latin typeface="华文楷体" panose="02010600040101010101" pitchFamily="2" charset="-122"/>
                <a:ea typeface="华文楷体" panose="02010600040101010101" pitchFamily="2" charset="-122"/>
              </a:rPr>
              <a:t>冀教版数学五年级上册第二单元</a:t>
            </a:r>
          </a:p>
        </p:txBody>
      </p:sp>
      <p:sp>
        <p:nvSpPr>
          <p:cNvPr id="5" name="矩形 4"/>
          <p:cNvSpPr/>
          <p:nvPr/>
        </p:nvSpPr>
        <p:spPr>
          <a:xfrm>
            <a:off x="2771097" y="5589240"/>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11"/>
          </p:nvPr>
        </p:nvSpPr>
        <p:spPr/>
        <p:txBody>
          <a:bodyPr/>
          <a:lstStyle/>
          <a:p>
            <a:endParaRPr lang="en-US" altLang="zh-CN" dirty="0"/>
          </a:p>
        </p:txBody>
      </p:sp>
      <p:sp>
        <p:nvSpPr>
          <p:cNvPr id="11266" name="TextBox 9"/>
          <p:cNvSpPr txBox="1">
            <a:spLocks noChangeArrowheads="1"/>
          </p:cNvSpPr>
          <p:nvPr/>
        </p:nvSpPr>
        <p:spPr bwMode="auto">
          <a:xfrm>
            <a:off x="2900363" y="1628775"/>
            <a:ext cx="27511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latin typeface="华文楷体" panose="02010600040101010101" pitchFamily="2" charset="-122"/>
                <a:ea typeface="华文楷体" panose="02010600040101010101" pitchFamily="2" charset="-122"/>
              </a:rPr>
              <a:t>3.87</a:t>
            </a:r>
            <a:r>
              <a:rPr lang="zh-CN" altLang="en-US" sz="3600" b="1">
                <a:latin typeface="华文楷体" panose="02010600040101010101" pitchFamily="2" charset="-122"/>
                <a:ea typeface="华文楷体" panose="02010600040101010101" pitchFamily="2" charset="-122"/>
              </a:rPr>
              <a:t>＝</a:t>
            </a:r>
            <a:r>
              <a:rPr lang="en-US" altLang="zh-CN" sz="3600" b="1">
                <a:latin typeface="华文楷体" panose="02010600040101010101" pitchFamily="2" charset="-122"/>
                <a:ea typeface="华文楷体" panose="02010600040101010101" pitchFamily="2" charset="-122"/>
              </a:rPr>
              <a:t>3.870</a:t>
            </a:r>
            <a:endParaRPr lang="zh-CN" altLang="en-US" sz="3600" b="1">
              <a:latin typeface="华文楷体" panose="02010600040101010101" pitchFamily="2" charset="-122"/>
              <a:ea typeface="华文楷体" panose="02010600040101010101" pitchFamily="2" charset="-122"/>
            </a:endParaRPr>
          </a:p>
        </p:txBody>
      </p:sp>
      <p:sp>
        <p:nvSpPr>
          <p:cNvPr id="13" name="TextBox 12"/>
          <p:cNvSpPr txBox="1">
            <a:spLocks noChangeArrowheads="1"/>
          </p:cNvSpPr>
          <p:nvPr/>
        </p:nvSpPr>
        <p:spPr bwMode="auto">
          <a:xfrm>
            <a:off x="1116013" y="2854325"/>
            <a:ext cx="27511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latin typeface="华文楷体" panose="02010600040101010101" pitchFamily="2" charset="-122"/>
                <a:ea typeface="华文楷体" panose="02010600040101010101" pitchFamily="2" charset="-122"/>
              </a:rPr>
              <a:t>3.87×1000</a:t>
            </a:r>
            <a:r>
              <a:rPr lang="zh-CN" altLang="en-US" sz="3600" b="1">
                <a:latin typeface="华文楷体" panose="02010600040101010101" pitchFamily="2" charset="-122"/>
                <a:ea typeface="华文楷体" panose="02010600040101010101" pitchFamily="2" charset="-122"/>
              </a:rPr>
              <a:t>＝</a:t>
            </a:r>
          </a:p>
        </p:txBody>
      </p:sp>
      <p:sp>
        <p:nvSpPr>
          <p:cNvPr id="14" name="TextBox 13"/>
          <p:cNvSpPr txBox="1">
            <a:spLocks noChangeArrowheads="1"/>
          </p:cNvSpPr>
          <p:nvPr/>
        </p:nvSpPr>
        <p:spPr bwMode="auto">
          <a:xfrm>
            <a:off x="3635375" y="2852738"/>
            <a:ext cx="3600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latin typeface="华文楷体" panose="02010600040101010101" pitchFamily="2" charset="-122"/>
                <a:ea typeface="华文楷体" panose="02010600040101010101" pitchFamily="2" charset="-122"/>
              </a:rPr>
              <a:t>3.870×1000</a:t>
            </a:r>
            <a:r>
              <a:rPr lang="zh-CN" altLang="en-US" sz="3600" b="1">
                <a:latin typeface="华文楷体" panose="02010600040101010101" pitchFamily="2" charset="-122"/>
                <a:ea typeface="华文楷体" panose="02010600040101010101" pitchFamily="2" charset="-122"/>
              </a:rPr>
              <a:t>＝</a:t>
            </a:r>
          </a:p>
        </p:txBody>
      </p:sp>
      <p:sp>
        <p:nvSpPr>
          <p:cNvPr id="15" name="TextBox 14"/>
          <p:cNvSpPr txBox="1">
            <a:spLocks noChangeArrowheads="1"/>
          </p:cNvSpPr>
          <p:nvPr/>
        </p:nvSpPr>
        <p:spPr bwMode="auto">
          <a:xfrm>
            <a:off x="6661150" y="2852738"/>
            <a:ext cx="14398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华文楷体" panose="02010600040101010101" pitchFamily="2" charset="-122"/>
                <a:ea typeface="华文楷体" panose="02010600040101010101" pitchFamily="2" charset="-122"/>
              </a:rPr>
              <a:t>3870</a:t>
            </a:r>
            <a:endParaRPr lang="zh-CN" altLang="en-US" sz="3600" b="1">
              <a:solidFill>
                <a:srgbClr val="FF0000"/>
              </a:solidFill>
              <a:latin typeface="华文楷体" panose="02010600040101010101" pitchFamily="2" charset="-122"/>
              <a:ea typeface="华文楷体" panose="02010600040101010101" pitchFamily="2" charset="-122"/>
            </a:endParaRPr>
          </a:p>
        </p:txBody>
      </p:sp>
      <p:sp>
        <p:nvSpPr>
          <p:cNvPr id="16" name="矩形 15"/>
          <p:cNvSpPr/>
          <p:nvPr/>
        </p:nvSpPr>
        <p:spPr>
          <a:xfrm>
            <a:off x="2195513" y="4292600"/>
            <a:ext cx="4752975" cy="9366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200" b="1" dirty="0">
                <a:solidFill>
                  <a:schemeClr val="tx1"/>
                </a:solidFill>
                <a:latin typeface="华文楷体" panose="02010600040101010101" pitchFamily="2" charset="-122"/>
                <a:ea typeface="华文楷体" panose="02010600040101010101" pitchFamily="2" charset="-122"/>
              </a:rPr>
              <a:t>位数不够时，要用</a:t>
            </a:r>
            <a:r>
              <a:rPr lang="en-US" altLang="zh-CN" sz="3200" b="1" dirty="0">
                <a:solidFill>
                  <a:schemeClr val="tx1"/>
                </a:solidFill>
                <a:latin typeface="华文楷体" panose="02010600040101010101" pitchFamily="2" charset="-122"/>
                <a:ea typeface="华文楷体" panose="02010600040101010101" pitchFamily="2" charset="-122"/>
              </a:rPr>
              <a:t>0</a:t>
            </a:r>
            <a:r>
              <a:rPr lang="zh-CN" altLang="en-US" sz="3200" b="1" dirty="0">
                <a:solidFill>
                  <a:schemeClr val="tx1"/>
                </a:solidFill>
                <a:latin typeface="华文楷体" panose="02010600040101010101" pitchFamily="2" charset="-122"/>
                <a:ea typeface="华文楷体" panose="02010600040101010101" pitchFamily="2" charset="-122"/>
              </a:rPr>
              <a:t>补足。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145">
                                          <p:stCondLst>
                                            <p:cond delay="0"/>
                                          </p:stCondLst>
                                        </p:cTn>
                                        <p:tgtEl>
                                          <p:spTgt spid="16"/>
                                        </p:tgtEl>
                                      </p:cBhvr>
                                    </p:animEffect>
                                    <p:anim calcmode="lin" valueType="num">
                                      <p:cBhvr>
                                        <p:cTn id="29" dur="456"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0" dur="166"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1" dur="166" tmFilter="0, 0; 0.125,0.2665; 0.25,0.4; 0.375,0.465; 0.5,0.5;  0.625,0.535; 0.75,0.6; 0.875,0.7335; 1,1">
                                          <p:stCondLst>
                                            <p:cond delay="166"/>
                                          </p:stCondLst>
                                        </p:cTn>
                                        <p:tgtEl>
                                          <p:spTgt spid="16"/>
                                        </p:tgtEl>
                                        <p:attrNameLst>
                                          <p:attrName>ppt_y</p:attrName>
                                        </p:attrNameLst>
                                      </p:cBhvr>
                                      <p:tavLst>
                                        <p:tav tm="0" fmla="#ppt_y-sin(pi*$)/9">
                                          <p:val>
                                            <p:fltVal val="0"/>
                                          </p:val>
                                        </p:tav>
                                        <p:tav tm="100000">
                                          <p:val>
                                            <p:fltVal val="1"/>
                                          </p:val>
                                        </p:tav>
                                      </p:tavLst>
                                    </p:anim>
                                    <p:anim calcmode="lin" valueType="num">
                                      <p:cBhvr>
                                        <p:cTn id="32" dur="83" tmFilter="0, 0; 0.125,0.2665; 0.25,0.4; 0.375,0.465; 0.5,0.5;  0.625,0.535; 0.75,0.6; 0.875,0.7335; 1,1">
                                          <p:stCondLst>
                                            <p:cond delay="331"/>
                                          </p:stCondLst>
                                        </p:cTn>
                                        <p:tgtEl>
                                          <p:spTgt spid="16"/>
                                        </p:tgtEl>
                                        <p:attrNameLst>
                                          <p:attrName>ppt_y</p:attrName>
                                        </p:attrNameLst>
                                      </p:cBhvr>
                                      <p:tavLst>
                                        <p:tav tm="0" fmla="#ppt_y-sin(pi*$)/27">
                                          <p:val>
                                            <p:fltVal val="0"/>
                                          </p:val>
                                        </p:tav>
                                        <p:tav tm="100000">
                                          <p:val>
                                            <p:fltVal val="1"/>
                                          </p:val>
                                        </p:tav>
                                      </p:tavLst>
                                    </p:anim>
                                    <p:anim calcmode="lin" valueType="num">
                                      <p:cBhvr>
                                        <p:cTn id="33" dur="41" tmFilter="0, 0; 0.125,0.2665; 0.25,0.4; 0.375,0.465; 0.5,0.5;  0.625,0.535; 0.75,0.6; 0.875,0.7335; 1,1">
                                          <p:stCondLst>
                                            <p:cond delay="414"/>
                                          </p:stCondLst>
                                        </p:cTn>
                                        <p:tgtEl>
                                          <p:spTgt spid="16"/>
                                        </p:tgtEl>
                                        <p:attrNameLst>
                                          <p:attrName>ppt_y</p:attrName>
                                        </p:attrNameLst>
                                      </p:cBhvr>
                                      <p:tavLst>
                                        <p:tav tm="0" fmla="#ppt_y-sin(pi*$)/81">
                                          <p:val>
                                            <p:fltVal val="0"/>
                                          </p:val>
                                        </p:tav>
                                        <p:tav tm="100000">
                                          <p:val>
                                            <p:fltVal val="1"/>
                                          </p:val>
                                        </p:tav>
                                      </p:tavLst>
                                    </p:anim>
                                    <p:animScale>
                                      <p:cBhvr>
                                        <p:cTn id="34" dur="7">
                                          <p:stCondLst>
                                            <p:cond delay="162"/>
                                          </p:stCondLst>
                                        </p:cTn>
                                        <p:tgtEl>
                                          <p:spTgt spid="16"/>
                                        </p:tgtEl>
                                      </p:cBhvr>
                                      <p:to x="100000" y="60000"/>
                                    </p:animScale>
                                    <p:animScale>
                                      <p:cBhvr>
                                        <p:cTn id="35" dur="41" decel="50000">
                                          <p:stCondLst>
                                            <p:cond delay="169"/>
                                          </p:stCondLst>
                                        </p:cTn>
                                        <p:tgtEl>
                                          <p:spTgt spid="16"/>
                                        </p:tgtEl>
                                      </p:cBhvr>
                                      <p:to x="100000" y="100000"/>
                                    </p:animScale>
                                    <p:animScale>
                                      <p:cBhvr>
                                        <p:cTn id="36" dur="7">
                                          <p:stCondLst>
                                            <p:cond delay="328"/>
                                          </p:stCondLst>
                                        </p:cTn>
                                        <p:tgtEl>
                                          <p:spTgt spid="16"/>
                                        </p:tgtEl>
                                      </p:cBhvr>
                                      <p:to x="100000" y="80000"/>
                                    </p:animScale>
                                    <p:animScale>
                                      <p:cBhvr>
                                        <p:cTn id="37" dur="41" decel="50000">
                                          <p:stCondLst>
                                            <p:cond delay="335"/>
                                          </p:stCondLst>
                                        </p:cTn>
                                        <p:tgtEl>
                                          <p:spTgt spid="16"/>
                                        </p:tgtEl>
                                      </p:cBhvr>
                                      <p:to x="100000" y="100000"/>
                                    </p:animScale>
                                    <p:animScale>
                                      <p:cBhvr>
                                        <p:cTn id="38" dur="7">
                                          <p:stCondLst>
                                            <p:cond delay="410"/>
                                          </p:stCondLst>
                                        </p:cTn>
                                        <p:tgtEl>
                                          <p:spTgt spid="16"/>
                                        </p:tgtEl>
                                      </p:cBhvr>
                                      <p:to x="100000" y="90000"/>
                                    </p:animScale>
                                    <p:animScale>
                                      <p:cBhvr>
                                        <p:cTn id="39" dur="41" decel="50000">
                                          <p:stCondLst>
                                            <p:cond delay="417"/>
                                          </p:stCondLst>
                                        </p:cTn>
                                        <p:tgtEl>
                                          <p:spTgt spid="16"/>
                                        </p:tgtEl>
                                      </p:cBhvr>
                                      <p:to x="100000" y="100000"/>
                                    </p:animScale>
                                    <p:animScale>
                                      <p:cBhvr>
                                        <p:cTn id="40" dur="7">
                                          <p:stCondLst>
                                            <p:cond delay="452"/>
                                          </p:stCondLst>
                                        </p:cTn>
                                        <p:tgtEl>
                                          <p:spTgt spid="16"/>
                                        </p:tgtEl>
                                      </p:cBhvr>
                                      <p:to x="100000" y="95000"/>
                                    </p:animScale>
                                    <p:animScale>
                                      <p:cBhvr>
                                        <p:cTn id="41" dur="41" decel="50000">
                                          <p:stCondLst>
                                            <p:cond delay="458"/>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ftr" sz="quarter" idx="11"/>
          </p:nvPr>
        </p:nvSpPr>
        <p:spPr/>
        <p:txBody>
          <a:bodyPr/>
          <a:lstStyle/>
          <a:p>
            <a:endParaRPr lang="en-US" altLang="zh-CN" dirty="0"/>
          </a:p>
        </p:txBody>
      </p:sp>
      <p:sp>
        <p:nvSpPr>
          <p:cNvPr id="12290" name="TextBox 6"/>
          <p:cNvSpPr txBox="1">
            <a:spLocks noChangeArrowheads="1"/>
          </p:cNvSpPr>
          <p:nvPr/>
        </p:nvSpPr>
        <p:spPr bwMode="auto">
          <a:xfrm>
            <a:off x="1498600" y="1271588"/>
            <a:ext cx="6889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latin typeface="华文楷体" panose="02010600040101010101" pitchFamily="2" charset="-122"/>
                <a:ea typeface="华文楷体" panose="02010600040101010101" pitchFamily="2" charset="-122"/>
              </a:rPr>
              <a:t>把写字台的长和宽改写成以厘米为单位的数？</a:t>
            </a:r>
          </a:p>
        </p:txBody>
      </p:sp>
      <p:pic>
        <p:nvPicPr>
          <p:cNvPr id="12291" name="Picture 2"/>
          <p:cNvPicPr>
            <a:picLocks noChangeAspect="1" noChangeArrowheads="1"/>
          </p:cNvPicPr>
          <p:nvPr/>
        </p:nvPicPr>
        <p:blipFill>
          <a:blip r:embed="rId3"/>
          <a:srcRect/>
          <a:stretch>
            <a:fillRect/>
          </a:stretch>
        </p:blipFill>
        <p:spPr bwMode="auto">
          <a:xfrm>
            <a:off x="684213" y="1268413"/>
            <a:ext cx="7715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3"/>
          <p:cNvPicPr>
            <a:picLocks noChangeAspect="1" noChangeArrowheads="1"/>
          </p:cNvPicPr>
          <p:nvPr/>
        </p:nvPicPr>
        <p:blipFill>
          <a:blip r:embed="rId4">
            <a:lum bright="-10000" contrast="20000"/>
          </a:blip>
          <a:srcRect/>
          <a:stretch>
            <a:fillRect/>
          </a:stretch>
        </p:blipFill>
        <p:spPr bwMode="auto">
          <a:xfrm>
            <a:off x="3708400" y="1844675"/>
            <a:ext cx="390525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a:spLocks noChangeArrowheads="1"/>
          </p:cNvSpPr>
          <p:nvPr/>
        </p:nvSpPr>
        <p:spPr bwMode="auto">
          <a:xfrm>
            <a:off x="900113" y="3860800"/>
            <a:ext cx="6551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1</a:t>
            </a:r>
            <a:r>
              <a:rPr lang="zh-CN" altLang="en-US" sz="3600" b="1" dirty="0">
                <a:latin typeface="华文楷体" panose="02010600040101010101" pitchFamily="2" charset="-122"/>
                <a:ea typeface="华文楷体" panose="02010600040101010101" pitchFamily="2" charset="-122"/>
              </a:rPr>
              <a:t>米是</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厘米，</a:t>
            </a:r>
            <a:r>
              <a:rPr lang="en-US" altLang="zh-CN" sz="3600" b="1" dirty="0">
                <a:latin typeface="华文楷体" panose="02010600040101010101" pitchFamily="2" charset="-122"/>
                <a:ea typeface="华文楷体" panose="02010600040101010101" pitchFamily="2" charset="-122"/>
              </a:rPr>
              <a:t>0.3</a:t>
            </a:r>
            <a:r>
              <a:rPr lang="zh-CN" altLang="en-US" sz="3600" b="1" dirty="0">
                <a:latin typeface="华文楷体" panose="02010600040101010101" pitchFamily="2" charset="-122"/>
                <a:ea typeface="华文楷体" panose="02010600040101010101" pitchFamily="2" charset="-122"/>
              </a:rPr>
              <a:t>米是</a:t>
            </a:r>
            <a:r>
              <a:rPr lang="en-US" altLang="zh-CN" sz="3600" b="1" dirty="0">
                <a:latin typeface="华文楷体" panose="02010600040101010101" pitchFamily="2" charset="-122"/>
                <a:ea typeface="华文楷体" panose="02010600040101010101" pitchFamily="2" charset="-122"/>
              </a:rPr>
              <a:t>30</a:t>
            </a:r>
            <a:r>
              <a:rPr lang="zh-CN" altLang="en-US" sz="3600" b="1" dirty="0">
                <a:latin typeface="华文楷体" panose="02010600040101010101" pitchFamily="2" charset="-122"/>
                <a:ea typeface="华文楷体" panose="02010600040101010101" pitchFamily="2" charset="-122"/>
              </a:rPr>
              <a:t>厘米。</a:t>
            </a:r>
          </a:p>
        </p:txBody>
      </p:sp>
      <p:sp>
        <p:nvSpPr>
          <p:cNvPr id="16" name="TextBox 15"/>
          <p:cNvSpPr txBox="1">
            <a:spLocks noChangeArrowheads="1"/>
          </p:cNvSpPr>
          <p:nvPr/>
        </p:nvSpPr>
        <p:spPr bwMode="auto">
          <a:xfrm>
            <a:off x="900113" y="4437063"/>
            <a:ext cx="7559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latin typeface="华文楷体" panose="02010600040101010101" pitchFamily="2" charset="-122"/>
                <a:ea typeface="华文楷体" panose="02010600040101010101" pitchFamily="2" charset="-122"/>
              </a:rPr>
              <a:t>把</a:t>
            </a:r>
            <a:r>
              <a:rPr lang="en-US" altLang="zh-CN" sz="3600" b="1" dirty="0">
                <a:latin typeface="华文楷体" panose="02010600040101010101" pitchFamily="2" charset="-122"/>
                <a:ea typeface="华文楷体" panose="02010600040101010101" pitchFamily="2" charset="-122"/>
              </a:rPr>
              <a:t>1.3</a:t>
            </a:r>
            <a:r>
              <a:rPr lang="zh-CN" altLang="en-US" sz="3600" b="1" dirty="0">
                <a:latin typeface="华文楷体" panose="02010600040101010101" pitchFamily="2" charset="-122"/>
                <a:ea typeface="华文楷体" panose="02010600040101010101" pitchFamily="2" charset="-122"/>
              </a:rPr>
              <a:t>米改写成以厘米为单位的数是</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厘米加</a:t>
            </a:r>
            <a:r>
              <a:rPr lang="en-US" altLang="zh-CN" sz="3600" b="1" dirty="0">
                <a:latin typeface="华文楷体" panose="02010600040101010101" pitchFamily="2" charset="-122"/>
                <a:ea typeface="华文楷体" panose="02010600040101010101" pitchFamily="2" charset="-122"/>
              </a:rPr>
              <a:t>30</a:t>
            </a:r>
            <a:r>
              <a:rPr lang="zh-CN" altLang="en-US" sz="3600" b="1" dirty="0">
                <a:latin typeface="华文楷体" panose="02010600040101010101" pitchFamily="2" charset="-122"/>
                <a:ea typeface="华文楷体" panose="02010600040101010101" pitchFamily="2" charset="-122"/>
              </a:rPr>
              <a:t>厘米，是</a:t>
            </a:r>
            <a:r>
              <a:rPr lang="en-US" altLang="zh-CN" sz="3600" b="1" dirty="0">
                <a:latin typeface="华文楷体" panose="02010600040101010101" pitchFamily="2" charset="-122"/>
                <a:ea typeface="华文楷体" panose="02010600040101010101" pitchFamily="2" charset="-122"/>
              </a:rPr>
              <a:t>130</a:t>
            </a:r>
            <a:r>
              <a:rPr lang="zh-CN" altLang="en-US" sz="3600" b="1" dirty="0">
                <a:latin typeface="华文楷体" panose="02010600040101010101" pitchFamily="2" charset="-122"/>
                <a:ea typeface="华文楷体" panose="02010600040101010101" pitchFamily="2" charset="-122"/>
              </a:rPr>
              <a:t>厘米。</a:t>
            </a:r>
          </a:p>
        </p:txBody>
      </p:sp>
      <p:sp>
        <p:nvSpPr>
          <p:cNvPr id="26" name="TextBox 25"/>
          <p:cNvSpPr txBox="1">
            <a:spLocks noChangeArrowheads="1"/>
          </p:cNvSpPr>
          <p:nvPr/>
        </p:nvSpPr>
        <p:spPr bwMode="auto">
          <a:xfrm>
            <a:off x="755650" y="3141663"/>
            <a:ext cx="2303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FF0000"/>
                </a:solidFill>
                <a:latin typeface="华文楷体" panose="02010600040101010101" pitchFamily="2" charset="-122"/>
                <a:ea typeface="华文楷体" panose="02010600040101010101" pitchFamily="2" charset="-122"/>
              </a:rPr>
              <a:t>方法一：</a:t>
            </a:r>
          </a:p>
        </p:txBody>
      </p:sp>
      <p:sp>
        <p:nvSpPr>
          <p:cNvPr id="27" name="TextBox 26"/>
          <p:cNvSpPr txBox="1">
            <a:spLocks noChangeArrowheads="1"/>
          </p:cNvSpPr>
          <p:nvPr/>
        </p:nvSpPr>
        <p:spPr bwMode="auto">
          <a:xfrm>
            <a:off x="971550" y="5735638"/>
            <a:ext cx="23050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solidFill>
                  <a:srgbClr val="FF0000"/>
                </a:solidFill>
                <a:latin typeface="华文楷体" panose="02010600040101010101" pitchFamily="2" charset="-122"/>
                <a:ea typeface="华文楷体" panose="02010600040101010101" pitchFamily="2" charset="-122"/>
              </a:rPr>
              <a:t>1.3</a:t>
            </a:r>
            <a:r>
              <a:rPr lang="zh-CN" altLang="en-US" sz="3600" b="1" dirty="0">
                <a:solidFill>
                  <a:srgbClr val="FF0000"/>
                </a:solidFill>
                <a:latin typeface="华文楷体" panose="02010600040101010101" pitchFamily="2" charset="-122"/>
                <a:ea typeface="华文楷体" panose="02010600040101010101" pitchFamily="2" charset="-122"/>
              </a:rPr>
              <a:t>米</a:t>
            </a:r>
          </a:p>
        </p:txBody>
      </p:sp>
      <p:sp>
        <p:nvSpPr>
          <p:cNvPr id="28" name="TextBox 27"/>
          <p:cNvSpPr txBox="1">
            <a:spLocks noChangeArrowheads="1"/>
          </p:cNvSpPr>
          <p:nvPr/>
        </p:nvSpPr>
        <p:spPr bwMode="auto">
          <a:xfrm>
            <a:off x="2051050" y="5732463"/>
            <a:ext cx="46085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100</a:t>
            </a:r>
            <a:r>
              <a:rPr lang="zh-CN" altLang="en-US" sz="3600" b="1" dirty="0">
                <a:solidFill>
                  <a:srgbClr val="FF0000"/>
                </a:solidFill>
                <a:latin typeface="华文楷体" panose="02010600040101010101" pitchFamily="2" charset="-122"/>
                <a:ea typeface="华文楷体" panose="02010600040101010101" pitchFamily="2" charset="-122"/>
              </a:rPr>
              <a:t>厘米＋</a:t>
            </a:r>
            <a:r>
              <a:rPr lang="en-US" altLang="zh-CN" sz="3600" b="1" dirty="0">
                <a:solidFill>
                  <a:srgbClr val="FF0000"/>
                </a:solidFill>
                <a:latin typeface="华文楷体" panose="02010600040101010101" pitchFamily="2" charset="-122"/>
                <a:ea typeface="华文楷体" panose="02010600040101010101" pitchFamily="2" charset="-122"/>
              </a:rPr>
              <a:t>30</a:t>
            </a:r>
            <a:r>
              <a:rPr lang="zh-CN" altLang="en-US" sz="3600" b="1" dirty="0">
                <a:solidFill>
                  <a:srgbClr val="FF0000"/>
                </a:solidFill>
                <a:latin typeface="华文楷体" panose="02010600040101010101" pitchFamily="2" charset="-122"/>
                <a:ea typeface="华文楷体" panose="02010600040101010101" pitchFamily="2" charset="-122"/>
              </a:rPr>
              <a:t>厘米</a:t>
            </a:r>
          </a:p>
        </p:txBody>
      </p:sp>
      <p:sp>
        <p:nvSpPr>
          <p:cNvPr id="30" name="TextBox 29"/>
          <p:cNvSpPr txBox="1">
            <a:spLocks noChangeArrowheads="1"/>
          </p:cNvSpPr>
          <p:nvPr/>
        </p:nvSpPr>
        <p:spPr bwMode="auto">
          <a:xfrm>
            <a:off x="5867400" y="5735638"/>
            <a:ext cx="2376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130</a:t>
            </a:r>
            <a:r>
              <a:rPr lang="zh-CN" altLang="en-US" sz="3600" b="1" dirty="0">
                <a:solidFill>
                  <a:srgbClr val="FF0000"/>
                </a:solidFill>
                <a:latin typeface="华文楷体" panose="02010600040101010101" pitchFamily="2" charset="-122"/>
                <a:ea typeface="华文楷体" panose="02010600040101010101" pitchFamily="2" charset="-122"/>
              </a:rPr>
              <a:t>厘米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linds(horizontal)">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fltVal val="0"/>
                                          </p:val>
                                        </p:tav>
                                        <p:tav tm="100000">
                                          <p:val>
                                            <p:strVal val="#ppt_w"/>
                                          </p:val>
                                        </p:tav>
                                      </p:tavLst>
                                    </p:anim>
                                    <p:anim calcmode="lin" valueType="num">
                                      <p:cBhvr>
                                        <p:cTn id="25" dur="500" fill="hold"/>
                                        <p:tgtEl>
                                          <p:spTgt spid="27"/>
                                        </p:tgtEl>
                                        <p:attrNameLst>
                                          <p:attrName>ppt_h</p:attrName>
                                        </p:attrNameLst>
                                      </p:cBhvr>
                                      <p:tavLst>
                                        <p:tav tm="0">
                                          <p:val>
                                            <p:fltVal val="0"/>
                                          </p:val>
                                        </p:tav>
                                        <p:tav tm="100000">
                                          <p:val>
                                            <p:strVal val="#ppt_h"/>
                                          </p:val>
                                        </p:tav>
                                      </p:tavLst>
                                    </p:anim>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animEffect transition="in" filter="fade">
                                      <p:cBhvr>
                                        <p:cTn id="4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6" grpId="0"/>
      <p:bldP spid="27" grpId="0"/>
      <p:bldP spid="28"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ftr" sz="quarter" idx="11"/>
          </p:nvPr>
        </p:nvSpPr>
        <p:spPr/>
        <p:txBody>
          <a:bodyPr/>
          <a:lstStyle/>
          <a:p>
            <a:endParaRPr lang="en-US" altLang="zh-CN" dirty="0"/>
          </a:p>
        </p:txBody>
      </p:sp>
      <p:sp>
        <p:nvSpPr>
          <p:cNvPr id="13314" name="TextBox 6"/>
          <p:cNvSpPr txBox="1">
            <a:spLocks noChangeArrowheads="1"/>
          </p:cNvSpPr>
          <p:nvPr/>
        </p:nvSpPr>
        <p:spPr bwMode="auto">
          <a:xfrm>
            <a:off x="1498600" y="1271588"/>
            <a:ext cx="6889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把写字台的长和宽改写成以厘米为单位的数？</a:t>
            </a:r>
          </a:p>
        </p:txBody>
      </p:sp>
      <p:pic>
        <p:nvPicPr>
          <p:cNvPr id="13315" name="Picture 2"/>
          <p:cNvPicPr>
            <a:picLocks noChangeAspect="1" noChangeArrowheads="1"/>
          </p:cNvPicPr>
          <p:nvPr/>
        </p:nvPicPr>
        <p:blipFill>
          <a:blip r:embed="rId3"/>
          <a:srcRect/>
          <a:stretch>
            <a:fillRect/>
          </a:stretch>
        </p:blipFill>
        <p:spPr bwMode="auto">
          <a:xfrm>
            <a:off x="684213" y="1268413"/>
            <a:ext cx="7715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
          <p:cNvPicPr>
            <a:picLocks noChangeAspect="1" noChangeArrowheads="1"/>
          </p:cNvPicPr>
          <p:nvPr/>
        </p:nvPicPr>
        <p:blipFill>
          <a:blip r:embed="rId4">
            <a:lum bright="-10000" contrast="20000"/>
          </a:blip>
          <a:srcRect/>
          <a:stretch>
            <a:fillRect/>
          </a:stretch>
        </p:blipFill>
        <p:spPr bwMode="auto">
          <a:xfrm>
            <a:off x="3708400" y="1760538"/>
            <a:ext cx="390525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a:spLocks noChangeArrowheads="1"/>
          </p:cNvSpPr>
          <p:nvPr/>
        </p:nvSpPr>
        <p:spPr bwMode="auto">
          <a:xfrm>
            <a:off x="900113" y="3575050"/>
            <a:ext cx="6551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latin typeface="华文楷体" panose="02010600040101010101" pitchFamily="2" charset="-122"/>
                <a:ea typeface="华文楷体" panose="02010600040101010101" pitchFamily="2" charset="-122"/>
              </a:rPr>
              <a:t>米和厘米之间的进率是</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a:t>
            </a:r>
          </a:p>
        </p:txBody>
      </p:sp>
      <p:sp>
        <p:nvSpPr>
          <p:cNvPr id="16" name="TextBox 15"/>
          <p:cNvSpPr txBox="1">
            <a:spLocks noChangeArrowheads="1"/>
          </p:cNvSpPr>
          <p:nvPr/>
        </p:nvSpPr>
        <p:spPr bwMode="auto">
          <a:xfrm>
            <a:off x="900113" y="4122738"/>
            <a:ext cx="75596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latin typeface="华文楷体" panose="02010600040101010101" pitchFamily="2" charset="-122"/>
                <a:ea typeface="华文楷体" panose="02010600040101010101" pitchFamily="2" charset="-122"/>
              </a:rPr>
              <a:t>把米改写成以厘米为单位的数时，直接乘进率</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1.3</a:t>
            </a:r>
            <a:r>
              <a:rPr lang="zh-CN" altLang="en-US" sz="3600" b="1" dirty="0">
                <a:latin typeface="华文楷体" panose="02010600040101010101" pitchFamily="2" charset="-122"/>
                <a:ea typeface="华文楷体" panose="02010600040101010101" pitchFamily="2" charset="-122"/>
              </a:rPr>
              <a:t>乘</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，把</a:t>
            </a:r>
            <a:r>
              <a:rPr lang="en-US" altLang="zh-CN" sz="3600" b="1" dirty="0">
                <a:latin typeface="华文楷体" panose="02010600040101010101" pitchFamily="2" charset="-122"/>
                <a:ea typeface="华文楷体" panose="02010600040101010101" pitchFamily="2" charset="-122"/>
              </a:rPr>
              <a:t>1.3</a:t>
            </a:r>
            <a:r>
              <a:rPr lang="zh-CN" altLang="en-US" sz="3600" b="1" dirty="0">
                <a:latin typeface="华文楷体" panose="02010600040101010101" pitchFamily="2" charset="-122"/>
                <a:ea typeface="华文楷体" panose="02010600040101010101" pitchFamily="2" charset="-122"/>
              </a:rPr>
              <a:t>的小数点向右移动两位是</a:t>
            </a:r>
            <a:r>
              <a:rPr lang="en-US" altLang="zh-CN" sz="3600" b="1" dirty="0">
                <a:latin typeface="华文楷体" panose="02010600040101010101" pitchFamily="2" charset="-122"/>
                <a:ea typeface="华文楷体" panose="02010600040101010101" pitchFamily="2" charset="-122"/>
              </a:rPr>
              <a:t>130</a:t>
            </a:r>
            <a:r>
              <a:rPr lang="zh-CN" altLang="en-US" sz="3600" b="1" dirty="0">
                <a:latin typeface="华文楷体" panose="02010600040101010101" pitchFamily="2" charset="-122"/>
                <a:ea typeface="华文楷体" panose="02010600040101010101" pitchFamily="2" charset="-122"/>
              </a:rPr>
              <a:t>。</a:t>
            </a:r>
          </a:p>
        </p:txBody>
      </p:sp>
      <p:sp>
        <p:nvSpPr>
          <p:cNvPr id="26" name="TextBox 25"/>
          <p:cNvSpPr txBox="1">
            <a:spLocks noChangeArrowheads="1"/>
          </p:cNvSpPr>
          <p:nvPr/>
        </p:nvSpPr>
        <p:spPr bwMode="auto">
          <a:xfrm>
            <a:off x="755650" y="2997200"/>
            <a:ext cx="23034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FF0000"/>
                </a:solidFill>
                <a:latin typeface="华文楷体" panose="02010600040101010101" pitchFamily="2" charset="-122"/>
                <a:ea typeface="华文楷体" panose="02010600040101010101" pitchFamily="2" charset="-122"/>
              </a:rPr>
              <a:t>方法二：</a:t>
            </a:r>
          </a:p>
        </p:txBody>
      </p:sp>
      <p:sp>
        <p:nvSpPr>
          <p:cNvPr id="27" name="TextBox 26"/>
          <p:cNvSpPr txBox="1">
            <a:spLocks noChangeArrowheads="1"/>
          </p:cNvSpPr>
          <p:nvPr/>
        </p:nvSpPr>
        <p:spPr bwMode="auto">
          <a:xfrm>
            <a:off x="2195513" y="5735638"/>
            <a:ext cx="23050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solidFill>
                  <a:srgbClr val="FF0000"/>
                </a:solidFill>
                <a:latin typeface="华文楷体" panose="02010600040101010101" pitchFamily="2" charset="-122"/>
                <a:ea typeface="华文楷体" panose="02010600040101010101" pitchFamily="2" charset="-122"/>
              </a:rPr>
              <a:t>1.3×100</a:t>
            </a:r>
            <a:endParaRPr lang="zh-CN" altLang="en-US" sz="3600" b="1" dirty="0">
              <a:solidFill>
                <a:srgbClr val="FF0000"/>
              </a:solidFill>
              <a:latin typeface="华文楷体" panose="02010600040101010101" pitchFamily="2" charset="-122"/>
              <a:ea typeface="华文楷体" panose="02010600040101010101" pitchFamily="2" charset="-122"/>
            </a:endParaRPr>
          </a:p>
        </p:txBody>
      </p:sp>
      <p:sp>
        <p:nvSpPr>
          <p:cNvPr id="30" name="TextBox 29"/>
          <p:cNvSpPr txBox="1">
            <a:spLocks noChangeArrowheads="1"/>
          </p:cNvSpPr>
          <p:nvPr/>
        </p:nvSpPr>
        <p:spPr bwMode="auto">
          <a:xfrm>
            <a:off x="4067175" y="5735638"/>
            <a:ext cx="3241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130</a:t>
            </a:r>
            <a:r>
              <a:rPr lang="zh-CN" altLang="en-US" sz="3600" b="1" dirty="0">
                <a:solidFill>
                  <a:srgbClr val="FF0000"/>
                </a:solidFill>
                <a:latin typeface="华文楷体" panose="02010600040101010101" pitchFamily="2" charset="-122"/>
                <a:ea typeface="华文楷体" panose="02010600040101010101" pitchFamily="2" charset="-122"/>
              </a:rPr>
              <a:t>（厘米）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linds(horizontal)">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fltVal val="0"/>
                                          </p:val>
                                        </p:tav>
                                        <p:tav tm="100000">
                                          <p:val>
                                            <p:strVal val="#ppt_w"/>
                                          </p:val>
                                        </p:tav>
                                      </p:tavLst>
                                    </p:anim>
                                    <p:anim calcmode="lin" valueType="num">
                                      <p:cBhvr>
                                        <p:cTn id="25" dur="500" fill="hold"/>
                                        <p:tgtEl>
                                          <p:spTgt spid="27"/>
                                        </p:tgtEl>
                                        <p:attrNameLst>
                                          <p:attrName>ppt_h</p:attrName>
                                        </p:attrNameLst>
                                      </p:cBhvr>
                                      <p:tavLst>
                                        <p:tav tm="0">
                                          <p:val>
                                            <p:fltVal val="0"/>
                                          </p:val>
                                        </p:tav>
                                        <p:tav tm="100000">
                                          <p:val>
                                            <p:strVal val="#ppt_h"/>
                                          </p:val>
                                        </p:tav>
                                      </p:tavLst>
                                    </p:anim>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6" grpId="0"/>
      <p:bldP spid="27"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ftr" sz="quarter" idx="11"/>
          </p:nvPr>
        </p:nvSpPr>
        <p:spPr/>
        <p:txBody>
          <a:bodyPr/>
          <a:lstStyle/>
          <a:p>
            <a:endParaRPr lang="en-US" altLang="zh-CN" dirty="0"/>
          </a:p>
        </p:txBody>
      </p:sp>
      <p:sp>
        <p:nvSpPr>
          <p:cNvPr id="14338" name="TextBox 6"/>
          <p:cNvSpPr txBox="1">
            <a:spLocks noChangeArrowheads="1"/>
          </p:cNvSpPr>
          <p:nvPr/>
        </p:nvSpPr>
        <p:spPr bwMode="auto">
          <a:xfrm>
            <a:off x="1498600" y="1271588"/>
            <a:ext cx="6889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把写字台的长和宽改写成以厘米为单位的数？</a:t>
            </a:r>
          </a:p>
        </p:txBody>
      </p:sp>
      <p:pic>
        <p:nvPicPr>
          <p:cNvPr id="14339" name="Picture 2"/>
          <p:cNvPicPr>
            <a:picLocks noChangeAspect="1" noChangeArrowheads="1"/>
          </p:cNvPicPr>
          <p:nvPr/>
        </p:nvPicPr>
        <p:blipFill>
          <a:blip r:embed="rId3"/>
          <a:srcRect/>
          <a:stretch>
            <a:fillRect/>
          </a:stretch>
        </p:blipFill>
        <p:spPr bwMode="auto">
          <a:xfrm>
            <a:off x="684213" y="1268413"/>
            <a:ext cx="7715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3"/>
          <p:cNvPicPr>
            <a:picLocks noChangeAspect="1" noChangeArrowheads="1"/>
          </p:cNvPicPr>
          <p:nvPr/>
        </p:nvPicPr>
        <p:blipFill>
          <a:blip r:embed="rId4">
            <a:lum bright="-10000" contrast="20000"/>
          </a:blip>
          <a:srcRect/>
          <a:stretch>
            <a:fillRect/>
          </a:stretch>
        </p:blipFill>
        <p:spPr bwMode="auto">
          <a:xfrm>
            <a:off x="3786188" y="1785938"/>
            <a:ext cx="390525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a:spLocks noChangeArrowheads="1"/>
          </p:cNvSpPr>
          <p:nvPr/>
        </p:nvSpPr>
        <p:spPr bwMode="auto">
          <a:xfrm>
            <a:off x="1187450" y="3860800"/>
            <a:ext cx="2305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latin typeface="华文楷体" panose="02010600040101010101" pitchFamily="2" charset="-122"/>
                <a:ea typeface="华文楷体" panose="02010600040101010101" pitchFamily="2" charset="-122"/>
              </a:rPr>
              <a:t>想一想：</a:t>
            </a:r>
          </a:p>
        </p:txBody>
      </p:sp>
      <p:sp>
        <p:nvSpPr>
          <p:cNvPr id="10" name="TextBox 9"/>
          <p:cNvSpPr txBox="1">
            <a:spLocks noChangeArrowheads="1"/>
          </p:cNvSpPr>
          <p:nvPr/>
        </p:nvSpPr>
        <p:spPr bwMode="auto">
          <a:xfrm>
            <a:off x="3348038" y="3862388"/>
            <a:ext cx="4392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latin typeface="华文楷体" panose="02010600040101010101" pitchFamily="2" charset="-122"/>
                <a:ea typeface="华文楷体" panose="02010600040101010101" pitchFamily="2" charset="-122"/>
              </a:rPr>
              <a:t>0.65m</a:t>
            </a:r>
            <a:r>
              <a:rPr lang="zh-CN" altLang="en-US" sz="3600" b="1">
                <a:latin typeface="华文楷体" panose="02010600040101010101" pitchFamily="2" charset="-122"/>
                <a:ea typeface="华文楷体" panose="02010600040101010101" pitchFamily="2" charset="-122"/>
              </a:rPr>
              <a:t>＝</a:t>
            </a:r>
            <a:r>
              <a:rPr lang="en-US" altLang="zh-CN" sz="3600" b="1">
                <a:latin typeface="华文楷体" panose="02010600040101010101" pitchFamily="2" charset="-122"/>
                <a:ea typeface="华文楷体" panose="02010600040101010101" pitchFamily="2" charset="-122"/>
              </a:rPr>
              <a:t>______cm</a:t>
            </a:r>
          </a:p>
        </p:txBody>
      </p:sp>
      <p:sp>
        <p:nvSpPr>
          <p:cNvPr id="11" name="TextBox 10"/>
          <p:cNvSpPr txBox="1">
            <a:spLocks noChangeArrowheads="1"/>
          </p:cNvSpPr>
          <p:nvPr/>
        </p:nvSpPr>
        <p:spPr bwMode="auto">
          <a:xfrm>
            <a:off x="2051050" y="4943475"/>
            <a:ext cx="4392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华文楷体" panose="02010600040101010101" pitchFamily="2" charset="-122"/>
                <a:ea typeface="华文楷体" panose="02010600040101010101" pitchFamily="2" charset="-122"/>
              </a:rPr>
              <a:t>0.65×100</a:t>
            </a:r>
            <a:r>
              <a:rPr lang="zh-CN" altLang="en-US" sz="3600" b="1">
                <a:solidFill>
                  <a:srgbClr val="FF0000"/>
                </a:solidFill>
                <a:latin typeface="华文楷体" panose="02010600040101010101" pitchFamily="2" charset="-122"/>
                <a:ea typeface="华文楷体" panose="02010600040101010101" pitchFamily="2" charset="-122"/>
              </a:rPr>
              <a:t>＝</a:t>
            </a:r>
            <a:r>
              <a:rPr lang="en-US" altLang="zh-CN" sz="3600" b="1">
                <a:solidFill>
                  <a:srgbClr val="FF0000"/>
                </a:solidFill>
                <a:latin typeface="华文楷体" panose="02010600040101010101" pitchFamily="2" charset="-122"/>
                <a:ea typeface="华文楷体" panose="02010600040101010101" pitchFamily="2" charset="-122"/>
              </a:rPr>
              <a:t>65</a:t>
            </a:r>
            <a:r>
              <a:rPr lang="zh-CN" altLang="en-US" sz="3600" b="1">
                <a:solidFill>
                  <a:srgbClr val="FF0000"/>
                </a:solidFill>
                <a:latin typeface="华文楷体" panose="02010600040101010101" pitchFamily="2" charset="-122"/>
                <a:ea typeface="华文楷体" panose="02010600040101010101" pitchFamily="2" charset="-122"/>
              </a:rPr>
              <a:t>（厘米）</a:t>
            </a:r>
            <a:endParaRPr lang="en-US" altLang="zh-CN" sz="3600" b="1">
              <a:solidFill>
                <a:srgbClr val="FF0000"/>
              </a:solidFill>
              <a:latin typeface="华文楷体" panose="02010600040101010101" pitchFamily="2" charset="-122"/>
              <a:ea typeface="华文楷体" panose="02010600040101010101" pitchFamily="2" charset="-122"/>
            </a:endParaRPr>
          </a:p>
        </p:txBody>
      </p:sp>
      <p:sp>
        <p:nvSpPr>
          <p:cNvPr id="12" name="TextBox 11"/>
          <p:cNvSpPr txBox="1">
            <a:spLocks noChangeArrowheads="1"/>
          </p:cNvSpPr>
          <p:nvPr/>
        </p:nvSpPr>
        <p:spPr bwMode="auto">
          <a:xfrm>
            <a:off x="5372100" y="3790950"/>
            <a:ext cx="8556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华文楷体" panose="02010600040101010101" pitchFamily="2" charset="-122"/>
                <a:ea typeface="华文楷体" panose="02010600040101010101" pitchFamily="2" charset="-122"/>
              </a:rPr>
              <a:t>65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ftr" sz="quarter" idx="11"/>
          </p:nvPr>
        </p:nvSpPr>
        <p:spPr/>
        <p:txBody>
          <a:bodyPr/>
          <a:lstStyle/>
          <a:p>
            <a:endParaRPr lang="en-US" altLang="zh-CN" dirty="0"/>
          </a:p>
        </p:txBody>
      </p:sp>
      <p:pic>
        <p:nvPicPr>
          <p:cNvPr id="15362" name="Picture 15"/>
          <p:cNvPicPr>
            <a:picLocks noChangeAspect="1" noChangeArrowheads="1"/>
          </p:cNvPicPr>
          <p:nvPr/>
        </p:nvPicPr>
        <p:blipFill>
          <a:blip r:embed="rId3" cstate="email">
            <a:lum bright="-10000" contrast="20000"/>
          </a:blip>
          <a:srcRect/>
          <a:stretch>
            <a:fillRect/>
          </a:stretch>
        </p:blipFill>
        <p:spPr bwMode="auto">
          <a:xfrm>
            <a:off x="395288" y="3644900"/>
            <a:ext cx="83883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图片 6" descr="抠图、练一练.png"/>
          <p:cNvPicPr>
            <a:picLocks noChangeAspect="1"/>
          </p:cNvPicPr>
          <p:nvPr/>
        </p:nvPicPr>
        <p:blipFill>
          <a:blip r:embed="rId4" cstate="email"/>
          <a:srcRect/>
          <a:stretch>
            <a:fillRect/>
          </a:stretch>
        </p:blipFill>
        <p:spPr bwMode="auto">
          <a:xfrm>
            <a:off x="500063" y="857250"/>
            <a:ext cx="257175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7"/>
          <p:cNvSpPr txBox="1">
            <a:spLocks noChangeArrowheads="1"/>
          </p:cNvSpPr>
          <p:nvPr/>
        </p:nvSpPr>
        <p:spPr bwMode="auto">
          <a:xfrm>
            <a:off x="1285875" y="1720850"/>
            <a:ext cx="171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latin typeface="华文楷体" panose="02010600040101010101" pitchFamily="2" charset="-122"/>
                <a:ea typeface="华文楷体" panose="02010600040101010101" pitchFamily="2" charset="-122"/>
              </a:rPr>
              <a:t>练一练</a:t>
            </a:r>
          </a:p>
        </p:txBody>
      </p:sp>
      <p:sp>
        <p:nvSpPr>
          <p:cNvPr id="15365" name="TextBox 8"/>
          <p:cNvSpPr txBox="1">
            <a:spLocks noChangeArrowheads="1"/>
          </p:cNvSpPr>
          <p:nvPr/>
        </p:nvSpPr>
        <p:spPr bwMode="auto">
          <a:xfrm>
            <a:off x="500063" y="2630488"/>
            <a:ext cx="8501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1.</a:t>
            </a:r>
            <a:r>
              <a:rPr lang="zh-CN" altLang="en-US" sz="3200" b="1" dirty="0">
                <a:latin typeface="华文楷体" panose="02010600040101010101" pitchFamily="2" charset="-122"/>
                <a:ea typeface="华文楷体" panose="02010600040101010101" pitchFamily="2" charset="-122"/>
              </a:rPr>
              <a:t>填表。</a:t>
            </a:r>
          </a:p>
        </p:txBody>
      </p:sp>
      <p:sp>
        <p:nvSpPr>
          <p:cNvPr id="11" name="TextBox 10"/>
          <p:cNvSpPr txBox="1">
            <a:spLocks noChangeArrowheads="1"/>
          </p:cNvSpPr>
          <p:nvPr/>
        </p:nvSpPr>
        <p:spPr bwMode="auto">
          <a:xfrm>
            <a:off x="3059113" y="4508500"/>
            <a:ext cx="1441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华文楷体" panose="02010600040101010101" pitchFamily="2" charset="-122"/>
                <a:ea typeface="华文楷体" panose="02010600040101010101" pitchFamily="2" charset="-122"/>
              </a:rPr>
              <a:t>1835</a:t>
            </a:r>
            <a:endParaRPr lang="zh-CN" altLang="en-US" sz="2800" b="1">
              <a:solidFill>
                <a:srgbClr val="FF0000"/>
              </a:solidFill>
              <a:latin typeface="华文楷体" panose="02010600040101010101" pitchFamily="2" charset="-122"/>
              <a:ea typeface="华文楷体" panose="02010600040101010101" pitchFamily="2" charset="-122"/>
            </a:endParaRPr>
          </a:p>
        </p:txBody>
      </p:sp>
      <p:sp>
        <p:nvSpPr>
          <p:cNvPr id="12" name="TextBox 11"/>
          <p:cNvSpPr txBox="1">
            <a:spLocks noChangeArrowheads="1"/>
          </p:cNvSpPr>
          <p:nvPr/>
        </p:nvSpPr>
        <p:spPr bwMode="auto">
          <a:xfrm>
            <a:off x="4500563" y="4508500"/>
            <a:ext cx="1079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华文楷体" panose="02010600040101010101" pitchFamily="2" charset="-122"/>
                <a:ea typeface="华文楷体" panose="02010600040101010101" pitchFamily="2" charset="-122"/>
              </a:rPr>
              <a:t>1330</a:t>
            </a:r>
            <a:endParaRPr lang="zh-CN" altLang="en-US" sz="2800" b="1">
              <a:solidFill>
                <a:srgbClr val="FF0000"/>
              </a:solidFill>
              <a:latin typeface="华文楷体" panose="02010600040101010101" pitchFamily="2" charset="-122"/>
              <a:ea typeface="华文楷体" panose="02010600040101010101" pitchFamily="2" charset="-122"/>
            </a:endParaRPr>
          </a:p>
        </p:txBody>
      </p:sp>
      <p:sp>
        <p:nvSpPr>
          <p:cNvPr id="13" name="TextBox 12"/>
          <p:cNvSpPr txBox="1">
            <a:spLocks noChangeArrowheads="1"/>
          </p:cNvSpPr>
          <p:nvPr/>
        </p:nvSpPr>
        <p:spPr bwMode="auto">
          <a:xfrm>
            <a:off x="6018213" y="4508500"/>
            <a:ext cx="785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华文楷体" panose="02010600040101010101" pitchFamily="2" charset="-122"/>
                <a:ea typeface="华文楷体" panose="02010600040101010101" pitchFamily="2" charset="-122"/>
              </a:rPr>
              <a:t>630</a:t>
            </a:r>
            <a:endParaRPr lang="zh-CN" altLang="en-US" sz="2800" b="1">
              <a:solidFill>
                <a:srgbClr val="FF0000"/>
              </a:solidFill>
              <a:latin typeface="华文楷体" panose="02010600040101010101" pitchFamily="2" charset="-122"/>
              <a:ea typeface="华文楷体" panose="02010600040101010101" pitchFamily="2" charset="-122"/>
            </a:endParaRPr>
          </a:p>
        </p:txBody>
      </p:sp>
      <p:sp>
        <p:nvSpPr>
          <p:cNvPr id="20" name="TextBox 19"/>
          <p:cNvSpPr txBox="1">
            <a:spLocks noChangeArrowheads="1"/>
          </p:cNvSpPr>
          <p:nvPr/>
        </p:nvSpPr>
        <p:spPr bwMode="auto">
          <a:xfrm>
            <a:off x="7451725" y="4508500"/>
            <a:ext cx="785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华文楷体" panose="02010600040101010101" pitchFamily="2" charset="-122"/>
                <a:ea typeface="华文楷体" panose="02010600040101010101" pitchFamily="2" charset="-122"/>
              </a:rPr>
              <a:t>4.2</a:t>
            </a:r>
            <a:endParaRPr lang="zh-CN" altLang="en-US" sz="2800" b="1">
              <a:solidFill>
                <a:srgbClr val="FF0000"/>
              </a:solidFill>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
          <p:cNvSpPr>
            <a:spLocks noGrp="1" noChangeArrowheads="1"/>
          </p:cNvSpPr>
          <p:nvPr>
            <p:ph type="ftr" sz="quarter" idx="11"/>
          </p:nvPr>
        </p:nvSpPr>
        <p:spPr/>
        <p:txBody>
          <a:bodyPr/>
          <a:lstStyle/>
          <a:p>
            <a:endParaRPr lang="en-US" altLang="zh-CN" dirty="0"/>
          </a:p>
        </p:txBody>
      </p:sp>
      <p:sp>
        <p:nvSpPr>
          <p:cNvPr id="16386" name="TextBox 6"/>
          <p:cNvSpPr txBox="1">
            <a:spLocks noChangeArrowheads="1"/>
          </p:cNvSpPr>
          <p:nvPr/>
        </p:nvSpPr>
        <p:spPr bwMode="auto">
          <a:xfrm>
            <a:off x="1000125" y="1643063"/>
            <a:ext cx="688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2.</a:t>
            </a:r>
            <a:endParaRPr lang="zh-CN" altLang="en-US" sz="3600" b="1" dirty="0">
              <a:latin typeface="华文楷体" panose="02010600040101010101" pitchFamily="2" charset="-122"/>
              <a:ea typeface="华文楷体" panose="02010600040101010101" pitchFamily="2" charset="-122"/>
            </a:endParaRPr>
          </a:p>
        </p:txBody>
      </p:sp>
      <p:sp>
        <p:nvSpPr>
          <p:cNvPr id="7" name="TextBox 6"/>
          <p:cNvSpPr txBox="1">
            <a:spLocks noChangeArrowheads="1"/>
          </p:cNvSpPr>
          <p:nvPr/>
        </p:nvSpPr>
        <p:spPr bwMode="auto">
          <a:xfrm>
            <a:off x="4203700" y="2201863"/>
            <a:ext cx="1011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320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9" name="TextBox 8"/>
          <p:cNvSpPr txBox="1">
            <a:spLocks noChangeArrowheads="1"/>
          </p:cNvSpPr>
          <p:nvPr/>
        </p:nvSpPr>
        <p:spPr bwMode="auto">
          <a:xfrm>
            <a:off x="4071938" y="3059113"/>
            <a:ext cx="1214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1960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2" name="TextBox 11"/>
          <p:cNvSpPr txBox="1">
            <a:spLocks noChangeArrowheads="1"/>
          </p:cNvSpPr>
          <p:nvPr/>
        </p:nvSpPr>
        <p:spPr bwMode="auto">
          <a:xfrm>
            <a:off x="3286125" y="3916363"/>
            <a:ext cx="358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4</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3" name="TextBox 12"/>
          <p:cNvSpPr txBox="1">
            <a:spLocks noChangeArrowheads="1"/>
          </p:cNvSpPr>
          <p:nvPr/>
        </p:nvSpPr>
        <p:spPr bwMode="auto">
          <a:xfrm>
            <a:off x="5567363" y="3916363"/>
            <a:ext cx="647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85</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4" name="TextBox 13"/>
          <p:cNvSpPr txBox="1">
            <a:spLocks noChangeArrowheads="1"/>
          </p:cNvSpPr>
          <p:nvPr/>
        </p:nvSpPr>
        <p:spPr bwMode="auto">
          <a:xfrm>
            <a:off x="3427413" y="4714875"/>
            <a:ext cx="358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6</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5" name="TextBox 14"/>
          <p:cNvSpPr txBox="1">
            <a:spLocks noChangeArrowheads="1"/>
          </p:cNvSpPr>
          <p:nvPr/>
        </p:nvSpPr>
        <p:spPr bwMode="auto">
          <a:xfrm>
            <a:off x="5643563" y="4786313"/>
            <a:ext cx="647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90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6393" name="TextBox 9"/>
          <p:cNvSpPr txBox="1">
            <a:spLocks noChangeArrowheads="1"/>
          </p:cNvSpPr>
          <p:nvPr/>
        </p:nvSpPr>
        <p:spPr bwMode="auto">
          <a:xfrm>
            <a:off x="1928813" y="2143125"/>
            <a:ext cx="4786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0.32</a:t>
            </a:r>
            <a:r>
              <a:rPr lang="zh-CN" altLang="en-US" sz="3600" b="1" dirty="0">
                <a:latin typeface="华文楷体" panose="02010600040101010101" pitchFamily="2" charset="-122"/>
                <a:ea typeface="华文楷体" panose="02010600040101010101" pitchFamily="2" charset="-122"/>
              </a:rPr>
              <a:t>吨＝（        ）千克</a:t>
            </a:r>
          </a:p>
        </p:txBody>
      </p:sp>
      <p:sp>
        <p:nvSpPr>
          <p:cNvPr id="16394" name="TextBox 10"/>
          <p:cNvSpPr txBox="1">
            <a:spLocks noChangeArrowheads="1"/>
          </p:cNvSpPr>
          <p:nvPr/>
        </p:nvSpPr>
        <p:spPr bwMode="auto">
          <a:xfrm>
            <a:off x="1928813" y="3000375"/>
            <a:ext cx="4786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1.96</a:t>
            </a:r>
            <a:r>
              <a:rPr lang="zh-CN" altLang="en-US" sz="3600" b="1" dirty="0">
                <a:latin typeface="华文楷体" panose="02010600040101010101" pitchFamily="2" charset="-122"/>
                <a:ea typeface="华文楷体" panose="02010600040101010101" pitchFamily="2" charset="-122"/>
              </a:rPr>
              <a:t>升＝（        ）毫升</a:t>
            </a:r>
          </a:p>
        </p:txBody>
      </p:sp>
      <p:sp>
        <p:nvSpPr>
          <p:cNvPr id="16395" name="TextBox 11"/>
          <p:cNvSpPr txBox="1">
            <a:spLocks noChangeArrowheads="1"/>
          </p:cNvSpPr>
          <p:nvPr/>
        </p:nvSpPr>
        <p:spPr bwMode="auto">
          <a:xfrm>
            <a:off x="857250" y="3854450"/>
            <a:ext cx="7143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4.85</a:t>
            </a:r>
            <a:r>
              <a:rPr lang="zh-CN" altLang="en-US" sz="3600" b="1" dirty="0">
                <a:latin typeface="华文楷体" panose="02010600040101010101" pitchFamily="2" charset="-122"/>
                <a:ea typeface="华文楷体" panose="02010600040101010101" pitchFamily="2" charset="-122"/>
              </a:rPr>
              <a:t>米＝（        ）米（         ）厘米</a:t>
            </a:r>
          </a:p>
        </p:txBody>
      </p:sp>
      <p:sp>
        <p:nvSpPr>
          <p:cNvPr id="16396" name="TextBox 12"/>
          <p:cNvSpPr txBox="1">
            <a:spLocks noChangeArrowheads="1"/>
          </p:cNvSpPr>
          <p:nvPr/>
        </p:nvSpPr>
        <p:spPr bwMode="auto">
          <a:xfrm>
            <a:off x="928688" y="4711700"/>
            <a:ext cx="7286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6.09</a:t>
            </a:r>
            <a:r>
              <a:rPr lang="zh-CN" altLang="en-US" sz="3600" b="1" dirty="0">
                <a:latin typeface="华文楷体" panose="02010600040101010101" pitchFamily="2" charset="-122"/>
                <a:ea typeface="华文楷体" panose="02010600040101010101" pitchFamily="2" charset="-122"/>
              </a:rPr>
              <a:t>吨＝（        ）吨（         ）千克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ssolv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642938" y="1357313"/>
            <a:ext cx="688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3.</a:t>
            </a:r>
            <a:endParaRPr lang="zh-CN" altLang="en-US" sz="3600" b="1" dirty="0">
              <a:latin typeface="华文楷体" panose="02010600040101010101" pitchFamily="2" charset="-122"/>
              <a:ea typeface="华文楷体" panose="02010600040101010101" pitchFamily="2" charset="-122"/>
            </a:endParaRPr>
          </a:p>
        </p:txBody>
      </p:sp>
      <p:sp>
        <p:nvSpPr>
          <p:cNvPr id="6" name="TextBox 5"/>
          <p:cNvSpPr txBox="1">
            <a:spLocks noChangeArrowheads="1"/>
          </p:cNvSpPr>
          <p:nvPr/>
        </p:nvSpPr>
        <p:spPr bwMode="auto">
          <a:xfrm>
            <a:off x="2857500" y="2130425"/>
            <a:ext cx="857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35</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7" name="TextBox 6"/>
          <p:cNvSpPr txBox="1">
            <a:spLocks noChangeArrowheads="1"/>
          </p:cNvSpPr>
          <p:nvPr/>
        </p:nvSpPr>
        <p:spPr bwMode="auto">
          <a:xfrm>
            <a:off x="3203575" y="2844800"/>
            <a:ext cx="1011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7.86</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8" name="TextBox 7"/>
          <p:cNvSpPr txBox="1">
            <a:spLocks noChangeArrowheads="1"/>
          </p:cNvSpPr>
          <p:nvPr/>
        </p:nvSpPr>
        <p:spPr bwMode="auto">
          <a:xfrm>
            <a:off x="6773863" y="2143125"/>
            <a:ext cx="1155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960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9" name="TextBox 8"/>
          <p:cNvSpPr txBox="1">
            <a:spLocks noChangeArrowheads="1"/>
          </p:cNvSpPr>
          <p:nvPr/>
        </p:nvSpPr>
        <p:spPr bwMode="auto">
          <a:xfrm>
            <a:off x="7204075" y="2857500"/>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47.9</a:t>
            </a:r>
          </a:p>
        </p:txBody>
      </p:sp>
      <p:sp>
        <p:nvSpPr>
          <p:cNvPr id="10" name="TextBox 9"/>
          <p:cNvSpPr txBox="1">
            <a:spLocks noChangeArrowheads="1"/>
          </p:cNvSpPr>
          <p:nvPr/>
        </p:nvSpPr>
        <p:spPr bwMode="auto">
          <a:xfrm>
            <a:off x="5429250" y="3844925"/>
            <a:ext cx="1000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70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1" name="TextBox 10"/>
          <p:cNvSpPr txBox="1">
            <a:spLocks noChangeArrowheads="1"/>
          </p:cNvSpPr>
          <p:nvPr/>
        </p:nvSpPr>
        <p:spPr bwMode="auto">
          <a:xfrm>
            <a:off x="5429250" y="4643438"/>
            <a:ext cx="1439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smtClean="0">
                <a:solidFill>
                  <a:srgbClr val="FF0000"/>
                </a:solidFill>
                <a:latin typeface="华文楷体" panose="02010600040101010101" pitchFamily="2" charset="-122"/>
                <a:ea typeface="华文楷体" panose="02010600040101010101" pitchFamily="2" charset="-122"/>
              </a:rPr>
              <a:t>17600 </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17417" name="TextBox 11"/>
          <p:cNvSpPr txBox="1">
            <a:spLocks noChangeArrowheads="1"/>
          </p:cNvSpPr>
          <p:nvPr/>
        </p:nvSpPr>
        <p:spPr bwMode="auto">
          <a:xfrm>
            <a:off x="1071563" y="1928813"/>
            <a:ext cx="27860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latin typeface="华文楷体" panose="02010600040101010101" pitchFamily="2" charset="-122"/>
                <a:ea typeface="华文楷体" panose="02010600040101010101" pitchFamily="2" charset="-122"/>
              </a:rPr>
              <a:t>3.5×10</a:t>
            </a:r>
            <a:r>
              <a:rPr lang="zh-CN" altLang="en-US" sz="3200" b="1" dirty="0">
                <a:latin typeface="华文楷体" panose="02010600040101010101" pitchFamily="2" charset="-122"/>
                <a:ea typeface="华文楷体" panose="02010600040101010101" pitchFamily="2" charset="-122"/>
              </a:rPr>
              <a:t>＝</a:t>
            </a:r>
            <a:endParaRPr lang="en-US" altLang="zh-CN" sz="3200" b="1" dirty="0">
              <a:latin typeface="华文楷体" panose="02010600040101010101" pitchFamily="2" charset="-122"/>
              <a:ea typeface="华文楷体" panose="02010600040101010101" pitchFamily="2" charset="-122"/>
            </a:endParaRPr>
          </a:p>
          <a:p>
            <a:pPr eaLnBrk="1" hangingPunct="1">
              <a:lnSpc>
                <a:spcPct val="150000"/>
              </a:lnSpc>
            </a:pPr>
            <a:r>
              <a:rPr lang="en-US" altLang="zh-CN" sz="3200" b="1" dirty="0">
                <a:latin typeface="华文楷体" panose="02010600040101010101" pitchFamily="2" charset="-122"/>
                <a:ea typeface="华文楷体" panose="02010600040101010101" pitchFamily="2" charset="-122"/>
              </a:rPr>
              <a:t>0.786×10</a:t>
            </a:r>
            <a:r>
              <a:rPr lang="zh-CN" altLang="en-US" sz="3200" b="1" dirty="0">
                <a:latin typeface="华文楷体" panose="02010600040101010101" pitchFamily="2" charset="-122"/>
                <a:ea typeface="华文楷体" panose="02010600040101010101" pitchFamily="2" charset="-122"/>
              </a:rPr>
              <a:t>＝</a:t>
            </a:r>
          </a:p>
        </p:txBody>
      </p:sp>
      <p:sp>
        <p:nvSpPr>
          <p:cNvPr id="17418" name="TextBox 12"/>
          <p:cNvSpPr txBox="1">
            <a:spLocks noChangeArrowheads="1"/>
          </p:cNvSpPr>
          <p:nvPr/>
        </p:nvSpPr>
        <p:spPr bwMode="auto">
          <a:xfrm>
            <a:off x="4857750" y="2001838"/>
            <a:ext cx="26431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latin typeface="华文楷体" panose="02010600040101010101" pitchFamily="2" charset="-122"/>
                <a:ea typeface="华文楷体" panose="02010600040101010101" pitchFamily="2" charset="-122"/>
              </a:rPr>
              <a:t>9.6×100</a:t>
            </a:r>
            <a:r>
              <a:rPr lang="zh-CN" altLang="en-US" sz="3200" b="1" dirty="0">
                <a:latin typeface="华文楷体" panose="02010600040101010101" pitchFamily="2" charset="-122"/>
                <a:ea typeface="华文楷体" panose="02010600040101010101" pitchFamily="2" charset="-122"/>
              </a:rPr>
              <a:t>＝</a:t>
            </a:r>
            <a:endParaRPr lang="en-US" altLang="zh-CN" sz="3200" b="1" dirty="0">
              <a:latin typeface="华文楷体" panose="02010600040101010101" pitchFamily="2" charset="-122"/>
              <a:ea typeface="华文楷体" panose="02010600040101010101" pitchFamily="2" charset="-122"/>
            </a:endParaRPr>
          </a:p>
          <a:p>
            <a:pPr eaLnBrk="1" hangingPunct="1">
              <a:lnSpc>
                <a:spcPct val="150000"/>
              </a:lnSpc>
            </a:pPr>
            <a:r>
              <a:rPr lang="en-US" altLang="zh-CN" sz="3200" b="1" dirty="0">
                <a:latin typeface="华文楷体" panose="02010600040101010101" pitchFamily="2" charset="-122"/>
                <a:ea typeface="华文楷体" panose="02010600040101010101" pitchFamily="2" charset="-122"/>
              </a:rPr>
              <a:t>0.479×100</a:t>
            </a:r>
            <a:r>
              <a:rPr lang="zh-CN" altLang="en-US" sz="3200" b="1" dirty="0">
                <a:latin typeface="华文楷体" panose="02010600040101010101" pitchFamily="2" charset="-122"/>
                <a:ea typeface="华文楷体" panose="02010600040101010101" pitchFamily="2" charset="-122"/>
              </a:rPr>
              <a:t>＝</a:t>
            </a:r>
          </a:p>
        </p:txBody>
      </p:sp>
      <p:sp>
        <p:nvSpPr>
          <p:cNvPr id="17419" name="TextBox 13"/>
          <p:cNvSpPr txBox="1">
            <a:spLocks noChangeArrowheads="1"/>
          </p:cNvSpPr>
          <p:nvPr/>
        </p:nvSpPr>
        <p:spPr bwMode="auto">
          <a:xfrm>
            <a:off x="3071813" y="3714750"/>
            <a:ext cx="30718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latin typeface="华文楷体" panose="02010600040101010101" pitchFamily="2" charset="-122"/>
                <a:ea typeface="华文楷体" panose="02010600040101010101" pitchFamily="2" charset="-122"/>
              </a:rPr>
              <a:t>0.07×1000</a:t>
            </a:r>
            <a:r>
              <a:rPr lang="zh-CN" altLang="en-US" sz="3200" b="1" dirty="0">
                <a:latin typeface="华文楷体" panose="02010600040101010101" pitchFamily="2" charset="-122"/>
                <a:ea typeface="华文楷体" panose="02010600040101010101" pitchFamily="2" charset="-122"/>
              </a:rPr>
              <a:t>＝</a:t>
            </a:r>
            <a:endParaRPr lang="en-US" altLang="zh-CN" sz="3200" b="1" dirty="0">
              <a:latin typeface="华文楷体" panose="02010600040101010101" pitchFamily="2" charset="-122"/>
              <a:ea typeface="华文楷体" panose="02010600040101010101" pitchFamily="2" charset="-122"/>
            </a:endParaRPr>
          </a:p>
          <a:p>
            <a:pPr eaLnBrk="1" hangingPunct="1">
              <a:lnSpc>
                <a:spcPct val="150000"/>
              </a:lnSpc>
            </a:pPr>
            <a:r>
              <a:rPr lang="en-US" altLang="zh-CN" sz="3200" b="1" dirty="0">
                <a:latin typeface="华文楷体" panose="02010600040101010101" pitchFamily="2" charset="-122"/>
                <a:ea typeface="华文楷体" panose="02010600040101010101" pitchFamily="2" charset="-122"/>
              </a:rPr>
              <a:t>17.6×1000</a:t>
            </a:r>
            <a:r>
              <a:rPr lang="zh-CN" altLang="en-US" sz="3200" b="1" dirty="0">
                <a:latin typeface="华文楷体" panose="02010600040101010101" pitchFamily="2" charset="-122"/>
                <a:ea typeface="华文楷体" panose="0201060004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1"/>
          </p:nvPr>
        </p:nvSpPr>
        <p:spPr/>
        <p:txBody>
          <a:bodyPr/>
          <a:lstStyle/>
          <a:p>
            <a:endParaRPr lang="en-US" altLang="zh-CN" dirty="0"/>
          </a:p>
        </p:txBody>
      </p:sp>
      <p:sp>
        <p:nvSpPr>
          <p:cNvPr id="3074" name="TextBox 4"/>
          <p:cNvSpPr txBox="1">
            <a:spLocks noChangeArrowheads="1"/>
          </p:cNvSpPr>
          <p:nvPr/>
        </p:nvSpPr>
        <p:spPr bwMode="auto">
          <a:xfrm>
            <a:off x="3071813" y="620688"/>
            <a:ext cx="3048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800" b="1" dirty="0">
                <a:latin typeface="华文楷体" panose="02010600040101010101" pitchFamily="2" charset="-122"/>
                <a:ea typeface="华文楷体" panose="02010600040101010101" pitchFamily="2" charset="-122"/>
              </a:rPr>
              <a:t>教学目标</a:t>
            </a:r>
          </a:p>
        </p:txBody>
      </p:sp>
      <p:sp>
        <p:nvSpPr>
          <p:cNvPr id="3075" name="Rectangle 1"/>
          <p:cNvSpPr>
            <a:spLocks noChangeArrowheads="1"/>
          </p:cNvSpPr>
          <p:nvPr/>
        </p:nvSpPr>
        <p:spPr bwMode="auto">
          <a:xfrm>
            <a:off x="357188" y="1666875"/>
            <a:ext cx="8477250"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20000"/>
              </a:lnSpc>
            </a:pPr>
            <a:r>
              <a:rPr lang="en-US" altLang="zh-CN" sz="3200" b="1" dirty="0">
                <a:solidFill>
                  <a:srgbClr val="0000FF"/>
                </a:solidFill>
                <a:latin typeface="华文楷体" panose="02010600040101010101" pitchFamily="2" charset="-122"/>
                <a:ea typeface="华文楷体" panose="02010600040101010101" pitchFamily="2" charset="-122"/>
              </a:rPr>
              <a:t>1</a:t>
            </a:r>
            <a:r>
              <a:rPr lang="zh-CN" altLang="en-US" sz="3200" b="1" dirty="0">
                <a:solidFill>
                  <a:srgbClr val="0000FF"/>
                </a:solidFill>
                <a:latin typeface="华文楷体" panose="02010600040101010101" pitchFamily="2" charset="-122"/>
                <a:ea typeface="华文楷体" panose="02010600040101010101" pitchFamily="2" charset="-122"/>
              </a:rPr>
              <a:t>、结合具体事例，经历自主探索小数点位置向右移动的规律及应用规律进行计算的过程，理解并掌握小数点向右移动的规律。</a:t>
            </a:r>
          </a:p>
          <a:p>
            <a:pPr>
              <a:lnSpc>
                <a:spcPct val="120000"/>
              </a:lnSpc>
            </a:pPr>
            <a:r>
              <a:rPr lang="en-US" altLang="zh-CN" sz="3200" b="1" dirty="0">
                <a:solidFill>
                  <a:srgbClr val="0000FF"/>
                </a:solidFill>
                <a:latin typeface="华文楷体" panose="02010600040101010101" pitchFamily="2" charset="-122"/>
                <a:ea typeface="华文楷体" panose="02010600040101010101" pitchFamily="2" charset="-122"/>
              </a:rPr>
              <a:t>2</a:t>
            </a:r>
            <a:r>
              <a:rPr lang="zh-CN" altLang="en-US" sz="3200" b="1" dirty="0">
                <a:solidFill>
                  <a:srgbClr val="0000FF"/>
                </a:solidFill>
                <a:latin typeface="华文楷体" panose="02010600040101010101" pitchFamily="2" charset="-122"/>
                <a:ea typeface="华文楷体" panose="02010600040101010101" pitchFamily="2" charset="-122"/>
              </a:rPr>
              <a:t>、能运用规律口算小数乘</a:t>
            </a:r>
            <a:r>
              <a:rPr lang="en-US" altLang="zh-CN" sz="3200" b="1" dirty="0">
                <a:solidFill>
                  <a:srgbClr val="0000FF"/>
                </a:solidFill>
                <a:latin typeface="华文楷体" panose="02010600040101010101" pitchFamily="2" charset="-122"/>
                <a:ea typeface="华文楷体" panose="02010600040101010101" pitchFamily="2" charset="-122"/>
              </a:rPr>
              <a:t>10</a:t>
            </a:r>
            <a:r>
              <a:rPr lang="zh-CN" altLang="en-US" sz="3200" b="1" dirty="0">
                <a:solidFill>
                  <a:srgbClr val="0000FF"/>
                </a:solidFill>
                <a:latin typeface="华文楷体" panose="02010600040101010101" pitchFamily="2" charset="-122"/>
                <a:ea typeface="华文楷体" panose="02010600040101010101" pitchFamily="2" charset="-122"/>
              </a:rPr>
              <a:t>、</a:t>
            </a:r>
            <a:r>
              <a:rPr lang="en-US" altLang="zh-CN" sz="3200" b="1" dirty="0">
                <a:solidFill>
                  <a:srgbClr val="0000FF"/>
                </a:solidFill>
                <a:latin typeface="华文楷体" panose="02010600040101010101" pitchFamily="2" charset="-122"/>
                <a:ea typeface="华文楷体" panose="02010600040101010101" pitchFamily="2" charset="-122"/>
              </a:rPr>
              <a:t>100</a:t>
            </a:r>
            <a:r>
              <a:rPr lang="zh-CN" altLang="en-US" sz="3200" b="1" dirty="0">
                <a:solidFill>
                  <a:srgbClr val="0000FF"/>
                </a:solidFill>
                <a:latin typeface="华文楷体" panose="02010600040101010101" pitchFamily="2" charset="-122"/>
                <a:ea typeface="华文楷体" panose="02010600040101010101" pitchFamily="2" charset="-122"/>
              </a:rPr>
              <a:t>、</a:t>
            </a:r>
            <a:r>
              <a:rPr lang="en-US" altLang="zh-CN" sz="3200" b="1" dirty="0">
                <a:solidFill>
                  <a:srgbClr val="0000FF"/>
                </a:solidFill>
                <a:latin typeface="华文楷体" panose="02010600040101010101" pitchFamily="2" charset="-122"/>
                <a:ea typeface="华文楷体" panose="02010600040101010101" pitchFamily="2" charset="-122"/>
              </a:rPr>
              <a:t>1000</a:t>
            </a:r>
            <a:r>
              <a:rPr lang="zh-CN" altLang="en-US" sz="3200" b="1" dirty="0">
                <a:solidFill>
                  <a:srgbClr val="0000FF"/>
                </a:solidFill>
                <a:latin typeface="华文楷体" panose="02010600040101010101" pitchFamily="2" charset="-122"/>
                <a:ea typeface="华文楷体" panose="02010600040101010101" pitchFamily="2" charset="-122"/>
              </a:rPr>
              <a:t>的乘法，能把小数表示的单位名数改写成较小单位的数或复名数。</a:t>
            </a:r>
          </a:p>
          <a:p>
            <a:pPr>
              <a:lnSpc>
                <a:spcPct val="120000"/>
              </a:lnSpc>
            </a:pPr>
            <a:r>
              <a:rPr lang="en-US" altLang="zh-CN" sz="3200" b="1" dirty="0">
                <a:solidFill>
                  <a:srgbClr val="0000FF"/>
                </a:solidFill>
                <a:latin typeface="华文楷体" panose="02010600040101010101" pitchFamily="2" charset="-122"/>
                <a:ea typeface="华文楷体" panose="02010600040101010101" pitchFamily="2" charset="-122"/>
              </a:rPr>
              <a:t>3</a:t>
            </a:r>
            <a:r>
              <a:rPr lang="zh-CN" altLang="en-US" sz="3200" b="1" dirty="0">
                <a:solidFill>
                  <a:srgbClr val="0000FF"/>
                </a:solidFill>
                <a:latin typeface="华文楷体" panose="02010600040101010101" pitchFamily="2" charset="-122"/>
                <a:ea typeface="华文楷体" panose="02010600040101010101" pitchFamily="2" charset="-122"/>
              </a:rPr>
              <a:t>、积极参加数学活动，获得用已有知识解决问题的成功体验，培养判断、归纳能力。</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p:txBody>
          <a:bodyPr/>
          <a:lstStyle/>
          <a:p>
            <a:endParaRPr lang="en-US" altLang="zh-CN" dirty="0"/>
          </a:p>
        </p:txBody>
      </p:sp>
      <p:sp>
        <p:nvSpPr>
          <p:cNvPr id="4098" name="TextBox 6"/>
          <p:cNvSpPr txBox="1">
            <a:spLocks noChangeArrowheads="1"/>
          </p:cNvSpPr>
          <p:nvPr/>
        </p:nvSpPr>
        <p:spPr bwMode="auto">
          <a:xfrm>
            <a:off x="1498600" y="1271588"/>
            <a:ext cx="6889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r>
              <a:rPr lang="zh-CN" altLang="en-US" sz="3200" b="1">
                <a:latin typeface="华文楷体" panose="02010600040101010101" pitchFamily="2" charset="-122"/>
                <a:ea typeface="华文楷体" panose="02010600040101010101" pitchFamily="2" charset="-122"/>
              </a:rPr>
              <a:t>枚纽扣</a:t>
            </a:r>
            <a:r>
              <a:rPr lang="en-US" altLang="zh-CN" sz="3200" b="1">
                <a:latin typeface="华文楷体" panose="02010600040101010101" pitchFamily="2" charset="-122"/>
                <a:ea typeface="华文楷体" panose="02010600040101010101" pitchFamily="2" charset="-122"/>
              </a:rPr>
              <a:t>5</a:t>
            </a:r>
            <a:r>
              <a:rPr lang="zh-CN" altLang="en-US" sz="3200" b="1">
                <a:latin typeface="华文楷体" panose="02010600040101010101" pitchFamily="2" charset="-122"/>
                <a:ea typeface="华文楷体" panose="02010600040101010101" pitchFamily="2" charset="-122"/>
              </a:rPr>
              <a:t>分钱，</a:t>
            </a:r>
            <a:r>
              <a:rPr lang="en-US" altLang="zh-CN" sz="3200" b="1">
                <a:latin typeface="华文楷体" panose="02010600040101010101" pitchFamily="2" charset="-122"/>
                <a:ea typeface="华文楷体" panose="02010600040101010101" pitchFamily="2" charset="-122"/>
              </a:rPr>
              <a:t>10</a:t>
            </a:r>
            <a:r>
              <a:rPr lang="zh-CN" altLang="en-US" sz="3200" b="1">
                <a:latin typeface="华文楷体" panose="02010600040101010101" pitchFamily="2" charset="-122"/>
                <a:ea typeface="华文楷体" panose="02010600040101010101" pitchFamily="2" charset="-122"/>
              </a:rPr>
              <a:t>枚纽扣多少元？</a:t>
            </a:r>
            <a:r>
              <a:rPr lang="en-US" altLang="zh-CN" sz="3200" b="1">
                <a:latin typeface="华文楷体" panose="02010600040101010101" pitchFamily="2" charset="-122"/>
                <a:ea typeface="华文楷体" panose="02010600040101010101" pitchFamily="2" charset="-122"/>
              </a:rPr>
              <a:t>100</a:t>
            </a:r>
            <a:r>
              <a:rPr lang="zh-CN" altLang="en-US" sz="3200" b="1">
                <a:latin typeface="华文楷体" panose="02010600040101010101" pitchFamily="2" charset="-122"/>
                <a:ea typeface="华文楷体" panose="02010600040101010101" pitchFamily="2" charset="-122"/>
              </a:rPr>
              <a:t>枚、</a:t>
            </a:r>
            <a:r>
              <a:rPr lang="en-US" altLang="zh-CN" sz="3200" b="1">
                <a:latin typeface="华文楷体" panose="02010600040101010101" pitchFamily="2" charset="-122"/>
                <a:ea typeface="华文楷体" panose="02010600040101010101" pitchFamily="2" charset="-122"/>
              </a:rPr>
              <a:t>1000</a:t>
            </a:r>
            <a:r>
              <a:rPr lang="zh-CN" altLang="en-US" sz="3200" b="1">
                <a:latin typeface="华文楷体" panose="02010600040101010101" pitchFamily="2" charset="-122"/>
                <a:ea typeface="华文楷体" panose="02010600040101010101" pitchFamily="2" charset="-122"/>
              </a:rPr>
              <a:t>枚呢？</a:t>
            </a:r>
          </a:p>
        </p:txBody>
      </p:sp>
      <p:pic>
        <p:nvPicPr>
          <p:cNvPr id="4099" name="Picture 6"/>
          <p:cNvPicPr>
            <a:picLocks noChangeAspect="1" noChangeArrowheads="1"/>
          </p:cNvPicPr>
          <p:nvPr/>
        </p:nvPicPr>
        <p:blipFill>
          <a:blip r:embed="rId3"/>
          <a:srcRect/>
          <a:stretch>
            <a:fillRect/>
          </a:stretch>
        </p:blipFill>
        <p:spPr bwMode="auto">
          <a:xfrm>
            <a:off x="1257300" y="2254250"/>
            <a:ext cx="662940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p:cNvPicPr>
            <a:picLocks noChangeAspect="1" noChangeArrowheads="1"/>
          </p:cNvPicPr>
          <p:nvPr/>
        </p:nvPicPr>
        <p:blipFill>
          <a:blip r:embed="rId4"/>
          <a:srcRect/>
          <a:stretch>
            <a:fillRect/>
          </a:stretch>
        </p:blipFill>
        <p:spPr bwMode="auto">
          <a:xfrm>
            <a:off x="684213" y="1196975"/>
            <a:ext cx="8191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4"/>
          <p:cNvSpPr txBox="1">
            <a:spLocks noChangeArrowheads="1"/>
          </p:cNvSpPr>
          <p:nvPr/>
        </p:nvSpPr>
        <p:spPr bwMode="auto">
          <a:xfrm>
            <a:off x="1835150" y="5159375"/>
            <a:ext cx="5329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a:solidFill>
                  <a:srgbClr val="FF0000"/>
                </a:solidFill>
                <a:latin typeface="华文楷体" panose="02010600040101010101" pitchFamily="2" charset="-122"/>
                <a:ea typeface="华文楷体" panose="02010600040101010101" pitchFamily="2" charset="-122"/>
              </a:rPr>
              <a:t>想一想：怎样计算呢？</a:t>
            </a:r>
            <a:endParaRPr lang="en-US" altLang="zh-CN" sz="3600" b="1">
              <a:solidFill>
                <a:srgbClr val="FF0000"/>
              </a:solidFill>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p:txBody>
          <a:bodyPr/>
          <a:lstStyle/>
          <a:p>
            <a:endParaRPr lang="en-US" altLang="zh-CN" dirty="0"/>
          </a:p>
        </p:txBody>
      </p:sp>
      <p:sp>
        <p:nvSpPr>
          <p:cNvPr id="6157" name="Text Box 13"/>
          <p:cNvSpPr txBox="1">
            <a:spLocks noChangeArrowheads="1"/>
          </p:cNvSpPr>
          <p:nvPr/>
        </p:nvSpPr>
        <p:spPr bwMode="auto">
          <a:xfrm>
            <a:off x="684213" y="2276475"/>
            <a:ext cx="741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latin typeface="华文楷体" panose="02010600040101010101" pitchFamily="2" charset="-122"/>
                <a:ea typeface="华文楷体" panose="02010600040101010101" pitchFamily="2" charset="-122"/>
              </a:rPr>
              <a:t>1</a:t>
            </a:r>
            <a:r>
              <a:rPr lang="zh-CN" altLang="en-US" sz="3600" b="1" dirty="0">
                <a:latin typeface="华文楷体" panose="02010600040101010101" pitchFamily="2" charset="-122"/>
                <a:ea typeface="华文楷体" panose="02010600040101010101" pitchFamily="2" charset="-122"/>
              </a:rPr>
              <a:t>枚纽扣</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分</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10</a:t>
            </a:r>
            <a:r>
              <a:rPr lang="zh-CN" altLang="en-US" sz="3600" b="1" dirty="0">
                <a:latin typeface="华文楷体" panose="02010600040101010101" pitchFamily="2" charset="-122"/>
                <a:ea typeface="华文楷体" panose="02010600040101010101" pitchFamily="2" charset="-122"/>
              </a:rPr>
              <a:t>枚纽扣共</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角，</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分可以写成</a:t>
            </a:r>
            <a:r>
              <a:rPr lang="en-US" altLang="zh-CN" sz="3600" b="1" dirty="0">
                <a:latin typeface="华文楷体" panose="02010600040101010101" pitchFamily="2" charset="-122"/>
                <a:ea typeface="华文楷体" panose="02010600040101010101" pitchFamily="2" charset="-122"/>
              </a:rPr>
              <a:t>0.05</a:t>
            </a:r>
            <a:r>
              <a:rPr lang="zh-CN" altLang="en-US" sz="3600" b="1" dirty="0">
                <a:latin typeface="华文楷体" panose="02010600040101010101" pitchFamily="2" charset="-122"/>
                <a:ea typeface="华文楷体" panose="02010600040101010101" pitchFamily="2" charset="-122"/>
              </a:rPr>
              <a:t>元，</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角可以写成</a:t>
            </a:r>
            <a:r>
              <a:rPr lang="en-US" altLang="zh-CN" sz="3600" b="1" dirty="0">
                <a:solidFill>
                  <a:srgbClr val="FF0000"/>
                </a:solidFill>
                <a:latin typeface="华文楷体" panose="02010600040101010101" pitchFamily="2" charset="-122"/>
                <a:ea typeface="华文楷体" panose="02010600040101010101" pitchFamily="2" charset="-122"/>
              </a:rPr>
              <a:t>0.5</a:t>
            </a:r>
            <a:r>
              <a:rPr lang="zh-CN" altLang="en-US" sz="3600" b="1" dirty="0">
                <a:solidFill>
                  <a:srgbClr val="FF0000"/>
                </a:solidFill>
                <a:latin typeface="华文楷体" panose="02010600040101010101" pitchFamily="2" charset="-122"/>
                <a:ea typeface="华文楷体" panose="02010600040101010101" pitchFamily="2" charset="-122"/>
              </a:rPr>
              <a:t>元</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6158" name="Text Box 14"/>
          <p:cNvSpPr txBox="1">
            <a:spLocks noChangeArrowheads="1"/>
          </p:cNvSpPr>
          <p:nvPr/>
        </p:nvSpPr>
        <p:spPr bwMode="auto">
          <a:xfrm>
            <a:off x="3779838" y="3854450"/>
            <a:ext cx="4387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0.05×10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0.5</a:t>
            </a:r>
            <a:r>
              <a:rPr lang="zh-CN" altLang="en-US" sz="3600" b="1" dirty="0">
                <a:solidFill>
                  <a:srgbClr val="FF0000"/>
                </a:solidFill>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
        <p:nvSpPr>
          <p:cNvPr id="5124" name="TextBox 6"/>
          <p:cNvSpPr txBox="1">
            <a:spLocks noChangeArrowheads="1"/>
          </p:cNvSpPr>
          <p:nvPr/>
        </p:nvSpPr>
        <p:spPr bwMode="auto">
          <a:xfrm>
            <a:off x="1498600" y="1271588"/>
            <a:ext cx="6889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1</a:t>
            </a:r>
            <a:r>
              <a:rPr lang="zh-CN" altLang="en-US" sz="3200" b="1" dirty="0">
                <a:latin typeface="华文楷体" panose="02010600040101010101" pitchFamily="2" charset="-122"/>
                <a:ea typeface="华文楷体" panose="02010600040101010101" pitchFamily="2" charset="-122"/>
              </a:rPr>
              <a:t>枚纽扣</a:t>
            </a:r>
            <a:r>
              <a:rPr lang="en-US" altLang="zh-CN" sz="3200" b="1" dirty="0">
                <a:latin typeface="华文楷体" panose="02010600040101010101" pitchFamily="2" charset="-122"/>
                <a:ea typeface="华文楷体" panose="02010600040101010101" pitchFamily="2" charset="-122"/>
              </a:rPr>
              <a:t>5</a:t>
            </a:r>
            <a:r>
              <a:rPr lang="zh-CN" altLang="en-US" sz="3200" b="1" dirty="0">
                <a:latin typeface="华文楷体" panose="02010600040101010101" pitchFamily="2" charset="-122"/>
                <a:ea typeface="华文楷体" panose="02010600040101010101" pitchFamily="2" charset="-122"/>
              </a:rPr>
              <a:t>分钱，</a:t>
            </a:r>
            <a:r>
              <a:rPr lang="en-US" altLang="zh-CN" sz="3200" b="1" dirty="0">
                <a:latin typeface="华文楷体" panose="02010600040101010101" pitchFamily="2" charset="-122"/>
                <a:ea typeface="华文楷体" panose="02010600040101010101" pitchFamily="2" charset="-122"/>
              </a:rPr>
              <a:t>10</a:t>
            </a:r>
            <a:r>
              <a:rPr lang="zh-CN" altLang="en-US" sz="3200" b="1" dirty="0">
                <a:latin typeface="华文楷体" panose="02010600040101010101" pitchFamily="2" charset="-122"/>
                <a:ea typeface="华文楷体" panose="02010600040101010101" pitchFamily="2" charset="-122"/>
              </a:rPr>
              <a:t>枚纽扣多少元？</a:t>
            </a:r>
          </a:p>
        </p:txBody>
      </p:sp>
      <p:pic>
        <p:nvPicPr>
          <p:cNvPr id="5125" name="Picture 7"/>
          <p:cNvPicPr>
            <a:picLocks noChangeAspect="1" noChangeArrowheads="1"/>
          </p:cNvPicPr>
          <p:nvPr/>
        </p:nvPicPr>
        <p:blipFill>
          <a:blip r:embed="rId3"/>
          <a:srcRect/>
          <a:stretch>
            <a:fillRect/>
          </a:stretch>
        </p:blipFill>
        <p:spPr bwMode="auto">
          <a:xfrm>
            <a:off x="684213" y="1196975"/>
            <a:ext cx="8191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3"/>
          <p:cNvSpPr txBox="1">
            <a:spLocks noChangeArrowheads="1"/>
          </p:cNvSpPr>
          <p:nvPr/>
        </p:nvSpPr>
        <p:spPr bwMode="auto">
          <a:xfrm>
            <a:off x="827088" y="3862388"/>
            <a:ext cx="2808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乘法算式：</a:t>
            </a:r>
            <a:endParaRPr lang="en-US" altLang="zh-CN" sz="3600" b="1" dirty="0">
              <a:latin typeface="华文楷体" panose="02010600040101010101" pitchFamily="2" charset="-122"/>
              <a:ea typeface="华文楷体" panose="02010600040101010101" pitchFamily="2" charset="-122"/>
            </a:endParaRPr>
          </a:p>
        </p:txBody>
      </p:sp>
      <p:sp>
        <p:nvSpPr>
          <p:cNvPr id="25" name="Text Box 13"/>
          <p:cNvSpPr txBox="1">
            <a:spLocks noChangeArrowheads="1"/>
          </p:cNvSpPr>
          <p:nvPr/>
        </p:nvSpPr>
        <p:spPr bwMode="auto">
          <a:xfrm>
            <a:off x="2060575" y="4854575"/>
            <a:ext cx="46720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答：</a:t>
            </a:r>
            <a:r>
              <a:rPr lang="en-US" altLang="zh-CN" sz="3600" b="1" dirty="0">
                <a:latin typeface="华文楷体" panose="02010600040101010101" pitchFamily="2" charset="-122"/>
                <a:ea typeface="华文楷体" panose="02010600040101010101" pitchFamily="2" charset="-122"/>
              </a:rPr>
              <a:t>10</a:t>
            </a:r>
            <a:r>
              <a:rPr lang="zh-CN" altLang="en-US" sz="3600" b="1" dirty="0">
                <a:latin typeface="华文楷体" panose="02010600040101010101" pitchFamily="2" charset="-122"/>
                <a:ea typeface="华文楷体" panose="02010600040101010101" pitchFamily="2" charset="-122"/>
              </a:rPr>
              <a:t>枚纽扣</a:t>
            </a:r>
            <a:r>
              <a:rPr lang="en-US" altLang="zh-CN" sz="3600" b="1" dirty="0">
                <a:latin typeface="华文楷体" panose="02010600040101010101" pitchFamily="2" charset="-122"/>
                <a:ea typeface="华文楷体" panose="02010600040101010101" pitchFamily="2" charset="-122"/>
              </a:rPr>
              <a:t>0.5</a:t>
            </a:r>
            <a:r>
              <a:rPr lang="zh-CN" altLang="en-US" sz="3600" b="1" dirty="0">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p:cTn id="7" dur="500" fill="hold"/>
                                        <p:tgtEl>
                                          <p:spTgt spid="6157"/>
                                        </p:tgtEl>
                                        <p:attrNameLst>
                                          <p:attrName>ppt_w</p:attrName>
                                        </p:attrNameLst>
                                      </p:cBhvr>
                                      <p:tavLst>
                                        <p:tav tm="0">
                                          <p:val>
                                            <p:fltVal val="0"/>
                                          </p:val>
                                        </p:tav>
                                        <p:tav tm="100000">
                                          <p:val>
                                            <p:strVal val="#ppt_w"/>
                                          </p:val>
                                        </p:tav>
                                      </p:tavLst>
                                    </p:anim>
                                    <p:anim calcmode="lin" valueType="num">
                                      <p:cBhvr>
                                        <p:cTn id="8" dur="500" fill="hold"/>
                                        <p:tgtEl>
                                          <p:spTgt spid="6157"/>
                                        </p:tgtEl>
                                        <p:attrNameLst>
                                          <p:attrName>ppt_h</p:attrName>
                                        </p:attrNameLst>
                                      </p:cBhvr>
                                      <p:tavLst>
                                        <p:tav tm="0">
                                          <p:val>
                                            <p:fltVal val="0"/>
                                          </p:val>
                                        </p:tav>
                                        <p:tav tm="100000">
                                          <p:val>
                                            <p:strVal val="#ppt_h"/>
                                          </p:val>
                                        </p:tav>
                                      </p:tavLst>
                                    </p:anim>
                                    <p:animEffect transition="in" filter="fade">
                                      <p:cBhvr>
                                        <p:cTn id="9" dur="500"/>
                                        <p:tgtEl>
                                          <p:spTgt spid="615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158"/>
                                        </p:tgtEl>
                                        <p:attrNameLst>
                                          <p:attrName>style.visibility</p:attrName>
                                        </p:attrNameLst>
                                      </p:cBhvr>
                                      <p:to>
                                        <p:strVal val="visible"/>
                                      </p:to>
                                    </p:set>
                                    <p:animEffect transition="in" filter="diamond(in)">
                                      <p:cBhvr>
                                        <p:cTn id="18" dur="500"/>
                                        <p:tgtEl>
                                          <p:spTgt spid="615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8" grpId="0"/>
      <p:bldP spid="20"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104849" y="2553499"/>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8" name="Rectangle 5"/>
          <p:cNvSpPr>
            <a:spLocks noGrp="1" noChangeArrowheads="1"/>
          </p:cNvSpPr>
          <p:nvPr>
            <p:ph type="ftr" sz="quarter" idx="11"/>
          </p:nvPr>
        </p:nvSpPr>
        <p:spPr/>
        <p:txBody>
          <a:bodyPr/>
          <a:lstStyle/>
          <a:p>
            <a:endParaRPr lang="en-US" altLang="zh-CN" dirty="0"/>
          </a:p>
        </p:txBody>
      </p:sp>
      <p:sp>
        <p:nvSpPr>
          <p:cNvPr id="6157" name="Text Box 13"/>
          <p:cNvSpPr txBox="1">
            <a:spLocks noChangeArrowheads="1"/>
          </p:cNvSpPr>
          <p:nvPr/>
        </p:nvSpPr>
        <p:spPr bwMode="auto">
          <a:xfrm>
            <a:off x="1258888" y="2351088"/>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latin typeface="华文楷体" panose="02010600040101010101" pitchFamily="2" charset="-122"/>
                <a:ea typeface="华文楷体" panose="02010600040101010101" pitchFamily="2" charset="-122"/>
              </a:rPr>
              <a:t>1</a:t>
            </a:r>
            <a:r>
              <a:rPr lang="zh-CN" altLang="en-US" sz="3600" b="1" dirty="0">
                <a:latin typeface="华文楷体" panose="02010600040101010101" pitchFamily="2" charset="-122"/>
                <a:ea typeface="华文楷体" panose="02010600040101010101" pitchFamily="2" charset="-122"/>
              </a:rPr>
              <a:t>枚纽扣</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分</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枚纽扣共</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元</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6158" name="Text Box 14"/>
          <p:cNvSpPr txBox="1">
            <a:spLocks noChangeArrowheads="1"/>
          </p:cNvSpPr>
          <p:nvPr/>
        </p:nvSpPr>
        <p:spPr bwMode="auto">
          <a:xfrm>
            <a:off x="3779838" y="3500438"/>
            <a:ext cx="438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0.05×100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
        <p:nvSpPr>
          <p:cNvPr id="6148" name="TextBox 6"/>
          <p:cNvSpPr txBox="1">
            <a:spLocks noChangeArrowheads="1"/>
          </p:cNvSpPr>
          <p:nvPr/>
        </p:nvSpPr>
        <p:spPr bwMode="auto">
          <a:xfrm>
            <a:off x="1498600" y="1271588"/>
            <a:ext cx="6889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r>
              <a:rPr lang="zh-CN" altLang="en-US" sz="3200" b="1">
                <a:latin typeface="华文楷体" panose="02010600040101010101" pitchFamily="2" charset="-122"/>
                <a:ea typeface="华文楷体" panose="02010600040101010101" pitchFamily="2" charset="-122"/>
              </a:rPr>
              <a:t>枚纽扣</a:t>
            </a:r>
            <a:r>
              <a:rPr lang="en-US" altLang="zh-CN" sz="3200" b="1">
                <a:latin typeface="华文楷体" panose="02010600040101010101" pitchFamily="2" charset="-122"/>
                <a:ea typeface="华文楷体" panose="02010600040101010101" pitchFamily="2" charset="-122"/>
              </a:rPr>
              <a:t>5</a:t>
            </a:r>
            <a:r>
              <a:rPr lang="zh-CN" altLang="en-US" sz="3200" b="1">
                <a:latin typeface="华文楷体" panose="02010600040101010101" pitchFamily="2" charset="-122"/>
                <a:ea typeface="华文楷体" panose="02010600040101010101" pitchFamily="2" charset="-122"/>
              </a:rPr>
              <a:t>分钱，</a:t>
            </a:r>
            <a:r>
              <a:rPr lang="en-US" altLang="zh-CN" sz="3200" b="1">
                <a:latin typeface="华文楷体" panose="02010600040101010101" pitchFamily="2" charset="-122"/>
                <a:ea typeface="华文楷体" panose="02010600040101010101" pitchFamily="2" charset="-122"/>
              </a:rPr>
              <a:t>100</a:t>
            </a:r>
            <a:r>
              <a:rPr lang="zh-CN" altLang="en-US" sz="3200" b="1">
                <a:latin typeface="华文楷体" panose="02010600040101010101" pitchFamily="2" charset="-122"/>
                <a:ea typeface="华文楷体" panose="02010600040101010101" pitchFamily="2" charset="-122"/>
              </a:rPr>
              <a:t>枚纽扣多少元？</a:t>
            </a:r>
          </a:p>
        </p:txBody>
      </p:sp>
      <p:pic>
        <p:nvPicPr>
          <p:cNvPr id="6149" name="Picture 7"/>
          <p:cNvPicPr>
            <a:picLocks noChangeAspect="1" noChangeArrowheads="1"/>
          </p:cNvPicPr>
          <p:nvPr/>
        </p:nvPicPr>
        <p:blipFill>
          <a:blip r:embed="rId3"/>
          <a:srcRect/>
          <a:stretch>
            <a:fillRect/>
          </a:stretch>
        </p:blipFill>
        <p:spPr bwMode="auto">
          <a:xfrm>
            <a:off x="684213" y="1196975"/>
            <a:ext cx="8191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3"/>
          <p:cNvSpPr txBox="1">
            <a:spLocks noChangeArrowheads="1"/>
          </p:cNvSpPr>
          <p:nvPr/>
        </p:nvSpPr>
        <p:spPr bwMode="auto">
          <a:xfrm>
            <a:off x="827088" y="3509963"/>
            <a:ext cx="2808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乘法算式：</a:t>
            </a:r>
            <a:endParaRPr lang="en-US" altLang="zh-CN" sz="3600" b="1" dirty="0">
              <a:latin typeface="华文楷体" panose="02010600040101010101" pitchFamily="2" charset="-122"/>
              <a:ea typeface="华文楷体" panose="02010600040101010101" pitchFamily="2" charset="-122"/>
            </a:endParaRPr>
          </a:p>
        </p:txBody>
      </p:sp>
      <p:sp>
        <p:nvSpPr>
          <p:cNvPr id="25" name="Text Box 13"/>
          <p:cNvSpPr txBox="1">
            <a:spLocks noChangeArrowheads="1"/>
          </p:cNvSpPr>
          <p:nvPr/>
        </p:nvSpPr>
        <p:spPr bwMode="auto">
          <a:xfrm>
            <a:off x="2143125" y="4429125"/>
            <a:ext cx="46720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答：</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枚纽扣</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p:cTn id="7" dur="500" fill="hold"/>
                                        <p:tgtEl>
                                          <p:spTgt spid="6157"/>
                                        </p:tgtEl>
                                        <p:attrNameLst>
                                          <p:attrName>ppt_w</p:attrName>
                                        </p:attrNameLst>
                                      </p:cBhvr>
                                      <p:tavLst>
                                        <p:tav tm="0">
                                          <p:val>
                                            <p:fltVal val="0"/>
                                          </p:val>
                                        </p:tav>
                                        <p:tav tm="100000">
                                          <p:val>
                                            <p:strVal val="#ppt_w"/>
                                          </p:val>
                                        </p:tav>
                                      </p:tavLst>
                                    </p:anim>
                                    <p:anim calcmode="lin" valueType="num">
                                      <p:cBhvr>
                                        <p:cTn id="8" dur="500" fill="hold"/>
                                        <p:tgtEl>
                                          <p:spTgt spid="6157"/>
                                        </p:tgtEl>
                                        <p:attrNameLst>
                                          <p:attrName>ppt_h</p:attrName>
                                        </p:attrNameLst>
                                      </p:cBhvr>
                                      <p:tavLst>
                                        <p:tav tm="0">
                                          <p:val>
                                            <p:fltVal val="0"/>
                                          </p:val>
                                        </p:tav>
                                        <p:tav tm="100000">
                                          <p:val>
                                            <p:strVal val="#ppt_h"/>
                                          </p:val>
                                        </p:tav>
                                      </p:tavLst>
                                    </p:anim>
                                    <p:animEffect transition="in" filter="fade">
                                      <p:cBhvr>
                                        <p:cTn id="9" dur="500"/>
                                        <p:tgtEl>
                                          <p:spTgt spid="615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158"/>
                                        </p:tgtEl>
                                        <p:attrNameLst>
                                          <p:attrName>style.visibility</p:attrName>
                                        </p:attrNameLst>
                                      </p:cBhvr>
                                      <p:to>
                                        <p:strVal val="visible"/>
                                      </p:to>
                                    </p:set>
                                    <p:animEffect transition="in" filter="diamond(in)">
                                      <p:cBhvr>
                                        <p:cTn id="18" dur="500"/>
                                        <p:tgtEl>
                                          <p:spTgt spid="615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8" grpId="0"/>
      <p:bldP spid="20"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p:txBody>
          <a:bodyPr/>
          <a:lstStyle/>
          <a:p>
            <a:endParaRPr lang="en-US" altLang="zh-CN" dirty="0"/>
          </a:p>
        </p:txBody>
      </p:sp>
      <p:sp>
        <p:nvSpPr>
          <p:cNvPr id="6157" name="Text Box 13"/>
          <p:cNvSpPr txBox="1">
            <a:spLocks noChangeArrowheads="1"/>
          </p:cNvSpPr>
          <p:nvPr/>
        </p:nvSpPr>
        <p:spPr bwMode="auto">
          <a:xfrm>
            <a:off x="1258888" y="2351088"/>
            <a:ext cx="763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latin typeface="华文楷体" panose="02010600040101010101" pitchFamily="2" charset="-122"/>
                <a:ea typeface="华文楷体" panose="02010600040101010101" pitchFamily="2" charset="-122"/>
              </a:rPr>
              <a:t>1</a:t>
            </a:r>
            <a:r>
              <a:rPr lang="zh-CN" altLang="en-US" sz="3600" b="1" dirty="0">
                <a:latin typeface="华文楷体" panose="02010600040101010101" pitchFamily="2" charset="-122"/>
                <a:ea typeface="华文楷体" panose="02010600040101010101" pitchFamily="2" charset="-122"/>
              </a:rPr>
              <a:t>枚纽扣</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分</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1000</a:t>
            </a:r>
            <a:r>
              <a:rPr lang="zh-CN" altLang="en-US" sz="3600" b="1" dirty="0">
                <a:latin typeface="华文楷体" panose="02010600040101010101" pitchFamily="2" charset="-122"/>
                <a:ea typeface="华文楷体" panose="02010600040101010101" pitchFamily="2" charset="-122"/>
              </a:rPr>
              <a:t>枚纽扣共</a:t>
            </a:r>
            <a:r>
              <a:rPr lang="en-US" altLang="zh-CN" sz="3600" b="1" dirty="0">
                <a:solidFill>
                  <a:srgbClr val="FF0000"/>
                </a:solidFill>
                <a:latin typeface="华文楷体" panose="02010600040101010101" pitchFamily="2" charset="-122"/>
                <a:ea typeface="华文楷体" panose="02010600040101010101" pitchFamily="2" charset="-122"/>
              </a:rPr>
              <a:t>50</a:t>
            </a:r>
            <a:r>
              <a:rPr lang="zh-CN" altLang="en-US" sz="3600" b="1" dirty="0">
                <a:solidFill>
                  <a:srgbClr val="FF0000"/>
                </a:solidFill>
                <a:latin typeface="华文楷体" panose="02010600040101010101" pitchFamily="2" charset="-122"/>
                <a:ea typeface="华文楷体" panose="02010600040101010101" pitchFamily="2" charset="-122"/>
              </a:rPr>
              <a:t>元</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6158" name="Text Box 14"/>
          <p:cNvSpPr txBox="1">
            <a:spLocks noChangeArrowheads="1"/>
          </p:cNvSpPr>
          <p:nvPr/>
        </p:nvSpPr>
        <p:spPr bwMode="auto">
          <a:xfrm>
            <a:off x="3779838" y="3500438"/>
            <a:ext cx="438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0.05×1000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50</a:t>
            </a:r>
            <a:r>
              <a:rPr lang="zh-CN" altLang="en-US" sz="3600" b="1" dirty="0">
                <a:solidFill>
                  <a:srgbClr val="FF0000"/>
                </a:solidFill>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
        <p:nvSpPr>
          <p:cNvPr id="7172" name="TextBox 6"/>
          <p:cNvSpPr txBox="1">
            <a:spLocks noChangeArrowheads="1"/>
          </p:cNvSpPr>
          <p:nvPr/>
        </p:nvSpPr>
        <p:spPr bwMode="auto">
          <a:xfrm>
            <a:off x="1498600" y="1271588"/>
            <a:ext cx="6889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r>
              <a:rPr lang="zh-CN" altLang="en-US" sz="3200" b="1">
                <a:latin typeface="华文楷体" panose="02010600040101010101" pitchFamily="2" charset="-122"/>
                <a:ea typeface="华文楷体" panose="02010600040101010101" pitchFamily="2" charset="-122"/>
              </a:rPr>
              <a:t>枚纽扣</a:t>
            </a:r>
            <a:r>
              <a:rPr lang="en-US" altLang="zh-CN" sz="3200" b="1">
                <a:latin typeface="华文楷体" panose="02010600040101010101" pitchFamily="2" charset="-122"/>
                <a:ea typeface="华文楷体" panose="02010600040101010101" pitchFamily="2" charset="-122"/>
              </a:rPr>
              <a:t>5</a:t>
            </a:r>
            <a:r>
              <a:rPr lang="zh-CN" altLang="en-US" sz="3200" b="1">
                <a:latin typeface="华文楷体" panose="02010600040101010101" pitchFamily="2" charset="-122"/>
                <a:ea typeface="华文楷体" panose="02010600040101010101" pitchFamily="2" charset="-122"/>
              </a:rPr>
              <a:t>分钱，</a:t>
            </a:r>
            <a:r>
              <a:rPr lang="en-US" altLang="zh-CN" sz="3200" b="1">
                <a:latin typeface="华文楷体" panose="02010600040101010101" pitchFamily="2" charset="-122"/>
                <a:ea typeface="华文楷体" panose="02010600040101010101" pitchFamily="2" charset="-122"/>
              </a:rPr>
              <a:t>1000</a:t>
            </a:r>
            <a:r>
              <a:rPr lang="zh-CN" altLang="en-US" sz="3200" b="1">
                <a:latin typeface="华文楷体" panose="02010600040101010101" pitchFamily="2" charset="-122"/>
                <a:ea typeface="华文楷体" panose="02010600040101010101" pitchFamily="2" charset="-122"/>
              </a:rPr>
              <a:t>枚纽扣多少元？</a:t>
            </a:r>
          </a:p>
        </p:txBody>
      </p:sp>
      <p:pic>
        <p:nvPicPr>
          <p:cNvPr id="7173" name="Picture 7"/>
          <p:cNvPicPr>
            <a:picLocks noChangeAspect="1" noChangeArrowheads="1"/>
          </p:cNvPicPr>
          <p:nvPr/>
        </p:nvPicPr>
        <p:blipFill>
          <a:blip r:embed="rId3"/>
          <a:srcRect/>
          <a:stretch>
            <a:fillRect/>
          </a:stretch>
        </p:blipFill>
        <p:spPr bwMode="auto">
          <a:xfrm>
            <a:off x="684213" y="1196975"/>
            <a:ext cx="8191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3"/>
          <p:cNvSpPr txBox="1">
            <a:spLocks noChangeArrowheads="1"/>
          </p:cNvSpPr>
          <p:nvPr/>
        </p:nvSpPr>
        <p:spPr bwMode="auto">
          <a:xfrm>
            <a:off x="827088" y="3509963"/>
            <a:ext cx="2808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乘法算式：</a:t>
            </a:r>
            <a:endParaRPr lang="en-US" altLang="zh-CN" sz="3600" b="1" dirty="0">
              <a:latin typeface="华文楷体" panose="02010600040101010101" pitchFamily="2" charset="-122"/>
              <a:ea typeface="华文楷体" panose="02010600040101010101" pitchFamily="2" charset="-122"/>
            </a:endParaRPr>
          </a:p>
        </p:txBody>
      </p:sp>
      <p:sp>
        <p:nvSpPr>
          <p:cNvPr id="25" name="Text Box 13"/>
          <p:cNvSpPr txBox="1">
            <a:spLocks noChangeArrowheads="1"/>
          </p:cNvSpPr>
          <p:nvPr/>
        </p:nvSpPr>
        <p:spPr bwMode="auto">
          <a:xfrm>
            <a:off x="2071688" y="4568825"/>
            <a:ext cx="46720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答：</a:t>
            </a:r>
            <a:r>
              <a:rPr lang="en-US" altLang="zh-CN" sz="3600" b="1" dirty="0">
                <a:latin typeface="华文楷体" panose="02010600040101010101" pitchFamily="2" charset="-122"/>
                <a:ea typeface="华文楷体" panose="02010600040101010101" pitchFamily="2" charset="-122"/>
              </a:rPr>
              <a:t>1000</a:t>
            </a:r>
            <a:r>
              <a:rPr lang="zh-CN" altLang="en-US" sz="3600" b="1" dirty="0">
                <a:latin typeface="华文楷体" panose="02010600040101010101" pitchFamily="2" charset="-122"/>
                <a:ea typeface="华文楷体" panose="02010600040101010101" pitchFamily="2" charset="-122"/>
              </a:rPr>
              <a:t>枚纽扣</a:t>
            </a:r>
            <a:r>
              <a:rPr lang="en-US" altLang="zh-CN" sz="3600" b="1" dirty="0">
                <a:latin typeface="华文楷体" panose="02010600040101010101" pitchFamily="2" charset="-122"/>
                <a:ea typeface="华文楷体" panose="02010600040101010101" pitchFamily="2" charset="-122"/>
              </a:rPr>
              <a:t>50</a:t>
            </a:r>
            <a:r>
              <a:rPr lang="zh-CN" altLang="en-US" sz="3600" b="1" dirty="0">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p:cTn id="7" dur="500" fill="hold"/>
                                        <p:tgtEl>
                                          <p:spTgt spid="6157"/>
                                        </p:tgtEl>
                                        <p:attrNameLst>
                                          <p:attrName>ppt_w</p:attrName>
                                        </p:attrNameLst>
                                      </p:cBhvr>
                                      <p:tavLst>
                                        <p:tav tm="0">
                                          <p:val>
                                            <p:fltVal val="0"/>
                                          </p:val>
                                        </p:tav>
                                        <p:tav tm="100000">
                                          <p:val>
                                            <p:strVal val="#ppt_w"/>
                                          </p:val>
                                        </p:tav>
                                      </p:tavLst>
                                    </p:anim>
                                    <p:anim calcmode="lin" valueType="num">
                                      <p:cBhvr>
                                        <p:cTn id="8" dur="500" fill="hold"/>
                                        <p:tgtEl>
                                          <p:spTgt spid="6157"/>
                                        </p:tgtEl>
                                        <p:attrNameLst>
                                          <p:attrName>ppt_h</p:attrName>
                                        </p:attrNameLst>
                                      </p:cBhvr>
                                      <p:tavLst>
                                        <p:tav tm="0">
                                          <p:val>
                                            <p:fltVal val="0"/>
                                          </p:val>
                                        </p:tav>
                                        <p:tav tm="100000">
                                          <p:val>
                                            <p:strVal val="#ppt_h"/>
                                          </p:val>
                                        </p:tav>
                                      </p:tavLst>
                                    </p:anim>
                                    <p:animEffect transition="in" filter="fade">
                                      <p:cBhvr>
                                        <p:cTn id="9" dur="500"/>
                                        <p:tgtEl>
                                          <p:spTgt spid="615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158"/>
                                        </p:tgtEl>
                                        <p:attrNameLst>
                                          <p:attrName>style.visibility</p:attrName>
                                        </p:attrNameLst>
                                      </p:cBhvr>
                                      <p:to>
                                        <p:strVal val="visible"/>
                                      </p:to>
                                    </p:set>
                                    <p:animEffect transition="in" filter="diamond(in)">
                                      <p:cBhvr>
                                        <p:cTn id="18" dur="500"/>
                                        <p:tgtEl>
                                          <p:spTgt spid="615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8" grpId="0"/>
      <p:bldP spid="20"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11"/>
          </p:nvPr>
        </p:nvSpPr>
        <p:spPr/>
        <p:txBody>
          <a:bodyPr/>
          <a:lstStyle/>
          <a:p>
            <a:endParaRPr lang="en-US" altLang="zh-CN" dirty="0"/>
          </a:p>
        </p:txBody>
      </p:sp>
      <p:pic>
        <p:nvPicPr>
          <p:cNvPr id="8194" name="Picture 6"/>
          <p:cNvPicPr>
            <a:picLocks noChangeAspect="1" noChangeArrowheads="1"/>
          </p:cNvPicPr>
          <p:nvPr/>
        </p:nvPicPr>
        <p:blipFill>
          <a:blip r:embed="rId3" cstate="email"/>
          <a:srcRect/>
          <a:stretch>
            <a:fillRect/>
          </a:stretch>
        </p:blipFill>
        <p:spPr bwMode="auto">
          <a:xfrm>
            <a:off x="571500" y="1143000"/>
            <a:ext cx="218281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6"/>
          <p:cNvSpPr txBox="1">
            <a:spLocks noChangeArrowheads="1"/>
          </p:cNvSpPr>
          <p:nvPr/>
        </p:nvSpPr>
        <p:spPr bwMode="auto">
          <a:xfrm>
            <a:off x="1571625" y="2416175"/>
            <a:ext cx="6421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latin typeface="华文楷体" panose="02010600040101010101" pitchFamily="2" charset="-122"/>
                <a:ea typeface="华文楷体" panose="02010600040101010101" pitchFamily="2" charset="-122"/>
              </a:rPr>
              <a:t>观察下面几个算式，你发现了什么？</a:t>
            </a:r>
          </a:p>
        </p:txBody>
      </p:sp>
      <p:sp>
        <p:nvSpPr>
          <p:cNvPr id="8196" name="Text Box 14"/>
          <p:cNvSpPr txBox="1">
            <a:spLocks noChangeArrowheads="1"/>
          </p:cNvSpPr>
          <p:nvPr/>
        </p:nvSpPr>
        <p:spPr bwMode="auto">
          <a:xfrm>
            <a:off x="2428875" y="3357563"/>
            <a:ext cx="438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0.05×10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0.5</a:t>
            </a:r>
            <a:r>
              <a:rPr lang="zh-CN" altLang="en-US" sz="3600" b="1" dirty="0">
                <a:solidFill>
                  <a:srgbClr val="FF0000"/>
                </a:solidFill>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
        <p:nvSpPr>
          <p:cNvPr id="8197" name="Text Box 14"/>
          <p:cNvSpPr txBox="1">
            <a:spLocks noChangeArrowheads="1"/>
          </p:cNvSpPr>
          <p:nvPr/>
        </p:nvSpPr>
        <p:spPr bwMode="auto">
          <a:xfrm>
            <a:off x="2428875" y="4000500"/>
            <a:ext cx="4387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0.05×100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
        <p:nvSpPr>
          <p:cNvPr id="8198" name="Text Box 14"/>
          <p:cNvSpPr txBox="1">
            <a:spLocks noChangeArrowheads="1"/>
          </p:cNvSpPr>
          <p:nvPr/>
        </p:nvSpPr>
        <p:spPr bwMode="auto">
          <a:xfrm>
            <a:off x="2428875" y="4640263"/>
            <a:ext cx="438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0.05×1000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50</a:t>
            </a:r>
            <a:r>
              <a:rPr lang="zh-CN" altLang="en-US" sz="3600" b="1" dirty="0">
                <a:solidFill>
                  <a:srgbClr val="FF0000"/>
                </a:solidFill>
                <a:latin typeface="华文楷体" panose="02010600040101010101" pitchFamily="2" charset="-122"/>
                <a:ea typeface="华文楷体" panose="02010600040101010101" pitchFamily="2" charset="-122"/>
              </a:rPr>
              <a:t>（元）</a:t>
            </a:r>
            <a:endParaRPr lang="en-US" altLang="zh-CN" sz="3600" b="1" dirty="0">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Grp="1" noChangeArrowheads="1"/>
          </p:cNvSpPr>
          <p:nvPr>
            <p:ph type="ftr" sz="quarter" idx="11"/>
          </p:nvPr>
        </p:nvSpPr>
        <p:spPr/>
        <p:txBody>
          <a:bodyPr/>
          <a:lstStyle/>
          <a:p>
            <a:endParaRPr lang="en-US" altLang="zh-CN" dirty="0"/>
          </a:p>
        </p:txBody>
      </p:sp>
      <p:sp>
        <p:nvSpPr>
          <p:cNvPr id="2" name="矩形 1"/>
          <p:cNvSpPr/>
          <p:nvPr/>
        </p:nvSpPr>
        <p:spPr>
          <a:xfrm>
            <a:off x="428625" y="2909888"/>
            <a:ext cx="2160588" cy="1008062"/>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tx1"/>
                </a:solidFill>
                <a:latin typeface="华文楷体" panose="02010600040101010101" pitchFamily="2" charset="-122"/>
                <a:ea typeface="华文楷体" panose="02010600040101010101" pitchFamily="2" charset="-122"/>
              </a:rPr>
              <a:t>小数点位置向右移动的规律</a:t>
            </a:r>
          </a:p>
        </p:txBody>
      </p:sp>
      <p:sp>
        <p:nvSpPr>
          <p:cNvPr id="3" name="左大括号 2"/>
          <p:cNvSpPr/>
          <p:nvPr/>
        </p:nvSpPr>
        <p:spPr>
          <a:xfrm>
            <a:off x="2660650" y="2117725"/>
            <a:ext cx="360363" cy="2808288"/>
          </a:xfrm>
          <a:prstGeom prst="leftBrace">
            <a:avLst>
              <a:gd name="adj1" fmla="val 59284"/>
              <a:gd name="adj2" fmla="val 50000"/>
            </a:avLst>
          </a:prstGeom>
        </p:spPr>
        <p:style>
          <a:lnRef idx="3">
            <a:schemeClr val="accent4"/>
          </a:lnRef>
          <a:fillRef idx="0">
            <a:schemeClr val="accent4"/>
          </a:fillRef>
          <a:effectRef idx="2">
            <a:schemeClr val="accent4"/>
          </a:effectRef>
          <a:fontRef idx="minor">
            <a:schemeClr val="tx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4" name="矩形 3"/>
          <p:cNvSpPr/>
          <p:nvPr/>
        </p:nvSpPr>
        <p:spPr>
          <a:xfrm>
            <a:off x="3092450" y="1828800"/>
            <a:ext cx="2160588" cy="7207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rgbClr val="FF0000"/>
                </a:solidFill>
                <a:latin typeface="华文楷体" panose="02010600040101010101" pitchFamily="2" charset="-122"/>
                <a:ea typeface="华文楷体" panose="02010600040101010101" pitchFamily="2" charset="-122"/>
              </a:rPr>
              <a:t>一个数扩大到原来的</a:t>
            </a:r>
            <a:r>
              <a:rPr lang="en-US" altLang="zh-CN" sz="2400" b="1" dirty="0">
                <a:solidFill>
                  <a:srgbClr val="FF0000"/>
                </a:solidFill>
                <a:latin typeface="华文楷体" panose="02010600040101010101" pitchFamily="2" charset="-122"/>
                <a:ea typeface="华文楷体" panose="02010600040101010101" pitchFamily="2" charset="-122"/>
              </a:rPr>
              <a:t>10</a:t>
            </a:r>
            <a:r>
              <a:rPr lang="zh-CN" altLang="en-US" sz="2400" b="1" dirty="0">
                <a:solidFill>
                  <a:srgbClr val="FF0000"/>
                </a:solidFill>
                <a:latin typeface="华文楷体" panose="02010600040101010101" pitchFamily="2" charset="-122"/>
                <a:ea typeface="华文楷体" panose="02010600040101010101" pitchFamily="2" charset="-122"/>
              </a:rPr>
              <a:t>倍</a:t>
            </a:r>
          </a:p>
        </p:txBody>
      </p:sp>
      <p:sp>
        <p:nvSpPr>
          <p:cNvPr id="5" name="矩形 4"/>
          <p:cNvSpPr/>
          <p:nvPr/>
        </p:nvSpPr>
        <p:spPr>
          <a:xfrm>
            <a:off x="3092450" y="3125788"/>
            <a:ext cx="2160588" cy="71913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rgbClr val="FF0000"/>
                </a:solidFill>
                <a:latin typeface="华文楷体" panose="02010600040101010101" pitchFamily="2" charset="-122"/>
                <a:ea typeface="华文楷体" panose="02010600040101010101" pitchFamily="2" charset="-122"/>
              </a:rPr>
              <a:t>一个数扩大到原来的</a:t>
            </a:r>
            <a:r>
              <a:rPr lang="en-US" altLang="zh-CN" sz="2400" b="1" dirty="0">
                <a:solidFill>
                  <a:srgbClr val="FF0000"/>
                </a:solidFill>
                <a:latin typeface="华文楷体" panose="02010600040101010101" pitchFamily="2" charset="-122"/>
                <a:ea typeface="华文楷体" panose="02010600040101010101" pitchFamily="2" charset="-122"/>
              </a:rPr>
              <a:t>100</a:t>
            </a:r>
            <a:r>
              <a:rPr lang="zh-CN" altLang="en-US" sz="2400" b="1" dirty="0">
                <a:solidFill>
                  <a:srgbClr val="FF0000"/>
                </a:solidFill>
                <a:latin typeface="华文楷体" panose="02010600040101010101" pitchFamily="2" charset="-122"/>
                <a:ea typeface="华文楷体" panose="02010600040101010101" pitchFamily="2" charset="-122"/>
              </a:rPr>
              <a:t>倍</a:t>
            </a:r>
          </a:p>
        </p:txBody>
      </p:sp>
      <p:sp>
        <p:nvSpPr>
          <p:cNvPr id="6" name="矩形 5"/>
          <p:cNvSpPr/>
          <p:nvPr/>
        </p:nvSpPr>
        <p:spPr>
          <a:xfrm>
            <a:off x="3092450" y="4565650"/>
            <a:ext cx="2089150" cy="792163"/>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rgbClr val="FF0000"/>
                </a:solidFill>
                <a:latin typeface="华文楷体" panose="02010600040101010101" pitchFamily="2" charset="-122"/>
                <a:ea typeface="华文楷体" panose="02010600040101010101" pitchFamily="2" charset="-122"/>
              </a:rPr>
              <a:t>一个数扩大到原来的</a:t>
            </a:r>
            <a:r>
              <a:rPr lang="en-US" altLang="zh-CN" sz="2400" b="1" dirty="0">
                <a:solidFill>
                  <a:srgbClr val="FF0000"/>
                </a:solidFill>
                <a:latin typeface="华文楷体" panose="02010600040101010101" pitchFamily="2" charset="-122"/>
                <a:ea typeface="华文楷体" panose="02010600040101010101" pitchFamily="2" charset="-122"/>
              </a:rPr>
              <a:t>1000</a:t>
            </a:r>
            <a:r>
              <a:rPr lang="zh-CN" altLang="en-US" sz="2400" b="1" dirty="0">
                <a:solidFill>
                  <a:srgbClr val="FF0000"/>
                </a:solidFill>
                <a:latin typeface="华文楷体" panose="02010600040101010101" pitchFamily="2" charset="-122"/>
                <a:ea typeface="华文楷体" panose="02010600040101010101" pitchFamily="2" charset="-122"/>
              </a:rPr>
              <a:t>倍</a:t>
            </a:r>
          </a:p>
        </p:txBody>
      </p:sp>
      <p:sp>
        <p:nvSpPr>
          <p:cNvPr id="7" name="右箭头 6"/>
          <p:cNvSpPr/>
          <p:nvPr/>
        </p:nvSpPr>
        <p:spPr>
          <a:xfrm>
            <a:off x="5397500" y="1973263"/>
            <a:ext cx="719138" cy="360362"/>
          </a:xfrm>
          <a:prstGeom prs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8" name="矩形 7"/>
          <p:cNvSpPr/>
          <p:nvPr/>
        </p:nvSpPr>
        <p:spPr>
          <a:xfrm>
            <a:off x="6261100" y="1757363"/>
            <a:ext cx="2160588" cy="7207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华文楷体" panose="02010600040101010101" pitchFamily="2" charset="-122"/>
                <a:ea typeface="华文楷体" panose="02010600040101010101" pitchFamily="2" charset="-122"/>
              </a:rPr>
              <a:t>小数点向右移动一位</a:t>
            </a:r>
          </a:p>
        </p:txBody>
      </p:sp>
      <p:sp>
        <p:nvSpPr>
          <p:cNvPr id="9" name="右箭头 8"/>
          <p:cNvSpPr/>
          <p:nvPr/>
        </p:nvSpPr>
        <p:spPr>
          <a:xfrm>
            <a:off x="5397500" y="3270250"/>
            <a:ext cx="719138" cy="358775"/>
          </a:xfrm>
          <a:prstGeom prs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10" name="矩形 9"/>
          <p:cNvSpPr/>
          <p:nvPr/>
        </p:nvSpPr>
        <p:spPr>
          <a:xfrm>
            <a:off x="6261100" y="3054350"/>
            <a:ext cx="2160588" cy="71913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华文楷体" panose="02010600040101010101" pitchFamily="2" charset="-122"/>
                <a:ea typeface="华文楷体" panose="02010600040101010101" pitchFamily="2" charset="-122"/>
              </a:rPr>
              <a:t>小数点向右移动两位</a:t>
            </a:r>
          </a:p>
        </p:txBody>
      </p:sp>
      <p:sp>
        <p:nvSpPr>
          <p:cNvPr id="11" name="右箭头 10"/>
          <p:cNvSpPr/>
          <p:nvPr/>
        </p:nvSpPr>
        <p:spPr>
          <a:xfrm>
            <a:off x="5397500" y="4781550"/>
            <a:ext cx="719138" cy="360363"/>
          </a:xfrm>
          <a:prstGeom prs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12" name="矩形 11"/>
          <p:cNvSpPr/>
          <p:nvPr/>
        </p:nvSpPr>
        <p:spPr>
          <a:xfrm>
            <a:off x="6261100" y="4565650"/>
            <a:ext cx="2160588" cy="7207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华文楷体" panose="02010600040101010101" pitchFamily="2" charset="-122"/>
                <a:ea typeface="华文楷体" panose="02010600040101010101" pitchFamily="2" charset="-122"/>
              </a:rPr>
              <a:t>小数点向右移动三位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Grp="1" noChangeArrowheads="1"/>
          </p:cNvSpPr>
          <p:nvPr>
            <p:ph type="ftr" sz="quarter" idx="11"/>
          </p:nvPr>
        </p:nvSpPr>
        <p:spPr/>
        <p:txBody>
          <a:bodyPr/>
          <a:lstStyle/>
          <a:p>
            <a:endParaRPr lang="en-US" altLang="zh-CN" dirty="0"/>
          </a:p>
        </p:txBody>
      </p:sp>
      <p:pic>
        <p:nvPicPr>
          <p:cNvPr id="10242" name="图片 3" descr="抠图、试一试.png"/>
          <p:cNvPicPr>
            <a:picLocks noChangeAspect="1"/>
          </p:cNvPicPr>
          <p:nvPr/>
        </p:nvPicPr>
        <p:blipFill>
          <a:blip r:embed="rId3" cstate="email"/>
          <a:srcRect/>
          <a:stretch>
            <a:fillRect/>
          </a:stretch>
        </p:blipFill>
        <p:spPr bwMode="auto">
          <a:xfrm>
            <a:off x="271463" y="1098550"/>
            <a:ext cx="257175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4"/>
          <p:cNvSpPr txBox="1">
            <a:spLocks noChangeArrowheads="1"/>
          </p:cNvSpPr>
          <p:nvPr/>
        </p:nvSpPr>
        <p:spPr bwMode="auto">
          <a:xfrm>
            <a:off x="1057275" y="1857375"/>
            <a:ext cx="171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latin typeface="华文楷体" panose="02010600040101010101" pitchFamily="2" charset="-122"/>
                <a:ea typeface="华文楷体" panose="02010600040101010101" pitchFamily="2" charset="-122"/>
              </a:rPr>
              <a:t>试一试</a:t>
            </a:r>
          </a:p>
        </p:txBody>
      </p:sp>
      <p:sp>
        <p:nvSpPr>
          <p:cNvPr id="10244" name="TextBox 5"/>
          <p:cNvSpPr txBox="1">
            <a:spLocks noChangeArrowheads="1"/>
          </p:cNvSpPr>
          <p:nvPr/>
        </p:nvSpPr>
        <p:spPr bwMode="auto">
          <a:xfrm>
            <a:off x="2803525" y="1557338"/>
            <a:ext cx="61610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latin typeface="华文楷体" panose="02010600040101010101" pitchFamily="2" charset="-122"/>
                <a:ea typeface="华文楷体" panose="02010600040101010101" pitchFamily="2" charset="-122"/>
              </a:rPr>
              <a:t>把</a:t>
            </a:r>
            <a:r>
              <a:rPr lang="en-US" altLang="zh-CN" sz="3600" b="1">
                <a:latin typeface="华文楷体" panose="02010600040101010101" pitchFamily="2" charset="-122"/>
                <a:ea typeface="华文楷体" panose="02010600040101010101" pitchFamily="2" charset="-122"/>
              </a:rPr>
              <a:t>3.87</a:t>
            </a:r>
            <a:r>
              <a:rPr lang="zh-CN" altLang="en-US" sz="3600" b="1">
                <a:latin typeface="华文楷体" panose="02010600040101010101" pitchFamily="2" charset="-122"/>
                <a:ea typeface="华文楷体" panose="02010600040101010101" pitchFamily="2" charset="-122"/>
              </a:rPr>
              <a:t>分别扩大到原来的</a:t>
            </a:r>
            <a:r>
              <a:rPr lang="en-US" altLang="zh-CN" sz="3600" b="1">
                <a:latin typeface="华文楷体" panose="02010600040101010101" pitchFamily="2" charset="-122"/>
                <a:ea typeface="华文楷体" panose="02010600040101010101" pitchFamily="2" charset="-122"/>
              </a:rPr>
              <a:t>10</a:t>
            </a:r>
            <a:r>
              <a:rPr lang="zh-CN" altLang="en-US" sz="3600" b="1">
                <a:latin typeface="华文楷体" panose="02010600040101010101" pitchFamily="2" charset="-122"/>
                <a:ea typeface="华文楷体" panose="02010600040101010101" pitchFamily="2" charset="-122"/>
              </a:rPr>
              <a:t>倍、</a:t>
            </a:r>
            <a:r>
              <a:rPr lang="en-US" altLang="zh-CN" sz="3600" b="1">
                <a:latin typeface="华文楷体" panose="02010600040101010101" pitchFamily="2" charset="-122"/>
                <a:ea typeface="华文楷体" panose="02010600040101010101" pitchFamily="2" charset="-122"/>
              </a:rPr>
              <a:t>100</a:t>
            </a:r>
            <a:r>
              <a:rPr lang="zh-CN" altLang="en-US" sz="3600" b="1">
                <a:latin typeface="华文楷体" panose="02010600040101010101" pitchFamily="2" charset="-122"/>
                <a:ea typeface="华文楷体" panose="02010600040101010101" pitchFamily="2" charset="-122"/>
              </a:rPr>
              <a:t>倍、</a:t>
            </a:r>
            <a:r>
              <a:rPr lang="en-US" altLang="zh-CN" sz="3600" b="1">
                <a:latin typeface="华文楷体" panose="02010600040101010101" pitchFamily="2" charset="-122"/>
                <a:ea typeface="华文楷体" panose="02010600040101010101" pitchFamily="2" charset="-122"/>
              </a:rPr>
              <a:t>1000</a:t>
            </a:r>
            <a:r>
              <a:rPr lang="zh-CN" altLang="en-US" sz="3600" b="1">
                <a:latin typeface="华文楷体" panose="02010600040101010101" pitchFamily="2" charset="-122"/>
                <a:ea typeface="华文楷体" panose="02010600040101010101" pitchFamily="2" charset="-122"/>
              </a:rPr>
              <a:t>倍，各是多少？</a:t>
            </a:r>
          </a:p>
        </p:txBody>
      </p:sp>
      <p:sp>
        <p:nvSpPr>
          <p:cNvPr id="8" name="Text Box 6"/>
          <p:cNvSpPr txBox="1">
            <a:spLocks noChangeArrowheads="1"/>
          </p:cNvSpPr>
          <p:nvPr/>
        </p:nvSpPr>
        <p:spPr bwMode="auto">
          <a:xfrm>
            <a:off x="2584450" y="2997200"/>
            <a:ext cx="35274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latin typeface="华文楷体" panose="02010600040101010101" pitchFamily="2" charset="-122"/>
                <a:ea typeface="华文楷体" panose="02010600040101010101" pitchFamily="2" charset="-122"/>
              </a:rPr>
              <a:t>3.87×10 =</a:t>
            </a:r>
          </a:p>
        </p:txBody>
      </p:sp>
      <p:sp>
        <p:nvSpPr>
          <p:cNvPr id="9" name="Text Box 12"/>
          <p:cNvSpPr txBox="1">
            <a:spLocks noChangeArrowheads="1"/>
          </p:cNvSpPr>
          <p:nvPr/>
        </p:nvSpPr>
        <p:spPr bwMode="auto">
          <a:xfrm>
            <a:off x="4859338" y="3000375"/>
            <a:ext cx="12969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华文楷体" panose="02010600040101010101" pitchFamily="2" charset="-122"/>
                <a:ea typeface="华文楷体" panose="02010600040101010101" pitchFamily="2" charset="-122"/>
              </a:rPr>
              <a:t>38.7</a:t>
            </a:r>
            <a:endParaRPr lang="zh-CN" altLang="en-US" sz="3600" b="1">
              <a:latin typeface="华文楷体" panose="02010600040101010101" pitchFamily="2" charset="-122"/>
              <a:ea typeface="华文楷体" panose="02010600040101010101" pitchFamily="2" charset="-122"/>
            </a:endParaRPr>
          </a:p>
        </p:txBody>
      </p:sp>
      <p:sp>
        <p:nvSpPr>
          <p:cNvPr id="10" name="TextBox 9"/>
          <p:cNvSpPr txBox="1">
            <a:spLocks noChangeArrowheads="1"/>
          </p:cNvSpPr>
          <p:nvPr/>
        </p:nvSpPr>
        <p:spPr bwMode="auto">
          <a:xfrm>
            <a:off x="857250" y="4797425"/>
            <a:ext cx="7143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latin typeface="华文楷体" panose="02010600040101010101" pitchFamily="2" charset="-122"/>
                <a:ea typeface="华文楷体" panose="02010600040101010101" pitchFamily="2" charset="-122"/>
              </a:rPr>
              <a:t>3.87×1000</a:t>
            </a:r>
            <a:r>
              <a:rPr lang="zh-CN" altLang="en-US" sz="3600" b="1">
                <a:latin typeface="华文楷体" panose="02010600040101010101" pitchFamily="2" charset="-122"/>
                <a:ea typeface="华文楷体" panose="02010600040101010101" pitchFamily="2" charset="-122"/>
              </a:rPr>
              <a:t>，把</a:t>
            </a:r>
            <a:r>
              <a:rPr lang="en-US" altLang="zh-CN" sz="3600" b="1">
                <a:latin typeface="华文楷体" panose="02010600040101010101" pitchFamily="2" charset="-122"/>
                <a:ea typeface="华文楷体" panose="02010600040101010101" pitchFamily="2" charset="-122"/>
              </a:rPr>
              <a:t>3.87</a:t>
            </a:r>
            <a:r>
              <a:rPr lang="zh-CN" altLang="en-US" sz="3600" b="1">
                <a:latin typeface="华文楷体" panose="02010600040101010101" pitchFamily="2" charset="-122"/>
                <a:ea typeface="华文楷体" panose="02010600040101010101" pitchFamily="2" charset="-122"/>
              </a:rPr>
              <a:t>的小数点向右移动三位，位数不够，怎么办？</a:t>
            </a:r>
          </a:p>
        </p:txBody>
      </p:sp>
      <p:sp>
        <p:nvSpPr>
          <p:cNvPr id="11" name="Text Box 6"/>
          <p:cNvSpPr txBox="1">
            <a:spLocks noChangeArrowheads="1"/>
          </p:cNvSpPr>
          <p:nvPr/>
        </p:nvSpPr>
        <p:spPr bwMode="auto">
          <a:xfrm>
            <a:off x="2584450" y="3859213"/>
            <a:ext cx="35274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latin typeface="华文楷体" panose="02010600040101010101" pitchFamily="2" charset="-122"/>
                <a:ea typeface="华文楷体" panose="02010600040101010101" pitchFamily="2" charset="-122"/>
              </a:rPr>
              <a:t>3.87×100 =</a:t>
            </a:r>
          </a:p>
        </p:txBody>
      </p:sp>
      <p:sp>
        <p:nvSpPr>
          <p:cNvPr id="12" name="Text Box 12"/>
          <p:cNvSpPr txBox="1">
            <a:spLocks noChangeArrowheads="1"/>
          </p:cNvSpPr>
          <p:nvPr/>
        </p:nvSpPr>
        <p:spPr bwMode="auto">
          <a:xfrm>
            <a:off x="4932363" y="3862388"/>
            <a:ext cx="1295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华文楷体" panose="02010600040101010101" pitchFamily="2" charset="-122"/>
                <a:ea typeface="华文楷体" panose="02010600040101010101" pitchFamily="2" charset="-122"/>
              </a:rPr>
              <a:t>387</a:t>
            </a:r>
            <a:endParaRPr lang="zh-CN" altLang="en-US" sz="3600" b="1">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theme1.xml><?xml version="1.0" encoding="utf-8"?>
<a:theme xmlns:a="http://schemas.openxmlformats.org/drawingml/2006/main" name="WWW.2PPT.COM&#10;">
  <a:themeElements>
    <a:clrScheme name="21cnjy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1cnjy0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1cnjy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1cnjy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1cnjy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1cnjy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1cnjy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1cnjy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1cnjy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1cnjy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1cnjy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1cnjy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1cnjy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1cnjy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757</Words>
  <Application>Microsoft Office PowerPoint</Application>
  <PresentationFormat>全屏显示(4:3)</PresentationFormat>
  <Paragraphs>120</Paragraphs>
  <Slides>16</Slides>
  <Notes>14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华文楷体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2014-09-03T07:06:00Z</dcterms:created>
  <dcterms:modified xsi:type="dcterms:W3CDTF">2023-01-17T01:12:25Z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FC051F27FE6C46FD88C079AB442D39B9</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