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302" r:id="rId4"/>
    <p:sldId id="301" r:id="rId5"/>
    <p:sldId id="304" r:id="rId6"/>
    <p:sldId id="303" r:id="rId7"/>
    <p:sldId id="305" r:id="rId8"/>
    <p:sldId id="306" r:id="rId9"/>
    <p:sldId id="307" r:id="rId10"/>
    <p:sldId id="309" r:id="rId11"/>
    <p:sldId id="310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C4C"/>
    <a:srgbClr val="E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C2F84A-9B46-42AE-8E9E-4DBA313A661B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1B9D491-045D-4F30-AC45-B9F9CEDFFDE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-1827363" y="-333477"/>
            <a:ext cx="5810453" cy="5810453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33350"/>
            <a:ext cx="276225" cy="6000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001718" y="-517072"/>
            <a:ext cx="6159162" cy="617764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 rot="11219828">
            <a:off x="5783714" y="4127762"/>
            <a:ext cx="5823615" cy="5823615"/>
            <a:chOff x="-2186432" y="-5388948"/>
            <a:chExt cx="7764820" cy="7764820"/>
          </a:xfrm>
        </p:grpSpPr>
        <p:sp>
          <p:nvSpPr>
            <p:cNvPr id="14" name="Oval 13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/>
          <p:cNvSpPr>
            <a:spLocks noEditPoints="1"/>
          </p:cNvSpPr>
          <p:nvPr/>
        </p:nvSpPr>
        <p:spPr bwMode="auto">
          <a:xfrm rot="10800000" flipH="1" flipV="1">
            <a:off x="2854665" y="3521077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58"/>
          <p:cNvSpPr/>
          <p:nvPr/>
        </p:nvSpPr>
        <p:spPr bwMode="auto">
          <a:xfrm>
            <a:off x="3341580" y="4037272"/>
            <a:ext cx="492920" cy="418888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78567" y="1550278"/>
            <a:ext cx="4162288" cy="1159683"/>
            <a:chOff x="1525091" y="2645592"/>
            <a:chExt cx="5549717" cy="1546243"/>
          </a:xfrm>
        </p:grpSpPr>
        <p:sp>
          <p:nvSpPr>
            <p:cNvPr id="21" name="矩形 20"/>
            <p:cNvSpPr/>
            <p:nvPr/>
          </p:nvSpPr>
          <p:spPr bwMode="auto">
            <a:xfrm>
              <a:off x="1525092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1.5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571360" y="3637838"/>
              <a:ext cx="3062808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1.5.2 </a:t>
              </a:r>
              <a:r>
                <a:rPr lang="zh-CN" altLang="en-US" sz="2100" dirty="0">
                  <a:cs typeface="+mn-ea"/>
                  <a:sym typeface="+mn-lt"/>
                </a:rPr>
                <a:t>科学记数法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sp>
          <p:nvSpPr>
            <p:cNvPr id="26" name="矩形 25"/>
            <p:cNvSpPr/>
            <p:nvPr/>
          </p:nvSpPr>
          <p:spPr bwMode="auto">
            <a:xfrm>
              <a:off x="1525091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1.5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有理数的乘方</a:t>
              </a:r>
            </a:p>
          </p:txBody>
        </p:sp>
      </p:grpSp>
      <p:sp>
        <p:nvSpPr>
          <p:cNvPr id="24" name="矩形 23"/>
          <p:cNvSpPr/>
          <p:nvPr/>
        </p:nvSpPr>
        <p:spPr bwMode="auto">
          <a:xfrm>
            <a:off x="4478567" y="108037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551547" y="270434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60896" y="4217102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731731" y="961128"/>
            <a:ext cx="7803068" cy="23775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3.65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178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位数，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0.12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、把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39000000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，把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1020000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、用科学记数法记出的数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5.16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2.236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     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zh-CN" altLang="zh-CN" sz="20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9373" y="1031661"/>
            <a:ext cx="589345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179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76583" y="997996"/>
            <a:ext cx="43906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36287" y="1924101"/>
            <a:ext cx="1240965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1.02</a:t>
            </a:r>
            <a:r>
              <a:rPr lang="zh-CN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88840" y="1448193"/>
            <a:ext cx="1095493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3.9</a:t>
            </a:r>
            <a:r>
              <a:rPr lang="zh-CN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06066" y="2371362"/>
            <a:ext cx="889907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51600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74005" y="2833336"/>
            <a:ext cx="1491034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223600000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809647" y="948065"/>
            <a:ext cx="7906697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、万里长城和京杭大运河都是我国古代文明的伟大成就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其中纵贯南北的京杭大运河修建时长度大约为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是非常杰出的水利工程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将数据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米用科学记数法表示为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</a:t>
            </a:r>
            <a:r>
              <a:rPr lang="en-US" altLang="zh-CN" sz="2000" u="sng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1.37×10</a:t>
            </a:r>
            <a:r>
              <a:rPr lang="en-US" altLang="zh-CN" sz="2000" baseline="30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表示的原数是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、如果一个数记成科学记数法后，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的指数是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32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，那么这个数有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__________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位整数</a:t>
            </a:r>
            <a:r>
              <a:rPr lang="en-US" altLang="zh-CN" sz="2000" dirty="0" smtClean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5308964" y="1932070"/>
            <a:ext cx="1240965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1.79×10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10" name="矩形 9"/>
          <p:cNvSpPr/>
          <p:nvPr/>
        </p:nvSpPr>
        <p:spPr>
          <a:xfrm>
            <a:off x="3790010" y="2383213"/>
            <a:ext cx="111593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13 7000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90215" y="3311745"/>
            <a:ext cx="43906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33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7914" y="1849100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理解科学记数法的概念。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会用科学记数法表示绝对值大于</a:t>
            </a: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的数。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培养并提高正确迅速的运算能力。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2574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重点：有理数乘方的运算、混合运算、科学计数法及近似数。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难点：灵活应用运算律，使计算简单、准确。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情景引入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73" y="1071871"/>
            <a:ext cx="3532199" cy="3146169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1257273" y="1867902"/>
            <a:ext cx="0" cy="410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对话气泡: 圆角矩形 9"/>
          <p:cNvSpPr/>
          <p:nvPr/>
        </p:nvSpPr>
        <p:spPr>
          <a:xfrm>
            <a:off x="942183" y="1249900"/>
            <a:ext cx="1125320" cy="56533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太阳半径约</a:t>
            </a:r>
            <a:r>
              <a:rPr lang="en-US" altLang="zh-CN" sz="12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696000</a:t>
            </a:r>
            <a:r>
              <a:rPr lang="en-US" altLang="zh-CN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km</a:t>
            </a:r>
            <a:endParaRPr lang="zh-CN" altLang="en-US" sz="12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72" y="1071871"/>
            <a:ext cx="3612648" cy="3144433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942182" y="4355726"/>
            <a:ext cx="745993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现实生活中，我们会遇到上面这样比较大的数，</a:t>
            </a:r>
            <a:endParaRPr lang="en-US" altLang="zh-CN" sz="18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读、写这样的数有一定困难。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77132" y="1149350"/>
          <a:ext cx="6096000" cy="288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指数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运算结果中</a:t>
                      </a:r>
                      <a:r>
                        <a:rPr lang="en-US" altLang="zh-CN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的个数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运算结果的位数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文本框 10255"/>
          <p:cNvSpPr txBox="1">
            <a:spLocks noChangeArrowheads="1"/>
          </p:cNvSpPr>
          <p:nvPr/>
        </p:nvSpPr>
        <p:spPr bwMode="auto">
          <a:xfrm>
            <a:off x="2400302" y="1105965"/>
            <a:ext cx="7207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0" name="文本框 10256"/>
          <p:cNvSpPr txBox="1">
            <a:spLocks noChangeArrowheads="1"/>
          </p:cNvSpPr>
          <p:nvPr/>
        </p:nvSpPr>
        <p:spPr bwMode="auto">
          <a:xfrm>
            <a:off x="3288508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1" name="文本框 10256"/>
          <p:cNvSpPr txBox="1">
            <a:spLocks noChangeArrowheads="1"/>
          </p:cNvSpPr>
          <p:nvPr/>
        </p:nvSpPr>
        <p:spPr bwMode="auto">
          <a:xfrm>
            <a:off x="4344195" y="1112568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2" name="文本框 10256"/>
          <p:cNvSpPr txBox="1">
            <a:spLocks noChangeArrowheads="1"/>
          </p:cNvSpPr>
          <p:nvPr/>
        </p:nvSpPr>
        <p:spPr bwMode="auto">
          <a:xfrm>
            <a:off x="5340351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3" name="文本框 10256"/>
          <p:cNvSpPr txBox="1">
            <a:spLocks noChangeArrowheads="1"/>
          </p:cNvSpPr>
          <p:nvPr/>
        </p:nvSpPr>
        <p:spPr bwMode="auto">
          <a:xfrm>
            <a:off x="6306742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2526109" y="2401618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2526109" y="2942015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2526109" y="359018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2526110" y="1815105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</a:p>
        </p:txBody>
      </p:sp>
      <p:sp>
        <p:nvSpPr>
          <p:cNvPr id="94" name="文本框 93"/>
          <p:cNvSpPr txBox="1">
            <a:spLocks noChangeArrowheads="1"/>
          </p:cNvSpPr>
          <p:nvPr/>
        </p:nvSpPr>
        <p:spPr bwMode="auto">
          <a:xfrm>
            <a:off x="6492478" y="239949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6492478" y="2939891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6" name="文本框 95"/>
          <p:cNvSpPr txBox="1">
            <a:spLocks noChangeArrowheads="1"/>
          </p:cNvSpPr>
          <p:nvPr/>
        </p:nvSpPr>
        <p:spPr bwMode="auto">
          <a:xfrm>
            <a:off x="6492478" y="3588060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97" name="文本框 96"/>
          <p:cNvSpPr txBox="1">
            <a:spLocks noChangeArrowheads="1"/>
          </p:cNvSpPr>
          <p:nvPr/>
        </p:nvSpPr>
        <p:spPr bwMode="auto">
          <a:xfrm>
            <a:off x="6270453" y="1806471"/>
            <a:ext cx="103600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100000</a:t>
            </a: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5514578" y="2376897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99" name="文本框 98"/>
          <p:cNvSpPr txBox="1">
            <a:spLocks noChangeArrowheads="1"/>
          </p:cNvSpPr>
          <p:nvPr/>
        </p:nvSpPr>
        <p:spPr bwMode="auto">
          <a:xfrm>
            <a:off x="5514578" y="291729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514578" y="3565463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101" name="文本框 100"/>
          <p:cNvSpPr txBox="1">
            <a:spLocks noChangeArrowheads="1"/>
          </p:cNvSpPr>
          <p:nvPr/>
        </p:nvSpPr>
        <p:spPr bwMode="auto">
          <a:xfrm>
            <a:off x="5309920" y="1790701"/>
            <a:ext cx="89482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</a:t>
            </a:r>
          </a:p>
        </p:txBody>
      </p:sp>
      <p:sp>
        <p:nvSpPr>
          <p:cNvPr id="102" name="文本框 101"/>
          <p:cNvSpPr txBox="1">
            <a:spLocks noChangeArrowheads="1"/>
          </p:cNvSpPr>
          <p:nvPr/>
        </p:nvSpPr>
        <p:spPr bwMode="auto">
          <a:xfrm>
            <a:off x="4509293" y="2414148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4509293" y="2954545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4" name="文本框 103"/>
          <p:cNvSpPr txBox="1">
            <a:spLocks noChangeArrowheads="1"/>
          </p:cNvSpPr>
          <p:nvPr/>
        </p:nvSpPr>
        <p:spPr bwMode="auto">
          <a:xfrm>
            <a:off x="4509293" y="360271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5" name="文本框 104"/>
          <p:cNvSpPr txBox="1">
            <a:spLocks noChangeArrowheads="1"/>
          </p:cNvSpPr>
          <p:nvPr/>
        </p:nvSpPr>
        <p:spPr bwMode="auto">
          <a:xfrm>
            <a:off x="4413811" y="1800233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</a:t>
            </a:r>
          </a:p>
        </p:txBody>
      </p:sp>
      <p:sp>
        <p:nvSpPr>
          <p:cNvPr id="106" name="文本框 105"/>
          <p:cNvSpPr txBox="1">
            <a:spLocks noChangeArrowheads="1"/>
          </p:cNvSpPr>
          <p:nvPr/>
        </p:nvSpPr>
        <p:spPr bwMode="auto">
          <a:xfrm>
            <a:off x="3517701" y="2397217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7" name="文本框 106"/>
          <p:cNvSpPr txBox="1">
            <a:spLocks noChangeArrowheads="1"/>
          </p:cNvSpPr>
          <p:nvPr/>
        </p:nvSpPr>
        <p:spPr bwMode="auto">
          <a:xfrm>
            <a:off x="3517701" y="293761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8" name="文本框 107"/>
          <p:cNvSpPr txBox="1">
            <a:spLocks noChangeArrowheads="1"/>
          </p:cNvSpPr>
          <p:nvPr/>
        </p:nvSpPr>
        <p:spPr bwMode="auto">
          <a:xfrm>
            <a:off x="3517701" y="3585783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9" name="文本框 108"/>
          <p:cNvSpPr txBox="1">
            <a:spLocks noChangeArrowheads="1"/>
          </p:cNvSpPr>
          <p:nvPr/>
        </p:nvSpPr>
        <p:spPr bwMode="auto">
          <a:xfrm>
            <a:off x="3517702" y="1810704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</a:t>
            </a:r>
          </a:p>
        </p:txBody>
      </p:sp>
      <p:sp>
        <p:nvSpPr>
          <p:cNvPr id="110" name="文本框 109"/>
          <p:cNvSpPr txBox="1">
            <a:spLocks noChangeArrowheads="1"/>
          </p:cNvSpPr>
          <p:nvPr/>
        </p:nvSpPr>
        <p:spPr bwMode="auto">
          <a:xfrm>
            <a:off x="2470150" y="4259281"/>
            <a:ext cx="7772400" cy="56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0563C1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你观察到什么规律？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53521" y="1385965"/>
            <a:ext cx="7543800" cy="21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</a:t>
            </a:r>
          </a:p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1 000 000</a:t>
            </a:r>
          </a:p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100 000 000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69304" y="1501925"/>
            <a:ext cx="2936875" cy="364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rgbClr val="0563C1"/>
              </a:buClr>
              <a:buSzPct val="70000"/>
              <a:defRPr/>
            </a:pPr>
            <a:r>
              <a:rPr lang="en-US" altLang="zh-CN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49482" y="2199343"/>
            <a:ext cx="2097088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defRPr/>
            </a:pPr>
            <a:r>
              <a:rPr lang="en-US" altLang="zh-CN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94181" y="2970628"/>
            <a:ext cx="1944687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defRPr/>
            </a:pPr>
            <a:r>
              <a:rPr lang="en-US" altLang="zh-CN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en-US" altLang="zh-CN" sz="24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96132" y="853897"/>
            <a:ext cx="6858000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把下列各数写成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的幂的形式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469303" y="3741915"/>
            <a:ext cx="4419600" cy="43858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这又说明了什么？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942182" y="1053445"/>
            <a:ext cx="7240005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一般地，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次幂可以写成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）。反过来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）这样子的数可以写成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9734" y="951470"/>
            <a:ext cx="71628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下面这些大数应该怎样表示？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80628" y="1481008"/>
            <a:ext cx="664527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44134" y="2009568"/>
            <a:ext cx="8399865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6×100 000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6×_________.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7.89×100 000 000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.89×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6.86×100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6.86×_______.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50" y="2098204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455" y="2640250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83" y="3179400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2"/>
          <p:cNvCxnSpPr/>
          <p:nvPr/>
        </p:nvCxnSpPr>
        <p:spPr>
          <a:xfrm>
            <a:off x="7425902" y="3179400"/>
            <a:ext cx="0" cy="1169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6107261" y="4348481"/>
            <a:ext cx="287189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读作：</a:t>
            </a:r>
            <a:endParaRPr lang="en-US" altLang="zh-CN" sz="1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</a:t>
            </a:r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次方（幂）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84772" y="3826934"/>
            <a:ext cx="369824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这样的表示有什么优点呢？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84772" y="4250833"/>
            <a:ext cx="244930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书写简短</a:t>
            </a:r>
            <a:endParaRPr lang="en-US" altLang="zh-CN" sz="18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便于读数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科学记数法概念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2047" y="998882"/>
            <a:ext cx="7719907" cy="1749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30000"/>
              </a:lnSpc>
              <a:defRPr/>
            </a:pP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像上面这样，把一个大于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的数可以表示成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a×10</a:t>
            </a:r>
            <a:r>
              <a:rPr lang="en-US" altLang="zh-CN" sz="2800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的形式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，</a:t>
            </a:r>
            <a:r>
              <a:rPr lang="en-US" altLang="zh-CN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是正整数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，这种记数方法叫做</a:t>
            </a:r>
            <a:r>
              <a:rPr lang="zh-CN" altLang="en-US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科学记数法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 </a:t>
            </a:r>
          </a:p>
        </p:txBody>
      </p:sp>
      <p:graphicFrame>
        <p:nvGraphicFramePr>
          <p:cNvPr id="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97213" y="1728788"/>
          <a:ext cx="18002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公式" r:id="rId5" imgW="18897600" imgH="3962400" progId="Equation.3">
                  <p:embed/>
                </p:oleObj>
              </mc:Choice>
              <mc:Fallback>
                <p:oleObj name="公式" r:id="rId5" imgW="18897600" imgH="3962400" progId="Equation.3">
                  <p:embed/>
                  <p:pic>
                    <p:nvPicPr>
                      <p:cNvPr id="0" name="对象 3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1728788"/>
                        <a:ext cx="180022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椭圆 1"/>
          <p:cNvSpPr/>
          <p:nvPr/>
        </p:nvSpPr>
        <p:spPr>
          <a:xfrm>
            <a:off x="3140075" y="1598507"/>
            <a:ext cx="1713653" cy="636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7281" y="2966720"/>
            <a:ext cx="6346613" cy="9927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备注：对于小于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-10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的数也可以类似表示。例如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91440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91440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-56700000=-5.67×</a:t>
            </a:r>
            <a:r>
              <a:rPr lang="en-US" altLang="zh-CN" sz="2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10</a:t>
            </a:r>
            <a:r>
              <a:rPr lang="en-US" altLang="zh-CN" sz="2000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829591" y="4256873"/>
            <a:ext cx="524348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注意：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a×10</a:t>
            </a:r>
            <a:r>
              <a:rPr lang="en-US" sz="1800" baseline="5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n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中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的指数总比整数的位数少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   </a:t>
            </a: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984772" y="986446"/>
                <a:ext cx="7995728" cy="283923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570000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用科学记数法表示为（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0.57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34000=3.4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等于（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 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 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72010000000=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𝑎</m:t>
                    </m:r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/>
                        <a:ea typeface="Cambria Math" panose="02040503050406030204"/>
                      </a:rPr>
                      <m:t>×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10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10</m:t>
                        </m:r>
                      </m:sup>
                    </m:sSup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的值为（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72" y="986446"/>
                <a:ext cx="7995728" cy="2839239"/>
              </a:xfrm>
              <a:prstGeom prst="rect">
                <a:avLst/>
              </a:prstGeom>
              <a:blipFill rotWithShape="1">
                <a:blip r:embed="rId4"/>
                <a:stretch>
                  <a:fillRect l="-7" t="-10" r="4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笑脸 1"/>
          <p:cNvSpPr/>
          <p:nvPr/>
        </p:nvSpPr>
        <p:spPr>
          <a:xfrm>
            <a:off x="4192937" y="1528365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3256002" y="2434362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2502358" y="3392568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0nj4zv5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全屏显示(16:9)</PresentationFormat>
  <Paragraphs>112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Cambria Math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2021-06-01T23:18:59Z</dcterms:created>
  <dcterms:modified xsi:type="dcterms:W3CDTF">2023-01-17T01:12:42Z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CA8E2D0E8ECB406CBC5D95D7B05CAA52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