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3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6" autoAdjust="0"/>
    <p:restoredTop sz="94660" autoAdjust="0"/>
  </p:normalViewPr>
  <p:slideViewPr>
    <p:cSldViewPr snapToObjects="1">
      <p:cViewPr>
        <p:scale>
          <a:sx n="120" d="100"/>
          <a:sy n="120" d="100"/>
        </p:scale>
        <p:origin x="-474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454D57-A208-4B38-A126-F971AC640B2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4418D6D-A094-4256-A9DF-B2D6DA7074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D664A1-0CC7-4300-B0C8-E21B104074B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E778DA-EDA5-40D6-B8E5-9791E4529FE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F0A543-EB9E-4432-AE75-2590948167F4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CACFCA-DBF4-4841-8D23-207357235C68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C50792-4DB2-4745-A728-1C3D3D09A085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907CC9-CEC3-47D7-8C5B-9C64B0F5BC05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95A65B-9996-466A-AEC5-736E7DEACF33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713F4F-C0ED-4E71-A53D-FB24EDEA146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91C15B-B675-48A8-A3B1-736ABC1C442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BD23C3-6C1E-4DE9-9EA8-95FDFDA7A7F3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BCFAAC-E610-45E4-99A0-C3200566334C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877B14-91D9-4A79-B2EE-AC1BB8BBECF7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04F85A-3BDD-4BAD-8785-A178113CFB1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F5841E-002E-4ED1-ACC3-7D2945B72D00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9387B-9E89-420A-9E75-33B94C66A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7CEA-B1BF-42CE-B35A-941B22919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8539-01F6-4B63-95AF-4C24FE9869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6B170C77-9B7F-48E9-A3D6-707895D25E0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FD72-D06F-4856-92A9-8CE75C891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D1342-8319-4B7F-AB86-644585DF11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5B8EA33-D028-4706-A8EC-EFEA2DE5F2D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DC3B230-E2A0-40D4-B818-8F739B9CD6D2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YR3-5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04" y="843558"/>
            <a:ext cx="1916906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58602" y="1491630"/>
            <a:ext cx="5338641" cy="7209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+mn-ea"/>
                <a:sym typeface="+mn-lt"/>
              </a:rPr>
              <a:t>Unit </a:t>
            </a:r>
            <a:r>
              <a:rPr lang="en-US" altLang="zh-CN" sz="3200" b="1" kern="100" dirty="0" smtClean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3200" kern="100" dirty="0" smtClean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200" b="1" dirty="0" smtClean="0">
                <a:latin typeface="+mn-lt"/>
                <a:ea typeface="+mn-ea"/>
                <a:cs typeface="+mn-ea"/>
                <a:sym typeface="+mn-lt"/>
              </a:rPr>
              <a:t>Space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Exploration</a:t>
            </a:r>
            <a:endParaRPr lang="zh-CN" altLang="zh-CN" sz="32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57782" y="3089077"/>
            <a:ext cx="8428435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Section Ⅱ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Reading and Thinking(1)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1"/>
          <p:cNvSpPr>
            <a:spLocks noChangeArrowheads="1"/>
          </p:cNvSpPr>
          <p:nvPr/>
        </p:nvSpPr>
        <p:spPr bwMode="auto">
          <a:xfrm>
            <a:off x="240507" y="681038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阅读技巧点拨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44104" y="1113235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如何预测课文内容？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1.By looking at the pictures in the passage.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2.By thinking about the content before reading.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3.By relating what you will read to what you have.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语言现象感知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282179" y="951310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Ⅰ.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单词理解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359569" y="1329929"/>
            <a:ext cx="8428435" cy="37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体会句中加黑单词的词性和含义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1.They make ①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vehicles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to carry brave people into space to find out the secrets of the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universe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 ①_________________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②____________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2.On 4 October 1957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Sputnik 1 ①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satellite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was ②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launched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by the USSR and successfully ③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orbited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around Earth.①____________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②____________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③_______________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2540572"/>
            <a:ext cx="19530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交通工具；车辆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968601"/>
            <a:ext cx="7989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宇宙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8144" y="3845719"/>
            <a:ext cx="1260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人造卫星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730" y="4191968"/>
            <a:ext cx="8646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发射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419" y="4623095"/>
            <a:ext cx="15571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沿轨道飞行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414338" y="747712"/>
            <a:ext cx="826174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3.These disasters made everyone sad and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disappointed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the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desire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explore the universe never died.①____________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4.In space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astronauts collected all dirty water so that it can be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recycled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for later use.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5.Astronauts have to use tape to stick everything down while working in space because everything would float off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otherwise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5211" y="1199234"/>
            <a:ext cx="12237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失望的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7028" y="1620442"/>
            <a:ext cx="7989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愿望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4330" y="2441972"/>
            <a:ext cx="13263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回收利用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0192" y="3254260"/>
            <a:ext cx="197714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i="1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adv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否则；要不然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334566" y="681038"/>
            <a:ext cx="8261747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Ⅱ.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词块积累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写出下列词块的含义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1.transmit date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2.one giant leap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3.carry on space exploration 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4.astronauts on board 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5.the lack of gravity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6.figure out a way 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7248" y="157757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传输数据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1548" y="1999060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一大步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4530" y="2386013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继续太空探索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2865" y="278606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在飞船上的宇航员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78742" y="3230167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缺少重力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72764" y="363974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找出办法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81038"/>
            <a:ext cx="8262938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Ⅲ.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句式欣赏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1222" y="115728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动名词短语作主语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44104" y="1589485"/>
            <a:ext cx="8428434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Before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the mid-20th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century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most people felt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travelling into space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was an impossible dream.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251222" y="2474119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现在分词作状语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444104" y="300394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Following this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many more goals were achieved.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不定式作目的状语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44104" y="1113234"/>
            <a:ext cx="8428434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American’s NASA space agency launched Voyage 1 on 5 September 1977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to study deep space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1222" y="2047875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4.when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引导定语从句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54819" y="2480072"/>
            <a:ext cx="8428435" cy="12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China became the third country in the world to independently send humans into space in 2003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when Yang 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Liwei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successfully orbited Earth in the 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Shenzhou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5 spacecraft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30982" y="1923678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Discussing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—Look at the following pictures and answer the questions.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19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627534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49163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79810" y="2355726"/>
            <a:ext cx="818078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(1)What events are these pictures related to?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22" name="Picture 6" descr="YR3-2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152776"/>
            <a:ext cx="5106591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454819" y="4330304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2" y="4386263"/>
            <a:ext cx="23253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answer is open.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415528" y="681038"/>
            <a:ext cx="8099822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(2)Do you know any other famous astronauts at home and abroad? What can you learn from them?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3651648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67" name="Picture 4" descr="YR3-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6160" y="1602581"/>
            <a:ext cx="5765006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4769" y="3600450"/>
            <a:ext cx="2325380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answer is open.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Predicting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—Look at the pictures and the titles on Page 40 and predict what the text is probably about?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600200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145" y="1538288"/>
            <a:ext cx="512332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text is probably about space exploration.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First reading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—Match the main idea with each paragraph.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84560" y="1372792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Para.1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 err="1" smtClean="0">
                <a:latin typeface="+mn-lt"/>
                <a:ea typeface="+mn-ea"/>
                <a:cs typeface="+mn-ea"/>
                <a:sym typeface="+mn-lt"/>
              </a:rPr>
              <a:t>A.China’s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development of space exploration.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Para.2  	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B.Earlier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achievements of space exploration.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Para.3  	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C.Bright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future of space exploration.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Para.4  	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D.The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desire to explore the outer space.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Para.5  	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E.Continuous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effort in spite of disasters.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519113"/>
            <a:ext cx="566975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1462" y="3543301"/>
            <a:ext cx="62042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答案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Para.1 D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Para.2 B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Para.3 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Para.4 A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Para.5 C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411956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Second reading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88144" y="833438"/>
            <a:ext cx="8180785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(1)Read the text and finish Ex.2 on Page 40.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(2)Fill in the blanks according to the passage.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7682" y="1866900"/>
          <a:ext cx="8104585" cy="1666876"/>
        </p:xfrm>
        <a:graphic>
          <a:graphicData uri="http://schemas.openxmlformats.org/drawingml/2006/table">
            <a:tbl>
              <a:tblPr/>
              <a:tblGrid>
                <a:gridCol w="216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6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Space</a:t>
                      </a:r>
                      <a:r>
                        <a:rPr lang="zh-CN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r>
                        <a:rPr lang="en-US" sz="1800" b="1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the Final Frontier</a:t>
                      </a:r>
                      <a:endParaRPr lang="zh-CN" sz="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1" marR="135011" marT="108029" marB="10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Introduction</a:t>
                      </a:r>
                      <a:endParaRPr lang="zh-CN" sz="8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1" marR="135011" marT="108029" marB="10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•People is exploring space in the hope to find out more about the ①____________.</a:t>
                      </a:r>
                      <a:endParaRPr lang="zh-CN" sz="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35011" marR="135011" marT="108029" marB="108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44491" y="2981326"/>
            <a:ext cx="10652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universe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70284" y="735807"/>
          <a:ext cx="8738219" cy="3420803"/>
        </p:xfrm>
        <a:graphic>
          <a:graphicData uri="http://schemas.openxmlformats.org/drawingml/2006/table">
            <a:tbl>
              <a:tblPr/>
              <a:tblGrid>
                <a:gridCol w="17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4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Setbacks and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of space exploration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7998" marR="107998" marT="135003" marB="135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•Inventing rockets makes it possible to escape Earth’s ③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</a:t>
                      </a: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_.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•It is risky and ④____________ to explore the universe</a:t>
                      </a:r>
                      <a:r>
                        <a:rPr lang="zh-CN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but people will never ⑤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 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and many dreams have come ⑥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</a:t>
                      </a: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</a:t>
                      </a:r>
                      <a:r>
                        <a:rPr lang="en-US" sz="1600" kern="100" dirty="0" smtClean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_.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•Though ⑦____________ late</a:t>
                      </a:r>
                      <a:r>
                        <a:rPr lang="zh-CN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space </a:t>
                      </a:r>
                      <a:r>
                        <a:rPr lang="en-US" sz="1600" kern="100" dirty="0" err="1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programme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in China has made great ⑧____________ in a short time.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7998" marR="107998" marT="135003" marB="135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3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Conclusion</a:t>
                      </a:r>
                      <a:endParaRPr lang="zh-CN" sz="1600" kern="1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7998" marR="107998" marT="135003" marB="135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•⑨____________ many countries working together</a:t>
                      </a:r>
                      <a:r>
                        <a:rPr lang="zh-CN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sz="16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space exploration still have a ⑩____________ future.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07998" marR="107998" marT="135003" marB="135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29223" y="1866456"/>
            <a:ext cx="16310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Development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71185" y="864394"/>
            <a:ext cx="8935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gravity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1456" y="1273969"/>
            <a:ext cx="13182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dangerous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2110" y="1685926"/>
            <a:ext cx="9577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give 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7398" y="1707357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true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36157" y="2127648"/>
            <a:ext cx="9937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starting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7538" y="2502694"/>
            <a:ext cx="10969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progress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90838" y="3230167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8130" y="3599260"/>
            <a:ext cx="8117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bright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3.Third reading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10766" y="1123950"/>
            <a:ext cx="8428434" cy="16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Summarizing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Read the text again and try to summarize the main idea in one sentence.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 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 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397" y="1554923"/>
            <a:ext cx="8099822" cy="12668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order to know more about the universe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many scientists and countries make great progress in space exploration with firm confidence in spite of difficulties.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34566" y="887016"/>
            <a:ext cx="8261747" cy="12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1.Group work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If you are a journalist of your school English newspaper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please make an interview with Yang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Liwei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according to the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text.You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may start like this.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41822" y="1923678"/>
            <a:ext cx="8099822" cy="12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Hello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I’m a journalist of our school English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newspaper.What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do you think of space exploration?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5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519113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80350" y="3195469"/>
            <a:ext cx="834509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2.With the scientific development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human beings have realized many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dreams.What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should you do for it as students in high school?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244" y="4076532"/>
            <a:ext cx="23253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answer is open.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ahrkfr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全屏显示(16:9)</PresentationFormat>
  <Paragraphs>119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2023-01-17T01:12:48Z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08FF16C368E24DC193B29C578C551BA3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