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4" r:id="rId3"/>
  </p:sldMasterIdLst>
  <p:notesMasterIdLst>
    <p:notesMasterId r:id="rId22"/>
  </p:notesMasterIdLst>
  <p:handoutMasterIdLst>
    <p:handoutMasterId r:id="rId23"/>
  </p:handoutMasterIdLst>
  <p:sldIdLst>
    <p:sldId id="256" r:id="rId4"/>
    <p:sldId id="1056" r:id="rId5"/>
    <p:sldId id="1057" r:id="rId6"/>
    <p:sldId id="1058" r:id="rId7"/>
    <p:sldId id="1059" r:id="rId8"/>
    <p:sldId id="1061" r:id="rId9"/>
    <p:sldId id="1062" r:id="rId10"/>
    <p:sldId id="1063" r:id="rId11"/>
    <p:sldId id="1064" r:id="rId12"/>
    <p:sldId id="1065" r:id="rId13"/>
    <p:sldId id="1066" r:id="rId14"/>
    <p:sldId id="1067" r:id="rId15"/>
    <p:sldId id="1068" r:id="rId16"/>
    <p:sldId id="1069" r:id="rId17"/>
    <p:sldId id="1070" r:id="rId18"/>
    <p:sldId id="1072" r:id="rId19"/>
    <p:sldId id="1074" r:id="rId20"/>
    <p:sldId id="257" r:id="rId21"/>
  </p:sldIdLst>
  <p:sldSz cx="12192000" cy="6858000"/>
  <p:notesSz cx="6858000" cy="9144000"/>
  <p:embeddedFontLst>
    <p:embeddedFont>
      <p:font typeface="思源黑体 CN Medium" panose="02010600030101010101" charset="-122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FandolFang R" panose="02010600030101010101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OPPOSans L" panose="02010600030101010101" charset="-122"/>
      <p:regular r:id="rId34"/>
    </p:embeddedFont>
    <p:embeddedFont>
      <p:font typeface="OPPOSans R" panose="02010600030101010101" charset="-122"/>
      <p:regular r:id="rId35"/>
    </p:embeddedFont>
    <p:embeddedFont>
      <p:font typeface="OPPOSans H" panose="02010600030101010101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3840">
          <p15:clr>
            <a:srgbClr val="A4A3A4"/>
          </p15:clr>
        </p15:guide>
        <p15:guide id="3" pos="416">
          <p15:clr>
            <a:srgbClr val="A4A3A4"/>
          </p15:clr>
        </p15:guide>
        <p15:guide id="4" pos="7256">
          <p15:clr>
            <a:srgbClr val="A4A3A4"/>
          </p15:clr>
        </p15:guide>
        <p15:guide id="5" orient="horz" pos="572">
          <p15:clr>
            <a:srgbClr val="A4A3A4"/>
          </p15:clr>
        </p15:guide>
        <p15:guide id="6" orient="horz" pos="51">
          <p15:clr>
            <a:srgbClr val="A4A3A4"/>
          </p15:clr>
        </p15:guide>
        <p15:guide id="7" orient="horz" pos="3929">
          <p15:clr>
            <a:srgbClr val="A4A3A4"/>
          </p15:clr>
        </p15:guide>
        <p15:guide id="8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C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>
        <p:guide orient="horz" pos="4320"/>
        <p:guide pos="3840"/>
        <p:guide pos="416"/>
        <p:guide pos="7256"/>
        <p:guide orient="horz" pos="572"/>
        <p:guide orient="horz" pos="51"/>
        <p:guide orient="horz" pos="392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81B2155F-B76B-4A2D-8896-E1BB456BCC6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5848F4EE-7392-401B-8D26-BA8E71508F2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 userDrawn="1"/>
        </p:nvSpPr>
        <p:spPr>
          <a:xfrm rot="10800000" flipV="1">
            <a:off x="10777854" y="6342380"/>
            <a:ext cx="1627506" cy="37846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85000"/>
                  <a:alpha val="5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D2515-411A-4CDD-8D18-1857A890BE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AF276-3C28-4DB4-9BF2-D8B9277735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28129-02FC-44E6-9527-4D31CC5043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19B8-34FA-4DA9-8581-D93B38062C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0E990-6C2B-4CBD-AF78-60EFFB176F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4A9F6-8734-47E1-A998-0483338882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30BA6-9B4B-4FAD-B1D8-47E78562F5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93E0B-7AEF-4728-A426-09F4D18604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8AE4B-A0D0-40B0-9DBC-B6A989A45B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A43D1-FBFD-4931-A510-1108D642BE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23A4E-DF81-4A48-A393-25C415A658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65D58-60A2-442F-8760-035CA8F5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ED547-393A-4CBD-A2E5-D8A8075A90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B8FFF-2503-408C-92C7-6A4C72CC63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BB3E3-3BD2-4C71-A1DE-0F32406B96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72255-518A-4896-B988-7901AC2E10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D2226-7D68-468E-BB65-800CE94D2C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978D7-9ABA-4C38-90E3-2E379A6C62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F1502-52E7-4EDE-8E2D-DB60114C58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F2ED5-0BE2-4985-B5B6-1BBAFF63DF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AA607-D3A4-4032-B233-8316B2540C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543C4-6BB2-46D1-99B6-CC97A32BE8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3807E-CCC6-475E-A5F0-BD7CC16F113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EC519-5158-46C2-A2B4-F20E78AC34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9EBBA-1647-4643-8AE6-7444AC3D4F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AA401-3268-460C-B9FE-84B3F59CD1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F0B7B-49AA-4141-9048-5B87CF2591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60B62-CD75-4449-896D-CCCB878DAE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DE466-81B4-4640-890C-5678D0A528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67CCB-2909-48B2-AAC7-E177B6A38D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48549-23AB-4275-B55B-5A311ED999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C5BD-4FBF-4DC3-8D39-52C911F11C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3F03D-B3D2-4134-9B77-F12D11D65C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ECD33-69AD-4455-8C6B-E9F4FE32DE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ED432-D2BC-4BF8-A6DE-D0D86E820E5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24055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57354" y="0"/>
            <a:ext cx="533400" cy="2152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16732" y="5391149"/>
            <a:ext cx="375268" cy="1514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PA-组合 24"/>
          <p:cNvGrpSpPr/>
          <p:nvPr/>
        </p:nvGrpSpPr>
        <p:grpSpPr>
          <a:xfrm>
            <a:off x="5551104" y="1647137"/>
            <a:ext cx="6404513" cy="3564787"/>
            <a:chOff x="518339" y="1348621"/>
            <a:chExt cx="6404513" cy="3564787"/>
          </a:xfrm>
        </p:grpSpPr>
        <p:sp>
          <p:nvSpPr>
            <p:cNvPr id="11" name="PA-文本框 6"/>
            <p:cNvSpPr txBox="1"/>
            <p:nvPr/>
          </p:nvSpPr>
          <p:spPr>
            <a:xfrm>
              <a:off x="1068430" y="2775196"/>
              <a:ext cx="53043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朱德的扁担</a:t>
              </a:r>
            </a:p>
          </p:txBody>
        </p:sp>
        <p:sp>
          <p:nvSpPr>
            <p:cNvPr id="12" name="PA-文本框 7"/>
            <p:cNvSpPr txBox="1"/>
            <p:nvPr/>
          </p:nvSpPr>
          <p:spPr>
            <a:xfrm>
              <a:off x="2605567" y="4392996"/>
              <a:ext cx="2230056" cy="5204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PPT818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3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14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  <p:sp>
          <p:nvSpPr>
            <p:cNvPr id="15" name="PA-smiling-tooth-with-hands_33918"/>
            <p:cNvSpPr>
              <a:spLocks noChangeAspect="1"/>
            </p:cNvSpPr>
            <p:nvPr/>
          </p:nvSpPr>
          <p:spPr bwMode="auto">
            <a:xfrm>
              <a:off x="3342400" y="1348621"/>
              <a:ext cx="756390" cy="753609"/>
            </a:xfrm>
            <a:custGeom>
              <a:avLst/>
              <a:gdLst>
                <a:gd name="T0" fmla="*/ 0 w 11335"/>
                <a:gd name="T1" fmla="*/ 11121 h 11292"/>
                <a:gd name="T2" fmla="*/ 3228 w 11335"/>
                <a:gd name="T3" fmla="*/ 170 h 11292"/>
                <a:gd name="T4" fmla="*/ 3242 w 11335"/>
                <a:gd name="T5" fmla="*/ 11121 h 11292"/>
                <a:gd name="T6" fmla="*/ 3100 w 11335"/>
                <a:gd name="T7" fmla="*/ 10993 h 11292"/>
                <a:gd name="T8" fmla="*/ 142 w 11335"/>
                <a:gd name="T9" fmla="*/ 298 h 11292"/>
                <a:gd name="T10" fmla="*/ 1621 w 11335"/>
                <a:gd name="T11" fmla="*/ 2460 h 11292"/>
                <a:gd name="T12" fmla="*/ 1621 w 11335"/>
                <a:gd name="T13" fmla="*/ 1294 h 11292"/>
                <a:gd name="T14" fmla="*/ 1621 w 11335"/>
                <a:gd name="T15" fmla="*/ 2460 h 11292"/>
                <a:gd name="T16" fmla="*/ 1166 w 11335"/>
                <a:gd name="T17" fmla="*/ 1891 h 11292"/>
                <a:gd name="T18" fmla="*/ 2076 w 11335"/>
                <a:gd name="T19" fmla="*/ 1891 h 11292"/>
                <a:gd name="T20" fmla="*/ 71 w 11335"/>
                <a:gd name="T21" fmla="*/ 7281 h 11292"/>
                <a:gd name="T22" fmla="*/ 3171 w 11335"/>
                <a:gd name="T23" fmla="*/ 7409 h 11292"/>
                <a:gd name="T24" fmla="*/ 71 w 11335"/>
                <a:gd name="T25" fmla="*/ 7281 h 11292"/>
                <a:gd name="T26" fmla="*/ 3171 w 11335"/>
                <a:gd name="T27" fmla="*/ 7779 h 11292"/>
                <a:gd name="T28" fmla="*/ 71 w 11335"/>
                <a:gd name="T29" fmla="*/ 7907 h 11292"/>
                <a:gd name="T30" fmla="*/ 6712 w 11335"/>
                <a:gd name="T31" fmla="*/ 11121 h 11292"/>
                <a:gd name="T32" fmla="*/ 3484 w 11335"/>
                <a:gd name="T33" fmla="*/ 170 h 11292"/>
                <a:gd name="T34" fmla="*/ 6712 w 11335"/>
                <a:gd name="T35" fmla="*/ 11121 h 11292"/>
                <a:gd name="T36" fmla="*/ 6570 w 11335"/>
                <a:gd name="T37" fmla="*/ 10993 h 11292"/>
                <a:gd name="T38" fmla="*/ 3612 w 11335"/>
                <a:gd name="T39" fmla="*/ 298 h 11292"/>
                <a:gd name="T40" fmla="*/ 5105 w 11335"/>
                <a:gd name="T41" fmla="*/ 2460 h 11292"/>
                <a:gd name="T42" fmla="*/ 5105 w 11335"/>
                <a:gd name="T43" fmla="*/ 1294 h 11292"/>
                <a:gd name="T44" fmla="*/ 5105 w 11335"/>
                <a:gd name="T45" fmla="*/ 2460 h 11292"/>
                <a:gd name="T46" fmla="*/ 4650 w 11335"/>
                <a:gd name="T47" fmla="*/ 1891 h 11292"/>
                <a:gd name="T48" fmla="*/ 5560 w 11335"/>
                <a:gd name="T49" fmla="*/ 1891 h 11292"/>
                <a:gd name="T50" fmla="*/ 3555 w 11335"/>
                <a:gd name="T51" fmla="*/ 7281 h 11292"/>
                <a:gd name="T52" fmla="*/ 6656 w 11335"/>
                <a:gd name="T53" fmla="*/ 7409 h 11292"/>
                <a:gd name="T54" fmla="*/ 3555 w 11335"/>
                <a:gd name="T55" fmla="*/ 7281 h 11292"/>
                <a:gd name="T56" fmla="*/ 6656 w 11335"/>
                <a:gd name="T57" fmla="*/ 7779 h 11292"/>
                <a:gd name="T58" fmla="*/ 3555 w 11335"/>
                <a:gd name="T59" fmla="*/ 7907 h 11292"/>
                <a:gd name="T60" fmla="*/ 8120 w 11335"/>
                <a:gd name="T61" fmla="*/ 11292 h 11292"/>
                <a:gd name="T62" fmla="*/ 9884 w 11335"/>
                <a:gd name="T63" fmla="*/ 0 h 11292"/>
                <a:gd name="T64" fmla="*/ 8120 w 11335"/>
                <a:gd name="T65" fmla="*/ 11292 h 11292"/>
                <a:gd name="T66" fmla="*/ 8234 w 11335"/>
                <a:gd name="T67" fmla="*/ 11136 h 11292"/>
                <a:gd name="T68" fmla="*/ 9770 w 11335"/>
                <a:gd name="T69" fmla="*/ 156 h 11292"/>
                <a:gd name="T70" fmla="*/ 8504 w 11335"/>
                <a:gd name="T71" fmla="*/ 2489 h 11292"/>
                <a:gd name="T72" fmla="*/ 7921 w 11335"/>
                <a:gd name="T73" fmla="*/ 1991 h 11292"/>
                <a:gd name="T74" fmla="*/ 8419 w 11335"/>
                <a:gd name="T75" fmla="*/ 1337 h 11292"/>
                <a:gd name="T76" fmla="*/ 8576 w 11335"/>
                <a:gd name="T77" fmla="*/ 2489 h 11292"/>
                <a:gd name="T78" fmla="*/ 8504 w 11335"/>
                <a:gd name="T79" fmla="*/ 1465 h 11292"/>
                <a:gd name="T80" fmla="*/ 8149 w 11335"/>
                <a:gd name="T81" fmla="*/ 1635 h 11292"/>
                <a:gd name="T82" fmla="*/ 8234 w 11335"/>
                <a:gd name="T83" fmla="*/ 2261 h 11292"/>
                <a:gd name="T84" fmla="*/ 8945 w 11335"/>
                <a:gd name="T85" fmla="*/ 1849 h 11292"/>
                <a:gd name="T86" fmla="*/ 10758 w 11335"/>
                <a:gd name="T87" fmla="*/ 7065 h 11292"/>
                <a:gd name="T88" fmla="*/ 7701 w 11335"/>
                <a:gd name="T89" fmla="*/ 7600 h 11292"/>
                <a:gd name="T90" fmla="*/ 10758 w 11335"/>
                <a:gd name="T91" fmla="*/ 7065 h 11292"/>
                <a:gd name="T92" fmla="*/ 10832 w 11335"/>
                <a:gd name="T93" fmla="*/ 7688 h 11292"/>
                <a:gd name="T94" fmla="*/ 7742 w 11335"/>
                <a:gd name="T95" fmla="*/ 7970 h 1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35" h="11292">
                  <a:moveTo>
                    <a:pt x="3242" y="11121"/>
                  </a:moveTo>
                  <a:lnTo>
                    <a:pt x="0" y="11121"/>
                  </a:lnTo>
                  <a:lnTo>
                    <a:pt x="0" y="170"/>
                  </a:lnTo>
                  <a:lnTo>
                    <a:pt x="3228" y="170"/>
                  </a:lnTo>
                  <a:lnTo>
                    <a:pt x="3228" y="11121"/>
                  </a:lnTo>
                  <a:lnTo>
                    <a:pt x="3242" y="11121"/>
                  </a:lnTo>
                  <a:close/>
                  <a:moveTo>
                    <a:pt x="142" y="10993"/>
                  </a:moveTo>
                  <a:lnTo>
                    <a:pt x="3100" y="10993"/>
                  </a:lnTo>
                  <a:lnTo>
                    <a:pt x="3100" y="298"/>
                  </a:lnTo>
                  <a:lnTo>
                    <a:pt x="142" y="298"/>
                  </a:lnTo>
                  <a:lnTo>
                    <a:pt x="142" y="10993"/>
                  </a:lnTo>
                  <a:close/>
                  <a:moveTo>
                    <a:pt x="1621" y="2460"/>
                  </a:moveTo>
                  <a:cubicBezTo>
                    <a:pt x="1294" y="2460"/>
                    <a:pt x="1038" y="2204"/>
                    <a:pt x="1038" y="1877"/>
                  </a:cubicBezTo>
                  <a:cubicBezTo>
                    <a:pt x="1038" y="1550"/>
                    <a:pt x="1294" y="1294"/>
                    <a:pt x="1621" y="1294"/>
                  </a:cubicBezTo>
                  <a:cubicBezTo>
                    <a:pt x="1948" y="1294"/>
                    <a:pt x="2204" y="1550"/>
                    <a:pt x="2204" y="1877"/>
                  </a:cubicBezTo>
                  <a:cubicBezTo>
                    <a:pt x="2204" y="2204"/>
                    <a:pt x="1948" y="2460"/>
                    <a:pt x="1621" y="2460"/>
                  </a:cubicBezTo>
                  <a:close/>
                  <a:moveTo>
                    <a:pt x="1621" y="1436"/>
                  </a:moveTo>
                  <a:cubicBezTo>
                    <a:pt x="1379" y="1436"/>
                    <a:pt x="1166" y="1635"/>
                    <a:pt x="1166" y="1891"/>
                  </a:cubicBezTo>
                  <a:cubicBezTo>
                    <a:pt x="1166" y="2133"/>
                    <a:pt x="1365" y="2346"/>
                    <a:pt x="1621" y="2346"/>
                  </a:cubicBezTo>
                  <a:cubicBezTo>
                    <a:pt x="1863" y="2346"/>
                    <a:pt x="2076" y="2147"/>
                    <a:pt x="2076" y="1891"/>
                  </a:cubicBezTo>
                  <a:cubicBezTo>
                    <a:pt x="2076" y="1635"/>
                    <a:pt x="1863" y="1436"/>
                    <a:pt x="1621" y="1436"/>
                  </a:cubicBezTo>
                  <a:close/>
                  <a:moveTo>
                    <a:pt x="71" y="7281"/>
                  </a:moveTo>
                  <a:lnTo>
                    <a:pt x="3171" y="7281"/>
                  </a:lnTo>
                  <a:lnTo>
                    <a:pt x="3171" y="7409"/>
                  </a:lnTo>
                  <a:lnTo>
                    <a:pt x="71" y="7409"/>
                  </a:lnTo>
                  <a:lnTo>
                    <a:pt x="71" y="7281"/>
                  </a:lnTo>
                  <a:close/>
                  <a:moveTo>
                    <a:pt x="71" y="7779"/>
                  </a:moveTo>
                  <a:lnTo>
                    <a:pt x="3171" y="7779"/>
                  </a:lnTo>
                  <a:lnTo>
                    <a:pt x="3171" y="7907"/>
                  </a:lnTo>
                  <a:lnTo>
                    <a:pt x="71" y="7907"/>
                  </a:lnTo>
                  <a:lnTo>
                    <a:pt x="71" y="7779"/>
                  </a:lnTo>
                  <a:close/>
                  <a:moveTo>
                    <a:pt x="6712" y="11121"/>
                  </a:moveTo>
                  <a:lnTo>
                    <a:pt x="3484" y="11121"/>
                  </a:lnTo>
                  <a:lnTo>
                    <a:pt x="3484" y="170"/>
                  </a:lnTo>
                  <a:lnTo>
                    <a:pt x="6712" y="170"/>
                  </a:lnTo>
                  <a:lnTo>
                    <a:pt x="6712" y="11121"/>
                  </a:lnTo>
                  <a:close/>
                  <a:moveTo>
                    <a:pt x="3612" y="10993"/>
                  </a:moveTo>
                  <a:lnTo>
                    <a:pt x="6570" y="10993"/>
                  </a:lnTo>
                  <a:lnTo>
                    <a:pt x="6570" y="298"/>
                  </a:lnTo>
                  <a:lnTo>
                    <a:pt x="3612" y="298"/>
                  </a:lnTo>
                  <a:lnTo>
                    <a:pt x="3612" y="10993"/>
                  </a:lnTo>
                  <a:close/>
                  <a:moveTo>
                    <a:pt x="5105" y="2460"/>
                  </a:moveTo>
                  <a:cubicBezTo>
                    <a:pt x="4778" y="2460"/>
                    <a:pt x="4522" y="2204"/>
                    <a:pt x="4522" y="1877"/>
                  </a:cubicBezTo>
                  <a:cubicBezTo>
                    <a:pt x="4522" y="1550"/>
                    <a:pt x="4778" y="1294"/>
                    <a:pt x="5105" y="1294"/>
                  </a:cubicBezTo>
                  <a:cubicBezTo>
                    <a:pt x="5432" y="1294"/>
                    <a:pt x="5688" y="1550"/>
                    <a:pt x="5688" y="1877"/>
                  </a:cubicBezTo>
                  <a:cubicBezTo>
                    <a:pt x="5688" y="2204"/>
                    <a:pt x="5418" y="2460"/>
                    <a:pt x="5105" y="2460"/>
                  </a:cubicBezTo>
                  <a:close/>
                  <a:moveTo>
                    <a:pt x="5105" y="1436"/>
                  </a:moveTo>
                  <a:cubicBezTo>
                    <a:pt x="4864" y="1436"/>
                    <a:pt x="4650" y="1635"/>
                    <a:pt x="4650" y="1891"/>
                  </a:cubicBezTo>
                  <a:cubicBezTo>
                    <a:pt x="4650" y="2133"/>
                    <a:pt x="4849" y="2346"/>
                    <a:pt x="5105" y="2346"/>
                  </a:cubicBezTo>
                  <a:cubicBezTo>
                    <a:pt x="5347" y="2346"/>
                    <a:pt x="5560" y="2147"/>
                    <a:pt x="5560" y="1891"/>
                  </a:cubicBezTo>
                  <a:cubicBezTo>
                    <a:pt x="5546" y="1635"/>
                    <a:pt x="5347" y="1436"/>
                    <a:pt x="5105" y="1436"/>
                  </a:cubicBezTo>
                  <a:close/>
                  <a:moveTo>
                    <a:pt x="3555" y="7281"/>
                  </a:moveTo>
                  <a:lnTo>
                    <a:pt x="6656" y="7281"/>
                  </a:lnTo>
                  <a:lnTo>
                    <a:pt x="6656" y="7409"/>
                  </a:lnTo>
                  <a:lnTo>
                    <a:pt x="3555" y="7409"/>
                  </a:lnTo>
                  <a:lnTo>
                    <a:pt x="3555" y="7281"/>
                  </a:lnTo>
                  <a:close/>
                  <a:moveTo>
                    <a:pt x="3555" y="7779"/>
                  </a:moveTo>
                  <a:lnTo>
                    <a:pt x="6656" y="7779"/>
                  </a:lnTo>
                  <a:lnTo>
                    <a:pt x="6656" y="7907"/>
                  </a:lnTo>
                  <a:lnTo>
                    <a:pt x="3555" y="7907"/>
                  </a:lnTo>
                  <a:lnTo>
                    <a:pt x="3555" y="7779"/>
                  </a:lnTo>
                  <a:close/>
                  <a:moveTo>
                    <a:pt x="8120" y="11292"/>
                  </a:moveTo>
                  <a:lnTo>
                    <a:pt x="6684" y="426"/>
                  </a:lnTo>
                  <a:lnTo>
                    <a:pt x="9884" y="0"/>
                  </a:lnTo>
                  <a:lnTo>
                    <a:pt x="11335" y="10865"/>
                  </a:lnTo>
                  <a:lnTo>
                    <a:pt x="8120" y="11292"/>
                  </a:lnTo>
                  <a:close/>
                  <a:moveTo>
                    <a:pt x="6826" y="540"/>
                  </a:moveTo>
                  <a:lnTo>
                    <a:pt x="8234" y="11136"/>
                  </a:lnTo>
                  <a:lnTo>
                    <a:pt x="11164" y="10752"/>
                  </a:lnTo>
                  <a:lnTo>
                    <a:pt x="9770" y="156"/>
                  </a:lnTo>
                  <a:lnTo>
                    <a:pt x="6826" y="540"/>
                  </a:lnTo>
                  <a:close/>
                  <a:moveTo>
                    <a:pt x="8504" y="2489"/>
                  </a:moveTo>
                  <a:cubicBezTo>
                    <a:pt x="8376" y="2489"/>
                    <a:pt x="8248" y="2446"/>
                    <a:pt x="8149" y="2375"/>
                  </a:cubicBezTo>
                  <a:cubicBezTo>
                    <a:pt x="8021" y="2275"/>
                    <a:pt x="7950" y="2147"/>
                    <a:pt x="7921" y="1991"/>
                  </a:cubicBezTo>
                  <a:cubicBezTo>
                    <a:pt x="7907" y="1834"/>
                    <a:pt x="7936" y="1678"/>
                    <a:pt x="8035" y="1564"/>
                  </a:cubicBezTo>
                  <a:cubicBezTo>
                    <a:pt x="8135" y="1436"/>
                    <a:pt x="8263" y="1365"/>
                    <a:pt x="8419" y="1337"/>
                  </a:cubicBezTo>
                  <a:cubicBezTo>
                    <a:pt x="8732" y="1294"/>
                    <a:pt x="9031" y="1521"/>
                    <a:pt x="9073" y="1834"/>
                  </a:cubicBezTo>
                  <a:cubicBezTo>
                    <a:pt x="9116" y="2147"/>
                    <a:pt x="8888" y="2446"/>
                    <a:pt x="8576" y="2489"/>
                  </a:cubicBezTo>
                  <a:lnTo>
                    <a:pt x="8504" y="2489"/>
                  </a:lnTo>
                  <a:close/>
                  <a:moveTo>
                    <a:pt x="8504" y="1465"/>
                  </a:moveTo>
                  <a:lnTo>
                    <a:pt x="8448" y="1465"/>
                  </a:lnTo>
                  <a:cubicBezTo>
                    <a:pt x="8334" y="1479"/>
                    <a:pt x="8220" y="1536"/>
                    <a:pt x="8149" y="1635"/>
                  </a:cubicBezTo>
                  <a:cubicBezTo>
                    <a:pt x="8078" y="1735"/>
                    <a:pt x="8049" y="1849"/>
                    <a:pt x="8064" y="1962"/>
                  </a:cubicBezTo>
                  <a:cubicBezTo>
                    <a:pt x="8078" y="2076"/>
                    <a:pt x="8135" y="2190"/>
                    <a:pt x="8234" y="2261"/>
                  </a:cubicBezTo>
                  <a:cubicBezTo>
                    <a:pt x="8334" y="2332"/>
                    <a:pt x="8448" y="2361"/>
                    <a:pt x="8561" y="2346"/>
                  </a:cubicBezTo>
                  <a:cubicBezTo>
                    <a:pt x="8803" y="2318"/>
                    <a:pt x="8974" y="2090"/>
                    <a:pt x="8945" y="1849"/>
                  </a:cubicBezTo>
                  <a:cubicBezTo>
                    <a:pt x="8917" y="1621"/>
                    <a:pt x="8732" y="1465"/>
                    <a:pt x="8504" y="1465"/>
                  </a:cubicBezTo>
                  <a:close/>
                  <a:moveTo>
                    <a:pt x="10758" y="7065"/>
                  </a:moveTo>
                  <a:lnTo>
                    <a:pt x="10775" y="7192"/>
                  </a:lnTo>
                  <a:lnTo>
                    <a:pt x="7701" y="7600"/>
                  </a:lnTo>
                  <a:lnTo>
                    <a:pt x="7684" y="7474"/>
                  </a:lnTo>
                  <a:lnTo>
                    <a:pt x="10758" y="7065"/>
                  </a:lnTo>
                  <a:close/>
                  <a:moveTo>
                    <a:pt x="10815" y="7561"/>
                  </a:moveTo>
                  <a:lnTo>
                    <a:pt x="10832" y="7688"/>
                  </a:lnTo>
                  <a:lnTo>
                    <a:pt x="7759" y="8097"/>
                  </a:lnTo>
                  <a:lnTo>
                    <a:pt x="7742" y="7970"/>
                  </a:lnTo>
                  <a:lnTo>
                    <a:pt x="10815" y="756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剪去对角的矩形 13"/>
          <p:cNvSpPr/>
          <p:nvPr/>
        </p:nvSpPr>
        <p:spPr>
          <a:xfrm>
            <a:off x="1030515" y="1826411"/>
            <a:ext cx="10130972" cy="3863190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33" name="Text Box 5"/>
          <p:cNvSpPr txBox="1">
            <a:spLocks noChangeArrowheads="1"/>
          </p:cNvSpPr>
          <p:nvPr/>
        </p:nvSpPr>
        <p:spPr bwMode="auto">
          <a:xfrm>
            <a:off x="1446630" y="2858574"/>
            <a:ext cx="10263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读课文并思考：“朱德的扁担”这个故事发生在什么时候？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46630" y="3777746"/>
            <a:ext cx="11917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1928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年，朱德同志带领一支队伍到井冈山跟毛泽东同志会师。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剪去对角的矩形 12"/>
          <p:cNvSpPr/>
          <p:nvPr/>
        </p:nvSpPr>
        <p:spPr>
          <a:xfrm>
            <a:off x="943429" y="1753840"/>
            <a:ext cx="10305144" cy="4008332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57" name="Text Box 5"/>
          <p:cNvSpPr txBox="1">
            <a:spLocks noChangeArrowheads="1"/>
          </p:cNvSpPr>
          <p:nvPr/>
        </p:nvSpPr>
        <p:spPr bwMode="auto">
          <a:xfrm>
            <a:off x="1291771" y="2156386"/>
            <a:ext cx="118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战士们这种“情”有没有实现呢？从哪里看得出来。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91771" y="2822662"/>
            <a:ext cx="6594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战士们的这种“情”没有实现。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91771" y="3271193"/>
            <a:ext cx="8625952" cy="220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“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不料朱德同志又找来一根扁担，还让人写上‘朱德扁担，不准乱拿’八个字。”从这句话就可以看出，战士们的“情”没有实现。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10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剪去对角的矩形 15"/>
          <p:cNvSpPr/>
          <p:nvPr/>
        </p:nvSpPr>
        <p:spPr>
          <a:xfrm>
            <a:off x="814528" y="1386673"/>
            <a:ext cx="10562946" cy="4742665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79600" y="1660182"/>
            <a:ext cx="7019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小组合作学习，想一想以下的问题：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990690" y="2247840"/>
            <a:ext cx="583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朱德用这根扁担干什么用？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990689" y="3504292"/>
            <a:ext cx="583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为什么需要挑粮上山？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779992" y="2784267"/>
            <a:ext cx="3313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挑粮上山。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351367" y="3001755"/>
            <a:ext cx="144462" cy="144462"/>
          </a:xfrm>
          <a:prstGeom prst="flowChartExtra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006879" y="4054993"/>
            <a:ext cx="82022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因为井冈山生产的粮食不多，不够山上的战士吃。如果粮食不够吃，战士们就会饿肚子。战士们吃不饱，就没力气打仗了。 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2351367" y="4282411"/>
            <a:ext cx="142875" cy="144463"/>
          </a:xfrm>
          <a:prstGeom prst="flowChartExtra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13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095_jpg 拷贝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"/>
          <a:stretch>
            <a:fillRect/>
          </a:stretch>
        </p:blipFill>
        <p:spPr bwMode="auto">
          <a:xfrm>
            <a:off x="7234813" y="3028310"/>
            <a:ext cx="3431809" cy="2960386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242399" y="1172191"/>
            <a:ext cx="108102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他穿着草鞋，戴着斗笠，挑着满满的一担粮食，跟大家一块儿爬山。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42399" y="2077880"/>
            <a:ext cx="8077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读一读，从“满满”这个词中，你体会到了什么？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剪去对角的矩形 12"/>
          <p:cNvSpPr/>
          <p:nvPr/>
        </p:nvSpPr>
        <p:spPr>
          <a:xfrm>
            <a:off x="943430" y="1753840"/>
            <a:ext cx="10305142" cy="4008332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29" name="Text Box 5"/>
          <p:cNvSpPr txBox="1">
            <a:spLocks noChangeArrowheads="1"/>
          </p:cNvSpPr>
          <p:nvPr/>
        </p:nvSpPr>
        <p:spPr bwMode="auto">
          <a:xfrm>
            <a:off x="2031703" y="2039376"/>
            <a:ext cx="81573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“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是呀，这些就是战士们藏扁担的原因所在。一个“藏”字，让你体会到了什么呢？”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58387" y="3541469"/>
            <a:ext cx="7285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从“藏”字，我体会到战士们非常关心朱德军长。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899085" y="4404676"/>
            <a:ext cx="83938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从“藏”字，我也知道大家非常敬爱朱德。这种体贴和关心，其实也是一种爱戴。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10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对角的矩形 8"/>
          <p:cNvSpPr/>
          <p:nvPr/>
        </p:nvSpPr>
        <p:spPr>
          <a:xfrm>
            <a:off x="943430" y="1799772"/>
            <a:ext cx="10305142" cy="3916468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53" name="Text Box 5"/>
          <p:cNvSpPr txBox="1">
            <a:spLocks noChangeArrowheads="1"/>
          </p:cNvSpPr>
          <p:nvPr/>
        </p:nvSpPr>
        <p:spPr bwMode="auto">
          <a:xfrm>
            <a:off x="1381126" y="2397364"/>
            <a:ext cx="9969044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你知道朱德同志为什么要在自己的扁担上写上“朱德的扁担”五个字吗？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68757" y="3594100"/>
            <a:ext cx="9324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是为了在扁担上作记号，表明这是朱德的扁担。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16370" y="4357999"/>
            <a:ext cx="6911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为了不让战士们再藏他的扁担。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12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剪去对角的矩形 13"/>
          <p:cNvSpPr/>
          <p:nvPr/>
        </p:nvSpPr>
        <p:spPr>
          <a:xfrm>
            <a:off x="553079" y="1595036"/>
            <a:ext cx="11244208" cy="3998127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1277005" y="2062225"/>
            <a:ext cx="8639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你认为朱德同志是一个怎样的人？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7418" y="2895689"/>
            <a:ext cx="4824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朱德做事不怕困难。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65912" y="3676839"/>
            <a:ext cx="9996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我觉得朱德作为军长，带头挑粮，非常负责。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65912" y="4457988"/>
            <a:ext cx="9731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朱德很爱战士们，很爱部队，很乐意为部队做事。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小组交流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剪去对角的矩形 9"/>
          <p:cNvSpPr/>
          <p:nvPr/>
        </p:nvSpPr>
        <p:spPr>
          <a:xfrm>
            <a:off x="660401" y="1944915"/>
            <a:ext cx="10871200" cy="3626182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49" name="Text Box 5"/>
          <p:cNvSpPr txBox="1">
            <a:spLocks noChangeArrowheads="1"/>
          </p:cNvSpPr>
          <p:nvPr/>
        </p:nvSpPr>
        <p:spPr bwMode="auto">
          <a:xfrm>
            <a:off x="2329194" y="2668420"/>
            <a:ext cx="9531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把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朱德的扁担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这个故事讲给爸爸妈妈听。</a:t>
            </a:r>
          </a:p>
        </p:txBody>
      </p:sp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2418888" y="4028957"/>
            <a:ext cx="803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843C0B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.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请阅读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朱德的故事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等课外书。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649" grpId="0"/>
      <p:bldP spid="276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24055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57354" y="0"/>
            <a:ext cx="533400" cy="2152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16732" y="5391149"/>
            <a:ext cx="375268" cy="1514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PA-组合 24"/>
          <p:cNvGrpSpPr/>
          <p:nvPr/>
        </p:nvGrpSpPr>
        <p:grpSpPr>
          <a:xfrm>
            <a:off x="5551104" y="1647137"/>
            <a:ext cx="6404513" cy="3564787"/>
            <a:chOff x="518339" y="1348621"/>
            <a:chExt cx="6404513" cy="3564787"/>
          </a:xfrm>
        </p:grpSpPr>
        <p:sp>
          <p:nvSpPr>
            <p:cNvPr id="11" name="PA-文本框 6"/>
            <p:cNvSpPr txBox="1"/>
            <p:nvPr/>
          </p:nvSpPr>
          <p:spPr>
            <a:xfrm>
              <a:off x="1068430" y="2775196"/>
              <a:ext cx="53043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感谢各位聆听</a:t>
              </a:r>
            </a:p>
          </p:txBody>
        </p:sp>
        <p:sp>
          <p:nvSpPr>
            <p:cNvPr id="12" name="PA-文本框 7"/>
            <p:cNvSpPr txBox="1"/>
            <p:nvPr/>
          </p:nvSpPr>
          <p:spPr>
            <a:xfrm>
              <a:off x="2605567" y="4392996"/>
              <a:ext cx="2230056" cy="5204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PPT818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3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14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  <p:sp>
          <p:nvSpPr>
            <p:cNvPr id="15" name="PA-smiling-tooth-with-hands_33918"/>
            <p:cNvSpPr>
              <a:spLocks noChangeAspect="1"/>
            </p:cNvSpPr>
            <p:nvPr/>
          </p:nvSpPr>
          <p:spPr bwMode="auto">
            <a:xfrm>
              <a:off x="3342400" y="1348621"/>
              <a:ext cx="756390" cy="753609"/>
            </a:xfrm>
            <a:custGeom>
              <a:avLst/>
              <a:gdLst>
                <a:gd name="T0" fmla="*/ 0 w 11335"/>
                <a:gd name="T1" fmla="*/ 11121 h 11292"/>
                <a:gd name="T2" fmla="*/ 3228 w 11335"/>
                <a:gd name="T3" fmla="*/ 170 h 11292"/>
                <a:gd name="T4" fmla="*/ 3242 w 11335"/>
                <a:gd name="T5" fmla="*/ 11121 h 11292"/>
                <a:gd name="T6" fmla="*/ 3100 w 11335"/>
                <a:gd name="T7" fmla="*/ 10993 h 11292"/>
                <a:gd name="T8" fmla="*/ 142 w 11335"/>
                <a:gd name="T9" fmla="*/ 298 h 11292"/>
                <a:gd name="T10" fmla="*/ 1621 w 11335"/>
                <a:gd name="T11" fmla="*/ 2460 h 11292"/>
                <a:gd name="T12" fmla="*/ 1621 w 11335"/>
                <a:gd name="T13" fmla="*/ 1294 h 11292"/>
                <a:gd name="T14" fmla="*/ 1621 w 11335"/>
                <a:gd name="T15" fmla="*/ 2460 h 11292"/>
                <a:gd name="T16" fmla="*/ 1166 w 11335"/>
                <a:gd name="T17" fmla="*/ 1891 h 11292"/>
                <a:gd name="T18" fmla="*/ 2076 w 11335"/>
                <a:gd name="T19" fmla="*/ 1891 h 11292"/>
                <a:gd name="T20" fmla="*/ 71 w 11335"/>
                <a:gd name="T21" fmla="*/ 7281 h 11292"/>
                <a:gd name="T22" fmla="*/ 3171 w 11335"/>
                <a:gd name="T23" fmla="*/ 7409 h 11292"/>
                <a:gd name="T24" fmla="*/ 71 w 11335"/>
                <a:gd name="T25" fmla="*/ 7281 h 11292"/>
                <a:gd name="T26" fmla="*/ 3171 w 11335"/>
                <a:gd name="T27" fmla="*/ 7779 h 11292"/>
                <a:gd name="T28" fmla="*/ 71 w 11335"/>
                <a:gd name="T29" fmla="*/ 7907 h 11292"/>
                <a:gd name="T30" fmla="*/ 6712 w 11335"/>
                <a:gd name="T31" fmla="*/ 11121 h 11292"/>
                <a:gd name="T32" fmla="*/ 3484 w 11335"/>
                <a:gd name="T33" fmla="*/ 170 h 11292"/>
                <a:gd name="T34" fmla="*/ 6712 w 11335"/>
                <a:gd name="T35" fmla="*/ 11121 h 11292"/>
                <a:gd name="T36" fmla="*/ 6570 w 11335"/>
                <a:gd name="T37" fmla="*/ 10993 h 11292"/>
                <a:gd name="T38" fmla="*/ 3612 w 11335"/>
                <a:gd name="T39" fmla="*/ 298 h 11292"/>
                <a:gd name="T40" fmla="*/ 5105 w 11335"/>
                <a:gd name="T41" fmla="*/ 2460 h 11292"/>
                <a:gd name="T42" fmla="*/ 5105 w 11335"/>
                <a:gd name="T43" fmla="*/ 1294 h 11292"/>
                <a:gd name="T44" fmla="*/ 5105 w 11335"/>
                <a:gd name="T45" fmla="*/ 2460 h 11292"/>
                <a:gd name="T46" fmla="*/ 4650 w 11335"/>
                <a:gd name="T47" fmla="*/ 1891 h 11292"/>
                <a:gd name="T48" fmla="*/ 5560 w 11335"/>
                <a:gd name="T49" fmla="*/ 1891 h 11292"/>
                <a:gd name="T50" fmla="*/ 3555 w 11335"/>
                <a:gd name="T51" fmla="*/ 7281 h 11292"/>
                <a:gd name="T52" fmla="*/ 6656 w 11335"/>
                <a:gd name="T53" fmla="*/ 7409 h 11292"/>
                <a:gd name="T54" fmla="*/ 3555 w 11335"/>
                <a:gd name="T55" fmla="*/ 7281 h 11292"/>
                <a:gd name="T56" fmla="*/ 6656 w 11335"/>
                <a:gd name="T57" fmla="*/ 7779 h 11292"/>
                <a:gd name="T58" fmla="*/ 3555 w 11335"/>
                <a:gd name="T59" fmla="*/ 7907 h 11292"/>
                <a:gd name="T60" fmla="*/ 8120 w 11335"/>
                <a:gd name="T61" fmla="*/ 11292 h 11292"/>
                <a:gd name="T62" fmla="*/ 9884 w 11335"/>
                <a:gd name="T63" fmla="*/ 0 h 11292"/>
                <a:gd name="T64" fmla="*/ 8120 w 11335"/>
                <a:gd name="T65" fmla="*/ 11292 h 11292"/>
                <a:gd name="T66" fmla="*/ 8234 w 11335"/>
                <a:gd name="T67" fmla="*/ 11136 h 11292"/>
                <a:gd name="T68" fmla="*/ 9770 w 11335"/>
                <a:gd name="T69" fmla="*/ 156 h 11292"/>
                <a:gd name="T70" fmla="*/ 8504 w 11335"/>
                <a:gd name="T71" fmla="*/ 2489 h 11292"/>
                <a:gd name="T72" fmla="*/ 7921 w 11335"/>
                <a:gd name="T73" fmla="*/ 1991 h 11292"/>
                <a:gd name="T74" fmla="*/ 8419 w 11335"/>
                <a:gd name="T75" fmla="*/ 1337 h 11292"/>
                <a:gd name="T76" fmla="*/ 8576 w 11335"/>
                <a:gd name="T77" fmla="*/ 2489 h 11292"/>
                <a:gd name="T78" fmla="*/ 8504 w 11335"/>
                <a:gd name="T79" fmla="*/ 1465 h 11292"/>
                <a:gd name="T80" fmla="*/ 8149 w 11335"/>
                <a:gd name="T81" fmla="*/ 1635 h 11292"/>
                <a:gd name="T82" fmla="*/ 8234 w 11335"/>
                <a:gd name="T83" fmla="*/ 2261 h 11292"/>
                <a:gd name="T84" fmla="*/ 8945 w 11335"/>
                <a:gd name="T85" fmla="*/ 1849 h 11292"/>
                <a:gd name="T86" fmla="*/ 10758 w 11335"/>
                <a:gd name="T87" fmla="*/ 7065 h 11292"/>
                <a:gd name="T88" fmla="*/ 7701 w 11335"/>
                <a:gd name="T89" fmla="*/ 7600 h 11292"/>
                <a:gd name="T90" fmla="*/ 10758 w 11335"/>
                <a:gd name="T91" fmla="*/ 7065 h 11292"/>
                <a:gd name="T92" fmla="*/ 10832 w 11335"/>
                <a:gd name="T93" fmla="*/ 7688 h 11292"/>
                <a:gd name="T94" fmla="*/ 7742 w 11335"/>
                <a:gd name="T95" fmla="*/ 7970 h 1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35" h="11292">
                  <a:moveTo>
                    <a:pt x="3242" y="11121"/>
                  </a:moveTo>
                  <a:lnTo>
                    <a:pt x="0" y="11121"/>
                  </a:lnTo>
                  <a:lnTo>
                    <a:pt x="0" y="170"/>
                  </a:lnTo>
                  <a:lnTo>
                    <a:pt x="3228" y="170"/>
                  </a:lnTo>
                  <a:lnTo>
                    <a:pt x="3228" y="11121"/>
                  </a:lnTo>
                  <a:lnTo>
                    <a:pt x="3242" y="11121"/>
                  </a:lnTo>
                  <a:close/>
                  <a:moveTo>
                    <a:pt x="142" y="10993"/>
                  </a:moveTo>
                  <a:lnTo>
                    <a:pt x="3100" y="10993"/>
                  </a:lnTo>
                  <a:lnTo>
                    <a:pt x="3100" y="298"/>
                  </a:lnTo>
                  <a:lnTo>
                    <a:pt x="142" y="298"/>
                  </a:lnTo>
                  <a:lnTo>
                    <a:pt x="142" y="10993"/>
                  </a:lnTo>
                  <a:close/>
                  <a:moveTo>
                    <a:pt x="1621" y="2460"/>
                  </a:moveTo>
                  <a:cubicBezTo>
                    <a:pt x="1294" y="2460"/>
                    <a:pt x="1038" y="2204"/>
                    <a:pt x="1038" y="1877"/>
                  </a:cubicBezTo>
                  <a:cubicBezTo>
                    <a:pt x="1038" y="1550"/>
                    <a:pt x="1294" y="1294"/>
                    <a:pt x="1621" y="1294"/>
                  </a:cubicBezTo>
                  <a:cubicBezTo>
                    <a:pt x="1948" y="1294"/>
                    <a:pt x="2204" y="1550"/>
                    <a:pt x="2204" y="1877"/>
                  </a:cubicBezTo>
                  <a:cubicBezTo>
                    <a:pt x="2204" y="2204"/>
                    <a:pt x="1948" y="2460"/>
                    <a:pt x="1621" y="2460"/>
                  </a:cubicBezTo>
                  <a:close/>
                  <a:moveTo>
                    <a:pt x="1621" y="1436"/>
                  </a:moveTo>
                  <a:cubicBezTo>
                    <a:pt x="1379" y="1436"/>
                    <a:pt x="1166" y="1635"/>
                    <a:pt x="1166" y="1891"/>
                  </a:cubicBezTo>
                  <a:cubicBezTo>
                    <a:pt x="1166" y="2133"/>
                    <a:pt x="1365" y="2346"/>
                    <a:pt x="1621" y="2346"/>
                  </a:cubicBezTo>
                  <a:cubicBezTo>
                    <a:pt x="1863" y="2346"/>
                    <a:pt x="2076" y="2147"/>
                    <a:pt x="2076" y="1891"/>
                  </a:cubicBezTo>
                  <a:cubicBezTo>
                    <a:pt x="2076" y="1635"/>
                    <a:pt x="1863" y="1436"/>
                    <a:pt x="1621" y="1436"/>
                  </a:cubicBezTo>
                  <a:close/>
                  <a:moveTo>
                    <a:pt x="71" y="7281"/>
                  </a:moveTo>
                  <a:lnTo>
                    <a:pt x="3171" y="7281"/>
                  </a:lnTo>
                  <a:lnTo>
                    <a:pt x="3171" y="7409"/>
                  </a:lnTo>
                  <a:lnTo>
                    <a:pt x="71" y="7409"/>
                  </a:lnTo>
                  <a:lnTo>
                    <a:pt x="71" y="7281"/>
                  </a:lnTo>
                  <a:close/>
                  <a:moveTo>
                    <a:pt x="71" y="7779"/>
                  </a:moveTo>
                  <a:lnTo>
                    <a:pt x="3171" y="7779"/>
                  </a:lnTo>
                  <a:lnTo>
                    <a:pt x="3171" y="7907"/>
                  </a:lnTo>
                  <a:lnTo>
                    <a:pt x="71" y="7907"/>
                  </a:lnTo>
                  <a:lnTo>
                    <a:pt x="71" y="7779"/>
                  </a:lnTo>
                  <a:close/>
                  <a:moveTo>
                    <a:pt x="6712" y="11121"/>
                  </a:moveTo>
                  <a:lnTo>
                    <a:pt x="3484" y="11121"/>
                  </a:lnTo>
                  <a:lnTo>
                    <a:pt x="3484" y="170"/>
                  </a:lnTo>
                  <a:lnTo>
                    <a:pt x="6712" y="170"/>
                  </a:lnTo>
                  <a:lnTo>
                    <a:pt x="6712" y="11121"/>
                  </a:lnTo>
                  <a:close/>
                  <a:moveTo>
                    <a:pt x="3612" y="10993"/>
                  </a:moveTo>
                  <a:lnTo>
                    <a:pt x="6570" y="10993"/>
                  </a:lnTo>
                  <a:lnTo>
                    <a:pt x="6570" y="298"/>
                  </a:lnTo>
                  <a:lnTo>
                    <a:pt x="3612" y="298"/>
                  </a:lnTo>
                  <a:lnTo>
                    <a:pt x="3612" y="10993"/>
                  </a:lnTo>
                  <a:close/>
                  <a:moveTo>
                    <a:pt x="5105" y="2460"/>
                  </a:moveTo>
                  <a:cubicBezTo>
                    <a:pt x="4778" y="2460"/>
                    <a:pt x="4522" y="2204"/>
                    <a:pt x="4522" y="1877"/>
                  </a:cubicBezTo>
                  <a:cubicBezTo>
                    <a:pt x="4522" y="1550"/>
                    <a:pt x="4778" y="1294"/>
                    <a:pt x="5105" y="1294"/>
                  </a:cubicBezTo>
                  <a:cubicBezTo>
                    <a:pt x="5432" y="1294"/>
                    <a:pt x="5688" y="1550"/>
                    <a:pt x="5688" y="1877"/>
                  </a:cubicBezTo>
                  <a:cubicBezTo>
                    <a:pt x="5688" y="2204"/>
                    <a:pt x="5418" y="2460"/>
                    <a:pt x="5105" y="2460"/>
                  </a:cubicBezTo>
                  <a:close/>
                  <a:moveTo>
                    <a:pt x="5105" y="1436"/>
                  </a:moveTo>
                  <a:cubicBezTo>
                    <a:pt x="4864" y="1436"/>
                    <a:pt x="4650" y="1635"/>
                    <a:pt x="4650" y="1891"/>
                  </a:cubicBezTo>
                  <a:cubicBezTo>
                    <a:pt x="4650" y="2133"/>
                    <a:pt x="4849" y="2346"/>
                    <a:pt x="5105" y="2346"/>
                  </a:cubicBezTo>
                  <a:cubicBezTo>
                    <a:pt x="5347" y="2346"/>
                    <a:pt x="5560" y="2147"/>
                    <a:pt x="5560" y="1891"/>
                  </a:cubicBezTo>
                  <a:cubicBezTo>
                    <a:pt x="5546" y="1635"/>
                    <a:pt x="5347" y="1436"/>
                    <a:pt x="5105" y="1436"/>
                  </a:cubicBezTo>
                  <a:close/>
                  <a:moveTo>
                    <a:pt x="3555" y="7281"/>
                  </a:moveTo>
                  <a:lnTo>
                    <a:pt x="6656" y="7281"/>
                  </a:lnTo>
                  <a:lnTo>
                    <a:pt x="6656" y="7409"/>
                  </a:lnTo>
                  <a:lnTo>
                    <a:pt x="3555" y="7409"/>
                  </a:lnTo>
                  <a:lnTo>
                    <a:pt x="3555" y="7281"/>
                  </a:lnTo>
                  <a:close/>
                  <a:moveTo>
                    <a:pt x="3555" y="7779"/>
                  </a:moveTo>
                  <a:lnTo>
                    <a:pt x="6656" y="7779"/>
                  </a:lnTo>
                  <a:lnTo>
                    <a:pt x="6656" y="7907"/>
                  </a:lnTo>
                  <a:lnTo>
                    <a:pt x="3555" y="7907"/>
                  </a:lnTo>
                  <a:lnTo>
                    <a:pt x="3555" y="7779"/>
                  </a:lnTo>
                  <a:close/>
                  <a:moveTo>
                    <a:pt x="8120" y="11292"/>
                  </a:moveTo>
                  <a:lnTo>
                    <a:pt x="6684" y="426"/>
                  </a:lnTo>
                  <a:lnTo>
                    <a:pt x="9884" y="0"/>
                  </a:lnTo>
                  <a:lnTo>
                    <a:pt x="11335" y="10865"/>
                  </a:lnTo>
                  <a:lnTo>
                    <a:pt x="8120" y="11292"/>
                  </a:lnTo>
                  <a:close/>
                  <a:moveTo>
                    <a:pt x="6826" y="540"/>
                  </a:moveTo>
                  <a:lnTo>
                    <a:pt x="8234" y="11136"/>
                  </a:lnTo>
                  <a:lnTo>
                    <a:pt x="11164" y="10752"/>
                  </a:lnTo>
                  <a:lnTo>
                    <a:pt x="9770" y="156"/>
                  </a:lnTo>
                  <a:lnTo>
                    <a:pt x="6826" y="540"/>
                  </a:lnTo>
                  <a:close/>
                  <a:moveTo>
                    <a:pt x="8504" y="2489"/>
                  </a:moveTo>
                  <a:cubicBezTo>
                    <a:pt x="8376" y="2489"/>
                    <a:pt x="8248" y="2446"/>
                    <a:pt x="8149" y="2375"/>
                  </a:cubicBezTo>
                  <a:cubicBezTo>
                    <a:pt x="8021" y="2275"/>
                    <a:pt x="7950" y="2147"/>
                    <a:pt x="7921" y="1991"/>
                  </a:cubicBezTo>
                  <a:cubicBezTo>
                    <a:pt x="7907" y="1834"/>
                    <a:pt x="7936" y="1678"/>
                    <a:pt x="8035" y="1564"/>
                  </a:cubicBezTo>
                  <a:cubicBezTo>
                    <a:pt x="8135" y="1436"/>
                    <a:pt x="8263" y="1365"/>
                    <a:pt x="8419" y="1337"/>
                  </a:cubicBezTo>
                  <a:cubicBezTo>
                    <a:pt x="8732" y="1294"/>
                    <a:pt x="9031" y="1521"/>
                    <a:pt x="9073" y="1834"/>
                  </a:cubicBezTo>
                  <a:cubicBezTo>
                    <a:pt x="9116" y="2147"/>
                    <a:pt x="8888" y="2446"/>
                    <a:pt x="8576" y="2489"/>
                  </a:cubicBezTo>
                  <a:lnTo>
                    <a:pt x="8504" y="2489"/>
                  </a:lnTo>
                  <a:close/>
                  <a:moveTo>
                    <a:pt x="8504" y="1465"/>
                  </a:moveTo>
                  <a:lnTo>
                    <a:pt x="8448" y="1465"/>
                  </a:lnTo>
                  <a:cubicBezTo>
                    <a:pt x="8334" y="1479"/>
                    <a:pt x="8220" y="1536"/>
                    <a:pt x="8149" y="1635"/>
                  </a:cubicBezTo>
                  <a:cubicBezTo>
                    <a:pt x="8078" y="1735"/>
                    <a:pt x="8049" y="1849"/>
                    <a:pt x="8064" y="1962"/>
                  </a:cubicBezTo>
                  <a:cubicBezTo>
                    <a:pt x="8078" y="2076"/>
                    <a:pt x="8135" y="2190"/>
                    <a:pt x="8234" y="2261"/>
                  </a:cubicBezTo>
                  <a:cubicBezTo>
                    <a:pt x="8334" y="2332"/>
                    <a:pt x="8448" y="2361"/>
                    <a:pt x="8561" y="2346"/>
                  </a:cubicBezTo>
                  <a:cubicBezTo>
                    <a:pt x="8803" y="2318"/>
                    <a:pt x="8974" y="2090"/>
                    <a:pt x="8945" y="1849"/>
                  </a:cubicBezTo>
                  <a:cubicBezTo>
                    <a:pt x="8917" y="1621"/>
                    <a:pt x="8732" y="1465"/>
                    <a:pt x="8504" y="1465"/>
                  </a:cubicBezTo>
                  <a:close/>
                  <a:moveTo>
                    <a:pt x="10758" y="7065"/>
                  </a:moveTo>
                  <a:lnTo>
                    <a:pt x="10775" y="7192"/>
                  </a:lnTo>
                  <a:lnTo>
                    <a:pt x="7701" y="7600"/>
                  </a:lnTo>
                  <a:lnTo>
                    <a:pt x="7684" y="7474"/>
                  </a:lnTo>
                  <a:lnTo>
                    <a:pt x="10758" y="7065"/>
                  </a:lnTo>
                  <a:close/>
                  <a:moveTo>
                    <a:pt x="10815" y="7561"/>
                  </a:moveTo>
                  <a:lnTo>
                    <a:pt x="10832" y="7688"/>
                  </a:lnTo>
                  <a:lnTo>
                    <a:pt x="7759" y="8097"/>
                  </a:lnTo>
                  <a:lnTo>
                    <a:pt x="7742" y="7970"/>
                  </a:lnTo>
                  <a:lnTo>
                    <a:pt x="10815" y="756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4892" y="1880252"/>
            <a:ext cx="2608508" cy="3427696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644211" y="1304105"/>
            <a:ext cx="6795477" cy="441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朱德（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1886~1976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）马克思主义者，无产阶级革命家，军事家，政治家；中国共产党、中国人民解放军和中华人民共和国的主要领导人，中国人民解放军和中华人民共和国的主要缔造者之一；中华人民共和国元帅，中华人民共和国全国人民代表大会常务委员会委员长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1959 ~1976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）。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84480"/>
            <a:ext cx="2791655" cy="638056"/>
            <a:chOff x="162560" y="284480"/>
            <a:chExt cx="2791655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认识朱德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6"/>
          <p:cNvGraphicFramePr>
            <a:graphicFrameLocks noGrp="1"/>
          </p:cNvGraphicFramePr>
          <p:nvPr/>
        </p:nvGraphicFramePr>
        <p:xfrm>
          <a:off x="2158372" y="2898025"/>
          <a:ext cx="8064500" cy="1311275"/>
        </p:xfrm>
        <a:graphic>
          <a:graphicData uri="http://schemas.openxmlformats.org/drawingml/2006/table">
            <a:tbl>
              <a:tblPr/>
              <a:tblGrid>
                <a:gridCol w="197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5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思源黑体 CN Medium" panose="02010600030101010101" pitchFamily="34" charset="-122"/>
                          <a:sym typeface="Arial" panose="020B0604020202020204" pitchFamily="34" charset="0"/>
                        </a:rPr>
                        <a:t>朱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思源黑体 CN Medium" panose="02010600030101010101" pitchFamily="34" charset="-122"/>
                          <a:sym typeface="Arial" panose="020B0604020202020204" pitchFamily="34" charset="0"/>
                        </a:rPr>
                        <a:t>志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思源黑体 CN Medium" panose="02010600030101010101" pitchFamily="34" charset="-122"/>
                          <a:sym typeface="Arial" panose="020B0604020202020204" pitchFamily="34" charset="0"/>
                        </a:rPr>
                        <a:t>冈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思源黑体 CN Medium" panose="02010600030101010101" pitchFamily="34" charset="-122"/>
                          <a:sym typeface="Arial" panose="020B0604020202020204" pitchFamily="34" charset="0"/>
                        </a:rPr>
                        <a:t>守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158372" y="2318587"/>
            <a:ext cx="1943100" cy="5762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zhū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8062285" y="2318587"/>
            <a:ext cx="2160587" cy="5762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shǒu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6119185" y="2318587"/>
            <a:ext cx="1944687" cy="5762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gāng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103060" y="2318587"/>
            <a:ext cx="2014537" cy="5762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zhì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158372" y="4364367"/>
            <a:ext cx="3024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（朱红）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246728" y="4366495"/>
            <a:ext cx="3024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（志气）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045366" y="4364367"/>
            <a:ext cx="3024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（井冈山）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8288703" y="4349623"/>
            <a:ext cx="3024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（看守）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20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生字认读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2136321" y="3019913"/>
          <a:ext cx="8064500" cy="1311275"/>
        </p:xfrm>
        <a:graphic>
          <a:graphicData uri="http://schemas.openxmlformats.org/drawingml/2006/table">
            <a:tbl>
              <a:tblPr/>
              <a:tblGrid>
                <a:gridCol w="197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5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思源黑体 CN Medium" panose="02010600030101010101" pitchFamily="34" charset="-122"/>
                          <a:sym typeface="Arial" panose="020B0604020202020204" pitchFamily="34" charset="0"/>
                        </a:rPr>
                        <a:t>攻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思源黑体 CN Medium" panose="02010600030101010101" pitchFamily="34" charset="-122"/>
                          <a:sym typeface="Arial" panose="020B0604020202020204" pitchFamily="34" charset="0"/>
                        </a:rPr>
                        <a:t>必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思源黑体 CN Medium" panose="02010600030101010101" pitchFamily="34" charset="-122"/>
                          <a:sym typeface="Arial" panose="020B0604020202020204" pitchFamily="34" charset="0"/>
                        </a:rPr>
                        <a:t>产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思源黑体 CN Medium" panose="02010600030101010101" pitchFamily="34" charset="-122"/>
                          <a:sym typeface="Arial" panose="020B0604020202020204" pitchFamily="34" charset="0"/>
                        </a:rPr>
                        <a:t>劝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2136321" y="2440476"/>
            <a:ext cx="1943100" cy="5762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gōng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8040234" y="2440476"/>
            <a:ext cx="2160587" cy="5762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quàn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097134" y="2440476"/>
            <a:ext cx="1944687" cy="5762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chǎn</a:t>
            </a: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4081009" y="2440476"/>
            <a:ext cx="2014537" cy="5762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bì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136321" y="4487566"/>
            <a:ext cx="3024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（进攻）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152446" y="4496655"/>
            <a:ext cx="3024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（必要）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095546" y="4487565"/>
            <a:ext cx="3024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（生产）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8188761" y="4478475"/>
            <a:ext cx="3024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（劝告）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15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生字认读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对角的矩形 1"/>
          <p:cNvSpPr/>
          <p:nvPr/>
        </p:nvSpPr>
        <p:spPr>
          <a:xfrm>
            <a:off x="1855596" y="1386673"/>
            <a:ext cx="8480809" cy="4742665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89" name="标题 1"/>
          <p:cNvSpPr>
            <a:spLocks noGrp="1" noChangeArrowheads="1"/>
          </p:cNvSpPr>
          <p:nvPr>
            <p:ph type="title"/>
          </p:nvPr>
        </p:nvSpPr>
        <p:spPr>
          <a:xfrm>
            <a:off x="2569029" y="2461845"/>
            <a:ext cx="10972800" cy="3111953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坳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:</a:t>
            </a:r>
            <a:r>
              <a:rPr lang="zh-CN" altLang="en-US" sz="2800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山间平地。</a:t>
            </a:r>
            <a:br>
              <a:rPr lang="zh-CN" altLang="en-US" sz="2800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</a:b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围剿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:</a:t>
            </a:r>
            <a:r>
              <a:rPr lang="zh-CN" altLang="en-US" sz="2800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包围起来消灭掉。</a:t>
            </a:r>
            <a:br>
              <a:rPr lang="zh-CN" altLang="en-US" sz="2800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</a:b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经济封锁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:</a:t>
            </a:r>
            <a:r>
              <a:rPr lang="zh-CN" altLang="en-US" sz="2800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用强制的力量使跟外界经济联系断绝。</a:t>
            </a:r>
            <a:br>
              <a:rPr lang="zh-CN" altLang="en-US" sz="2800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</a:b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绵延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:</a:t>
            </a:r>
            <a:r>
              <a:rPr lang="zh-CN" altLang="en-US" sz="2800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连续不断。</a:t>
            </a:r>
            <a:br>
              <a:rPr lang="zh-CN" altLang="en-US" sz="2800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</a:br>
            <a:endParaRPr lang="zh-CN" altLang="en-US" sz="2800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生字认读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剪去对角的矩形 10"/>
          <p:cNvSpPr/>
          <p:nvPr/>
        </p:nvSpPr>
        <p:spPr>
          <a:xfrm>
            <a:off x="1855596" y="1386673"/>
            <a:ext cx="8480809" cy="4742665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855596" y="1984167"/>
            <a:ext cx="7989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齐读课题，小组讨论下面问题？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302991" y="3079372"/>
            <a:ext cx="9115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1.“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朱德的扁担”这个故事发生在什么时候？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063875" y="4174578"/>
            <a:ext cx="702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朱德用这个扁担来干什么？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95_jpg 拷贝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"/>
          <a:stretch>
            <a:fillRect/>
          </a:stretch>
        </p:blipFill>
        <p:spPr bwMode="auto">
          <a:xfrm>
            <a:off x="4247495" y="2397456"/>
            <a:ext cx="3697009" cy="2847488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660400" y="1343681"/>
            <a:ext cx="7915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朱德同志也跟战士们一块儿去挑粮。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430010"/>
            <a:ext cx="5448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说说你看到的朱德。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9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剪去对角的矩形 7"/>
          <p:cNvSpPr/>
          <p:nvPr/>
        </p:nvSpPr>
        <p:spPr>
          <a:xfrm>
            <a:off x="814528" y="1608697"/>
            <a:ext cx="10562946" cy="4109932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1295658" y="1990620"/>
            <a:ext cx="9600684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既然挑粮上山这么重要，为什么战士们还要把朱德的扁担藏起来呢？好好读读课文，想一想。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19049" y="3352769"/>
            <a:ext cx="9575156" cy="16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因为朱德同志工作很忙，还要挑粮上山，太累了。大家想，把扁担藏起来，朱德就不用挑了，这样就可以让他轻松点。如果朱德不挑粮，可以更加专心研究国家大事。战士们希望朱德不要过度疲劳。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10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剪去对角的矩形 12"/>
          <p:cNvSpPr/>
          <p:nvPr/>
        </p:nvSpPr>
        <p:spPr>
          <a:xfrm>
            <a:off x="835053" y="1785258"/>
            <a:ext cx="10521896" cy="3945496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5987" y="2608529"/>
            <a:ext cx="10602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挑粮上山到底累在哪里？读读课文第二自然段，找一找。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23576" y="3309370"/>
            <a:ext cx="1052195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从井冈山到毛坪，来回有五六十里路，山高路陡，非常难走。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464609" y="4248120"/>
            <a:ext cx="6276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如何理解“山高路陡”这个词？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9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资源网：www.bangongziyuan.com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PPO">
      <a:majorFont>
        <a:latin typeface="OPPOSans L"/>
        <a:ea typeface="OPPOSans H"/>
        <a:cs typeface=""/>
      </a:majorFont>
      <a:minorFont>
        <a:latin typeface="OPPOSans L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宽屏</PresentationFormat>
  <Paragraphs>84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思源黑体 CN Medium</vt:lpstr>
      <vt:lpstr>宋体</vt:lpstr>
      <vt:lpstr>Calibri Light</vt:lpstr>
      <vt:lpstr>FandolFang R</vt:lpstr>
      <vt:lpstr>微软雅黑</vt:lpstr>
      <vt:lpstr>Calibri</vt:lpstr>
      <vt:lpstr>Arial</vt:lpstr>
      <vt:lpstr>OPPOSans L</vt:lpstr>
      <vt:lpstr>OPPOSans R</vt:lpstr>
      <vt:lpstr>OPPOSans H</vt:lpstr>
      <vt:lpstr>www.2ppt.com</vt:lpstr>
      <vt:lpstr>办公资源网：www.bangongziyuan.com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坳:山间平地。 围剿:包围起来消灭掉。 经济封锁:用强制的力量使跟外界经济联系断绝。 绵延:连续不断。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2020-10-19T02:45:00Z</dcterms:created>
  <dcterms:modified xsi:type="dcterms:W3CDTF">2023-01-17T01:13:30Z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BCC235317D714A83AFCA370C023938BF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