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黑体" panose="02010609060101010101" pitchFamily="49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790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8C488EE7-D5FC-4F0D-B020-C7079335668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99C6B2A-7188-4C6E-98AB-E41FB2471F1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7CD91EA9-0629-4198-91C0-94F720224594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283D1-4F09-4725-9F2E-B1967ADDF30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8AB2-E311-418B-B877-FB0601FB45D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64319-282F-4E23-98E4-2CB32EA66A9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2F463-D2D7-4E22-B4E2-DAD09E1B46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C63BF-844A-4564-9EAE-6A530BA95B2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A1A51-1AC9-48A4-BD8B-16B0C1207DB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FEC814-A7CC-4848-9A9F-5277C6D1671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62611-7151-448D-9480-FAC5F26A8B8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90E5F-416D-4595-8D96-EEB17353C5A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72790-77A4-40F8-8DF1-144AF691891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9F81A-BFB9-4357-927A-D4D88F7B7E0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61547-3105-43F9-87BA-609C98117B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AA575-0E04-4733-946B-6246FA46F3E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0B704-7487-49DA-87A1-79A3C6D8C6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DFA69-3B0F-4CF4-B74C-66A5EBFE089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448B4-27CD-4A09-A352-8F46DF878D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877337-8918-4FA5-B815-B30AEC30F29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03177-E289-40E1-B741-E210E0BFF56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13E759-2134-472C-BE9E-32EE3503697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BA67-2BAF-4AED-A261-D9B7CED7539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BE92EB5-FAA3-435F-8773-8A7B600A9F7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07371EF-A5CF-405E-885C-7BDB1717745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04&#65288;&#23398;&#21333;&#35789;&#65289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398112" y="2305005"/>
            <a:ext cx="6288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9" name="副标题 2"/>
          <p:cNvSpPr>
            <a:spLocks noGrp="1"/>
          </p:cNvSpPr>
          <p:nvPr>
            <p:ph type="subTitle" idx="4294967295"/>
          </p:nvPr>
        </p:nvSpPr>
        <p:spPr>
          <a:xfrm>
            <a:off x="1341756" y="2376851"/>
            <a:ext cx="6400800" cy="665163"/>
          </a:xfrm>
        </p:spPr>
        <p:txBody>
          <a:bodyPr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七年级下册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1382622" y="674588"/>
            <a:ext cx="6288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4</a:t>
            </a:r>
          </a:p>
          <a:p>
            <a:pPr algn="ctr" eaLnBrk="1" hangingPunct="1"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Don’t </a:t>
            </a:r>
            <a:r>
              <a:rPr lang="en-US" altLang="zh-CN" sz="54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eat in class.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18462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2240" y="307987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0650" y="655638"/>
            <a:ext cx="66754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Student A is a new student. Student B tells Student A about the rules above. </a:t>
            </a:r>
          </a:p>
        </p:txBody>
      </p:sp>
      <p:grpSp>
        <p:nvGrpSpPr>
          <p:cNvPr id="105475" name="组合 4"/>
          <p:cNvGrpSpPr/>
          <p:nvPr/>
        </p:nvGrpSpPr>
        <p:grpSpPr bwMode="auto">
          <a:xfrm>
            <a:off x="604838" y="77946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547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3050" y="2874963"/>
            <a:ext cx="3724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647700" y="2070100"/>
            <a:ext cx="3200400" cy="698500"/>
          </a:xfrm>
          <a:prstGeom prst="wedgeRoundRectCallout">
            <a:avLst>
              <a:gd name="adj1" fmla="val 44935"/>
              <a:gd name="adj2" fmla="val 8053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What are the rules?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4870450" y="1682750"/>
            <a:ext cx="3670300" cy="1216025"/>
          </a:xfrm>
          <a:prstGeom prst="wedgeRoundRectCallout">
            <a:avLst>
              <a:gd name="adj1" fmla="val 792"/>
              <a:gd name="adj2" fmla="val 7223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Well, we can’t arrive late for class. We must be on time.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450" y="2193925"/>
            <a:ext cx="372586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569913" y="1155700"/>
            <a:ext cx="3200400" cy="698500"/>
          </a:xfrm>
          <a:prstGeom prst="wedgeRoundRectCallout">
            <a:avLst>
              <a:gd name="adj1" fmla="val 2616"/>
              <a:gd name="adj2" fmla="val 9411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What are the rules?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578350" y="1828800"/>
            <a:ext cx="4264025" cy="1811338"/>
          </a:xfrm>
          <a:prstGeom prst="wedgeRoundRectCallout">
            <a:avLst>
              <a:gd name="adj1" fmla="val -57074"/>
              <a:gd name="adj2" fmla="val 1425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We can’t eat in classroom, you must eat in dining hall.</a:t>
            </a:r>
          </a:p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And we can’t  listen to music in class.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01738" y="517525"/>
            <a:ext cx="73644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check (√) the activities Alan and Cindy talk about.</a:t>
            </a:r>
          </a:p>
        </p:txBody>
      </p:sp>
      <p:grpSp>
        <p:nvGrpSpPr>
          <p:cNvPr id="107523" name="组合 4"/>
          <p:cNvGrpSpPr/>
          <p:nvPr/>
        </p:nvGrpSpPr>
        <p:grpSpPr bwMode="auto">
          <a:xfrm>
            <a:off x="414338" y="6413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752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96938" y="1601788"/>
            <a:ext cx="3667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lt"/>
              </a:rPr>
              <a:t>√</a:t>
            </a:r>
          </a:p>
        </p:txBody>
      </p:sp>
      <p:grpSp>
        <p:nvGrpSpPr>
          <p:cNvPr id="107528" name="组合 12"/>
          <p:cNvGrpSpPr/>
          <p:nvPr/>
        </p:nvGrpSpPr>
        <p:grpSpPr bwMode="auto">
          <a:xfrm>
            <a:off x="436563" y="1452563"/>
            <a:ext cx="8707437" cy="2992437"/>
            <a:chOff x="427606" y="1641894"/>
            <a:chExt cx="8708236" cy="299305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27606" y="1641894"/>
              <a:ext cx="8708236" cy="2493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altLang="zh-CN" sz="2600" b="1" dirty="0">
                  <a:latin typeface="+mj-lt"/>
                </a:rPr>
                <a:t>1. ___ listen to music in the classroom or hallways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altLang="zh-CN" sz="2600" b="1" dirty="0">
                  <a:latin typeface="+mj-lt"/>
                </a:rPr>
                <a:t>2. ___ listen to music in music room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altLang="zh-CN" sz="2600" b="1" dirty="0">
                  <a:latin typeface="+mj-lt"/>
                </a:rPr>
                <a:t>3. ___ listen to music outside </a:t>
              </a:r>
              <a:r>
                <a:rPr lang="en-US" altLang="zh-CN" sz="2600" b="1" dirty="0" smtClean="0">
                  <a:latin typeface="+mj-lt"/>
                </a:rPr>
                <a:t>4</a:t>
              </a:r>
              <a:r>
                <a:rPr lang="en-US" altLang="zh-CN" sz="2600" b="1" dirty="0">
                  <a:latin typeface="+mj-lt"/>
                </a:rPr>
                <a:t>. ___ eat in the classroom</a:t>
              </a:r>
            </a:p>
          </p:txBody>
        </p:sp>
        <p:sp>
          <p:nvSpPr>
            <p:cNvPr id="107530" name="TextBox 11"/>
            <p:cNvSpPr txBox="1">
              <a:spLocks noChangeArrowheads="1"/>
            </p:cNvSpPr>
            <p:nvPr/>
          </p:nvSpPr>
          <p:spPr bwMode="auto">
            <a:xfrm>
              <a:off x="457199" y="3502326"/>
              <a:ext cx="8177843" cy="113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5. ___ eat in the dining hall       6. ___ eat outside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7. ___ wear a hat                        8. ___ fight</a:t>
              </a: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93763" y="2176463"/>
            <a:ext cx="3667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lt"/>
              </a:rPr>
              <a:t>√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84238" y="2771775"/>
            <a:ext cx="36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lt"/>
              </a:rPr>
              <a:t>√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27650" y="2797175"/>
            <a:ext cx="36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lt"/>
              </a:rPr>
              <a:t>√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84238" y="3384550"/>
            <a:ext cx="36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lt"/>
              </a:rPr>
              <a:t>√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858838" y="3927475"/>
            <a:ext cx="36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lt"/>
              </a:rPr>
              <a:t>√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310188" y="3902075"/>
            <a:ext cx="3667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lt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01738" y="517525"/>
            <a:ext cx="73644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again. Can Alan and Cindy do these activities? Circle can or can’t above.</a:t>
            </a:r>
          </a:p>
        </p:txBody>
      </p:sp>
      <p:grpSp>
        <p:nvGrpSpPr>
          <p:cNvPr id="108547" name="组合 4"/>
          <p:cNvGrpSpPr/>
          <p:nvPr/>
        </p:nvGrpSpPr>
        <p:grpSpPr bwMode="auto">
          <a:xfrm>
            <a:off x="414338" y="641350"/>
            <a:ext cx="838200" cy="584200"/>
            <a:chOff x="449580" y="517058"/>
            <a:chExt cx="838200" cy="584775"/>
          </a:xfrm>
        </p:grpSpPr>
        <p:sp>
          <p:nvSpPr>
            <p:cNvPr id="5" name="椭圆 4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854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09600" y="1798638"/>
          <a:ext cx="7705725" cy="2522854"/>
        </p:xfrm>
        <a:graphic>
          <a:graphicData uri="http://schemas.openxmlformats.org/drawingml/2006/table">
            <a:tbl>
              <a:tblPr/>
              <a:tblGrid>
                <a:gridCol w="516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Activity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Listen to music in the classroom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or hallways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listen to music in music room</a:t>
                      </a:r>
                    </a:p>
                  </a:txBody>
                  <a:tcPr marL="91434" marR="91434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2846388" y="982663"/>
            <a:ext cx="1027112" cy="449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7183438" y="2878138"/>
            <a:ext cx="1025525" cy="449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5929313" y="3678238"/>
            <a:ext cx="1027112" cy="4476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7700" y="860425"/>
          <a:ext cx="7705725" cy="3979863"/>
        </p:xfrm>
        <a:graphic>
          <a:graphicData uri="http://schemas.openxmlformats.org/drawingml/2006/table">
            <a:tbl>
              <a:tblPr/>
              <a:tblGrid>
                <a:gridCol w="516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listen to music outside 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eat in the classroom</a:t>
                      </a: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 eat in the dining hall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 eat outside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 wear a hat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 fight</a:t>
                      </a: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can’t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02" marB="4570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5932488" y="928688"/>
            <a:ext cx="1025525" cy="449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7216775" y="1550988"/>
            <a:ext cx="1027113" cy="4476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5946775" y="2228850"/>
            <a:ext cx="1027113" cy="449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7213600" y="3590925"/>
            <a:ext cx="1027113" cy="449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7205663" y="4291013"/>
            <a:ext cx="1027112" cy="4476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21013" y="2276475"/>
            <a:ext cx="13843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55688" y="560388"/>
            <a:ext cx="73644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Student A is Alan and Student B is Cindy. Talk about the rules in 2a. </a:t>
            </a:r>
          </a:p>
        </p:txBody>
      </p:sp>
      <p:grpSp>
        <p:nvGrpSpPr>
          <p:cNvPr id="110596" name="组合 4"/>
          <p:cNvGrpSpPr/>
          <p:nvPr/>
        </p:nvGrpSpPr>
        <p:grpSpPr bwMode="auto">
          <a:xfrm>
            <a:off x="268288" y="6842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0598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258763" y="1854200"/>
            <a:ext cx="2665412" cy="914400"/>
          </a:xfrm>
          <a:prstGeom prst="wedgeRoundRectCallout">
            <a:avLst>
              <a:gd name="adj1" fmla="val 58616"/>
              <a:gd name="adj2" fmla="val 3456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Can we listen to music, Alan? </a:t>
            </a:r>
            <a:endParaRPr lang="zh-CN" altLang="en-US" sz="2600" b="1" dirty="0">
              <a:latin typeface="+mj-lt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43388" y="2138363"/>
            <a:ext cx="1433512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5872163" y="2006600"/>
            <a:ext cx="2960687" cy="1935163"/>
          </a:xfrm>
          <a:prstGeom prst="wedgeRoundRectCallout">
            <a:avLst>
              <a:gd name="adj1" fmla="val -63329"/>
              <a:gd name="adj2" fmla="val -1986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We can’t listen to music in the hallways, but we can listen to it outside.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21013" y="1801813"/>
            <a:ext cx="13843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457200" y="1052513"/>
            <a:ext cx="2967038" cy="914400"/>
          </a:xfrm>
          <a:prstGeom prst="wedgeRoundRectCallout">
            <a:avLst>
              <a:gd name="adj1" fmla="val 40491"/>
              <a:gd name="adj2" fmla="val 8644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Can we wear</a:t>
            </a:r>
            <a:r>
              <a:rPr lang="zh-CN" altLang="en-US" sz="2600" b="1" dirty="0">
                <a:latin typeface="+mj-lt"/>
                <a:ea typeface="+mn-ea"/>
              </a:rPr>
              <a:t> </a:t>
            </a:r>
            <a:r>
              <a:rPr lang="en-US" altLang="zh-CN" sz="2600" b="1" dirty="0">
                <a:latin typeface="+mj-lt"/>
                <a:ea typeface="+mn-ea"/>
              </a:rPr>
              <a:t>a hat in class? </a:t>
            </a:r>
            <a:endParaRPr lang="zh-CN" altLang="en-US" sz="2600" b="1" dirty="0">
              <a:latin typeface="+mj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43388" y="1665288"/>
            <a:ext cx="1433512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5872163" y="1233488"/>
            <a:ext cx="2960687" cy="2062162"/>
          </a:xfrm>
          <a:prstGeom prst="wedgeRoundRectCallout">
            <a:avLst>
              <a:gd name="adj1" fmla="val -63329"/>
              <a:gd name="adj2" fmla="val -1986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No, we can’t. What else? Oh, you can’t fight with your classmates.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9025" y="508000"/>
            <a:ext cx="4405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latin typeface="Times New Roman" panose="02020603050405020304" pitchFamily="18" charset="0"/>
              </a:rPr>
              <a:t>Role-play the conversation.</a:t>
            </a:r>
            <a:endParaRPr lang="en-US" altLang="zh-CN" sz="28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12643" name="组合 4"/>
          <p:cNvGrpSpPr/>
          <p:nvPr/>
        </p:nvGrpSpPr>
        <p:grpSpPr bwMode="auto">
          <a:xfrm>
            <a:off x="354013" y="4508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264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73063" y="1058863"/>
            <a:ext cx="8620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latin typeface="+mj-lt"/>
                <a:ea typeface="黑体" panose="02010609060101010101" charset="-122"/>
              </a:rPr>
              <a:t>Read the conversation and complete the sentences.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8938" y="1573213"/>
            <a:ext cx="8604250" cy="27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j-lt"/>
              </a:rPr>
              <a:t>1.John</a:t>
            </a:r>
            <a:r>
              <a:rPr lang="en-US" altLang="zh-CN" sz="2400" b="1" dirty="0" smtClean="0">
                <a:latin typeface="+mj-lt"/>
              </a:rPr>
              <a:t>’</a:t>
            </a:r>
            <a:r>
              <a:rPr lang="zh-CN" altLang="en-US" sz="2400" b="1" dirty="0" smtClean="0">
                <a:latin typeface="+mj-lt"/>
              </a:rPr>
              <a:t>s new school has </a:t>
            </a:r>
            <a:r>
              <a:rPr lang="en-US" altLang="zh-CN" sz="2400" b="1" dirty="0" smtClean="0">
                <a:latin typeface="+mj-lt"/>
              </a:rPr>
              <a:t>____________</a:t>
            </a:r>
            <a:r>
              <a:rPr lang="zh-CN" altLang="en-US" sz="2400" b="1" dirty="0" smtClean="0">
                <a:latin typeface="+mj-lt"/>
              </a:rPr>
              <a:t> 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j-lt"/>
              </a:rPr>
              <a:t>2.</a:t>
            </a:r>
            <a:r>
              <a:rPr lang="en-US" altLang="zh-CN" sz="2400" b="1" dirty="0" smtClean="0">
                <a:latin typeface="+mj-lt"/>
              </a:rPr>
              <a:t>I</a:t>
            </a:r>
            <a:r>
              <a:rPr lang="zh-CN" altLang="en-US" sz="2400" b="1" dirty="0" smtClean="0">
                <a:latin typeface="+mj-lt"/>
              </a:rPr>
              <a:t>t</a:t>
            </a:r>
            <a:r>
              <a:rPr lang="en-US" altLang="zh-CN" sz="2400" b="1" dirty="0" smtClean="0">
                <a:latin typeface="+mj-lt"/>
              </a:rPr>
              <a:t>’</a:t>
            </a:r>
            <a:r>
              <a:rPr lang="zh-CN" altLang="en-US" sz="2400" b="1" dirty="0" smtClean="0">
                <a:latin typeface="+mj-lt"/>
              </a:rPr>
              <a:t>s important </a:t>
            </a:r>
            <a:r>
              <a:rPr lang="en-US" altLang="zh-CN" sz="2400" b="1" dirty="0" smtClean="0">
                <a:latin typeface="+mj-lt"/>
              </a:rPr>
              <a:t>______________</a:t>
            </a:r>
            <a:r>
              <a:rPr lang="zh-CN" altLang="en-US" sz="2400" b="1" dirty="0" smtClean="0">
                <a:latin typeface="+mj-lt"/>
              </a:rPr>
              <a:t> 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j-lt"/>
              </a:rPr>
              <a:t>3.John can</a:t>
            </a:r>
            <a:r>
              <a:rPr lang="en-US" altLang="zh-CN" sz="2400" b="1" dirty="0" smtClean="0">
                <a:latin typeface="+mj-lt"/>
              </a:rPr>
              <a:t>’</a:t>
            </a:r>
            <a:r>
              <a:rPr lang="zh-CN" altLang="en-US" sz="2400" b="1" dirty="0" smtClean="0">
                <a:latin typeface="+mj-lt"/>
              </a:rPr>
              <a:t>t </a:t>
            </a:r>
            <a:r>
              <a:rPr lang="en-US" altLang="zh-CN" sz="2400" b="1" dirty="0" smtClean="0">
                <a:latin typeface="+mj-lt"/>
              </a:rPr>
              <a:t>_________</a:t>
            </a:r>
            <a:r>
              <a:rPr lang="zh-CN" altLang="en-US" sz="2400" b="1" dirty="0" smtClean="0">
                <a:latin typeface="+mj-lt"/>
              </a:rPr>
              <a:t>  music players to </a:t>
            </a:r>
            <a:r>
              <a:rPr lang="en-US" altLang="zh-CN" sz="2400" b="1" dirty="0" smtClean="0">
                <a:latin typeface="+mj-lt"/>
              </a:rPr>
              <a:t>__________</a:t>
            </a:r>
            <a:r>
              <a:rPr lang="zh-CN" altLang="en-US" sz="2400" b="1" dirty="0" smtClean="0"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j-lt"/>
              </a:rPr>
              <a:t>4.John</a:t>
            </a:r>
            <a:r>
              <a:rPr lang="en-US" altLang="zh-CN" sz="2400" b="1" dirty="0" smtClean="0">
                <a:latin typeface="+mj-lt"/>
              </a:rPr>
              <a:t>________</a:t>
            </a:r>
            <a:r>
              <a:rPr lang="zh-CN" altLang="en-US" sz="2400" b="1" dirty="0" smtClean="0">
                <a:latin typeface="+mj-lt"/>
              </a:rPr>
              <a:t>wears uniforms to school and </a:t>
            </a:r>
            <a:r>
              <a:rPr lang="en-US" altLang="zh-CN" sz="2400" b="1" dirty="0" smtClean="0">
                <a:latin typeface="+mj-lt"/>
              </a:rPr>
              <a:t>________</a:t>
            </a:r>
            <a:r>
              <a:rPr lang="zh-CN" altLang="en-US" sz="2400" b="1" dirty="0" smtClean="0">
                <a:latin typeface="+mj-lt"/>
              </a:rPr>
              <a:t> </a:t>
            </a:r>
            <a:endParaRPr lang="en-US" altLang="zh-CN" sz="2400" b="1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+mj-lt"/>
              </a:rPr>
              <a:t>    </a:t>
            </a:r>
            <a:r>
              <a:rPr lang="zh-CN" altLang="en-US" sz="2400" b="1" dirty="0" smtClean="0">
                <a:latin typeface="+mj-lt"/>
              </a:rPr>
              <a:t>in the library.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89375" y="1692275"/>
            <a:ext cx="2036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a lot of rules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65425" y="2205642"/>
            <a:ext cx="26817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to be on time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36825" y="2739301"/>
            <a:ext cx="1077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bring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13978" y="2667307"/>
            <a:ext cx="14784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school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482725" y="3334858"/>
            <a:ext cx="128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always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223715" y="3334859"/>
            <a:ext cx="1277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is quite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449263" y="879475"/>
            <a:ext cx="842803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John: Hi, my name’s John. It’s my first day at school.                    </a:t>
            </a:r>
            <a:endParaRPr lang="zh-CN" altLang="en-US" sz="26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Alice: Hi, John. I’m Alice. This is a great school, but there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 are a lot of rules.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John: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Really? What are some of the rules?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Alice: Well, don’t be late for class. This is very important.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John: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OK, so we must be on time. Can we bring music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 players to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矩形 2"/>
          <p:cNvSpPr>
            <a:spLocks noChangeArrowheads="1"/>
          </p:cNvSpPr>
          <p:nvPr/>
        </p:nvSpPr>
        <p:spPr bwMode="auto">
          <a:xfrm>
            <a:off x="379413" y="1455738"/>
            <a:ext cx="846296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Alice: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No, we can't. And we always have to wear the school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uniform.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John: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 see.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Alice: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Oh, and we also have to be quiet in the library. 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7503" y="1301219"/>
            <a:ext cx="3866007" cy="290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52913" y="1349375"/>
            <a:ext cx="27527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What is he doing?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92600" y="2024063"/>
            <a:ext cx="354806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He is listening to music.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2913" y="2735263"/>
            <a:ext cx="47799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Can you listen to music in class?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95775" y="3395663"/>
            <a:ext cx="20351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No, we can’t.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381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87"/>
          <p:cNvSpPr>
            <a:spLocks noChangeArrowheads="1"/>
          </p:cNvSpPr>
          <p:nvPr/>
        </p:nvSpPr>
        <p:spPr bwMode="auto">
          <a:xfrm>
            <a:off x="965200" y="5778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2125" y="1250950"/>
            <a:ext cx="67754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Sorry, Ms. Clark.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对不起，克拉克女士。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4225" y="1836738"/>
            <a:ext cx="76088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Ms.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（女士）常用于婚姻状况不明的女子的姓名前。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1688" y="2501900"/>
            <a:ext cx="44926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辨析：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Ms.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Mrs.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Miss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Mr.</a:t>
            </a:r>
            <a:endParaRPr lang="zh-CN" altLang="en-US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0900" y="3214688"/>
          <a:ext cx="7534275" cy="1020763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Ms.</a:t>
                      </a: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681" marB="456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7" marR="91447" marT="45681" marB="456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91447" marR="91447" marT="45681" marB="456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65288" y="3281363"/>
            <a:ext cx="35972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6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6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女士”是对婚姻状况不明的女子的称呼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659438" y="3316288"/>
            <a:ext cx="2346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例：格林女士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Ms. Green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7538" y="939800"/>
          <a:ext cx="7750175" cy="3401410"/>
        </p:xfrm>
        <a:graphic>
          <a:graphicData uri="http://schemas.openxmlformats.org/drawingml/2006/table">
            <a:tbl>
              <a:tblPr/>
              <a:tblGrid>
                <a:gridCol w="93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7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Mrs.</a:t>
                      </a: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9" marR="91449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91449" marR="91449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Miss</a:t>
                      </a: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9" marR="91449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91449" marR="91449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Mr.</a:t>
                      </a: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9" marR="91449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91449" marR="91449"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0038" y="1000125"/>
            <a:ext cx="40719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夫人，太太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用于已婚女子丈夫的姓氏前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11838" y="1006475"/>
            <a:ext cx="2176462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例：王夫人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Mrs. Wang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66863" y="2049463"/>
            <a:ext cx="40719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小姐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用于未婚女子的姓氏前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34063" y="2073275"/>
            <a:ext cx="217646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例：刘小姐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Miss Liu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98613" y="3108325"/>
            <a:ext cx="40719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先生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用于一切男子（不论婚否）的姓氏前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67375" y="3097213"/>
            <a:ext cx="266541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例：史密斯先生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Mr. Smith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422275" y="1087438"/>
            <a:ext cx="808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Don’t listen to music in class.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不要在课堂上听音乐。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1363" y="1846263"/>
            <a:ext cx="48990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in class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意为“在课上；上课时”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in the class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意为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“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在这个班”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90963" y="3321050"/>
            <a:ext cx="4165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介词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（带限定词的）名词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6038" y="2338388"/>
            <a:ext cx="43957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介词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（不带限定词的）名词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"/>
          <p:cNvSpPr>
            <a:spLocks noChangeArrowheads="1"/>
          </p:cNvSpPr>
          <p:nvPr/>
        </p:nvSpPr>
        <p:spPr bwMode="auto">
          <a:xfrm>
            <a:off x="698500" y="1289050"/>
            <a:ext cx="64785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in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hospital                           in the hospital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at table                                at the table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in bed                                   in the bed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at school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at the school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3555" name="矩形 4"/>
          <p:cNvSpPr>
            <a:spLocks noChangeArrowheads="1"/>
          </p:cNvSpPr>
          <p:nvPr/>
        </p:nvSpPr>
        <p:spPr bwMode="auto">
          <a:xfrm>
            <a:off x="2471738" y="1333500"/>
            <a:ext cx="854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住院</a:t>
            </a:r>
            <a:endParaRPr lang="zh-CN" altLang="en-US"/>
          </a:p>
        </p:txBody>
      </p:sp>
      <p:sp>
        <p:nvSpPr>
          <p:cNvPr id="23556" name="矩形 6"/>
          <p:cNvSpPr>
            <a:spLocks noChangeArrowheads="1"/>
          </p:cNvSpPr>
          <p:nvPr/>
        </p:nvSpPr>
        <p:spPr bwMode="auto">
          <a:xfrm>
            <a:off x="6681788" y="1308100"/>
            <a:ext cx="15255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在医院里</a:t>
            </a:r>
          </a:p>
        </p:txBody>
      </p:sp>
      <p:sp>
        <p:nvSpPr>
          <p:cNvPr id="23557" name="矩形 8"/>
          <p:cNvSpPr>
            <a:spLocks noChangeArrowheads="1"/>
          </p:cNvSpPr>
          <p:nvPr/>
        </p:nvSpPr>
        <p:spPr bwMode="auto">
          <a:xfrm>
            <a:off x="6708775" y="1858963"/>
            <a:ext cx="1524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在桌子旁</a:t>
            </a:r>
            <a:endParaRPr lang="zh-CN" altLang="en-US"/>
          </a:p>
        </p:txBody>
      </p:sp>
      <p:sp>
        <p:nvSpPr>
          <p:cNvPr id="23558" name="矩形 10"/>
          <p:cNvSpPr>
            <a:spLocks noChangeArrowheads="1"/>
          </p:cNvSpPr>
          <p:nvPr/>
        </p:nvSpPr>
        <p:spPr bwMode="auto">
          <a:xfrm>
            <a:off x="2497138" y="1825625"/>
            <a:ext cx="854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吃饭</a:t>
            </a:r>
            <a:endParaRPr lang="zh-CN" altLang="en-US"/>
          </a:p>
        </p:txBody>
      </p:sp>
      <p:sp>
        <p:nvSpPr>
          <p:cNvPr id="23559" name="矩形 12"/>
          <p:cNvSpPr>
            <a:spLocks noChangeArrowheads="1"/>
          </p:cNvSpPr>
          <p:nvPr/>
        </p:nvSpPr>
        <p:spPr bwMode="auto">
          <a:xfrm>
            <a:off x="6729413" y="2378075"/>
            <a:ext cx="1189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在床上</a:t>
            </a:r>
            <a:endParaRPr lang="zh-CN" altLang="en-US"/>
          </a:p>
        </p:txBody>
      </p:sp>
      <p:sp>
        <p:nvSpPr>
          <p:cNvPr id="23560" name="矩形 14"/>
          <p:cNvSpPr>
            <a:spLocks noChangeArrowheads="1"/>
          </p:cNvSpPr>
          <p:nvPr/>
        </p:nvSpPr>
        <p:spPr bwMode="auto">
          <a:xfrm>
            <a:off x="2149475" y="2378075"/>
            <a:ext cx="1860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卧床，睡觉</a:t>
            </a:r>
            <a:endParaRPr lang="zh-CN" altLang="en-US" dirty="0"/>
          </a:p>
        </p:txBody>
      </p:sp>
      <p:sp>
        <p:nvSpPr>
          <p:cNvPr id="23561" name="矩形 16"/>
          <p:cNvSpPr>
            <a:spLocks noChangeArrowheads="1"/>
          </p:cNvSpPr>
          <p:nvPr/>
        </p:nvSpPr>
        <p:spPr bwMode="auto">
          <a:xfrm>
            <a:off x="1989138" y="2903538"/>
            <a:ext cx="3198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（在校）上学，求学</a:t>
            </a:r>
            <a:endParaRPr lang="zh-CN" altLang="en-US"/>
          </a:p>
        </p:txBody>
      </p:sp>
      <p:sp>
        <p:nvSpPr>
          <p:cNvPr id="23562" name="矩形 18"/>
          <p:cNvSpPr>
            <a:spLocks noChangeArrowheads="1"/>
          </p:cNvSpPr>
          <p:nvPr/>
        </p:nvSpPr>
        <p:spPr bwMode="auto">
          <a:xfrm>
            <a:off x="2886075" y="3351213"/>
            <a:ext cx="1525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在学校里</a:t>
            </a:r>
          </a:p>
        </p:txBody>
      </p:sp>
      <p:sp>
        <p:nvSpPr>
          <p:cNvPr id="118795" name="TextBox 19"/>
          <p:cNvSpPr txBox="1">
            <a:spLocks noChangeArrowheads="1"/>
          </p:cNvSpPr>
          <p:nvPr/>
        </p:nvSpPr>
        <p:spPr bwMode="auto">
          <a:xfrm>
            <a:off x="690563" y="846138"/>
            <a:ext cx="18589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类似用法：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8" grpId="0"/>
      <p:bldP spid="23559" grpId="0"/>
      <p:bldP spid="23560" grpId="0"/>
      <p:bldP spid="23561" grpId="0"/>
      <p:bldP spid="235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Box 1"/>
          <p:cNvSpPr txBox="1">
            <a:spLocks noChangeArrowheads="1"/>
          </p:cNvSpPr>
          <p:nvPr/>
        </p:nvSpPr>
        <p:spPr bwMode="auto">
          <a:xfrm>
            <a:off x="379413" y="681038"/>
            <a:ext cx="83947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It’s my first day at school.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这是我在学校的第一天。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1038" y="1250950"/>
            <a:ext cx="722471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first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此处为形容词，意为“最早的，第一的”。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0238" y="1836738"/>
            <a:ext cx="7778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常用短语：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first and last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完全地；                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at first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起初；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first of all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首先，第一。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5638" y="3381375"/>
            <a:ext cx="8004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first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作数词，意为“第一”，其前通常加定冠词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the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 smtClean="0">
                <a:latin typeface="Times New Roman" panose="02020603050405020304" pitchFamily="18" charset="0"/>
                <a:ea typeface="黑体" panose="02010609060101010101" charset="-122"/>
              </a:rPr>
              <a:t>first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charset="-122"/>
              </a:rPr>
              <a:t>还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可作副词，意为“最初；首先”。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2"/>
          <p:cNvSpPr txBox="1">
            <a:spLocks noChangeArrowheads="1"/>
          </p:cNvSpPr>
          <p:nvPr/>
        </p:nvSpPr>
        <p:spPr bwMode="auto">
          <a:xfrm>
            <a:off x="449263" y="715963"/>
            <a:ext cx="686911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 This is very important.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这是非常重要的。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4225" y="1311275"/>
            <a:ext cx="56499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important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为形容词，意为“重要的”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0563" y="1924050"/>
            <a:ext cx="729138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常用句型：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It is important for sb. to do </a:t>
            </a:r>
            <a:r>
              <a:rPr lang="en-US" altLang="zh-CN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sth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“做某事对某人来说是重要的”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575" y="3398838"/>
            <a:ext cx="64563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对我们来说遵守规则是重要的。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It is important for us to follow the rules.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2925" y="1322388"/>
            <a:ext cx="797083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600" b="1" dirty="0" smtClean="0">
                <a:latin typeface="+mj-ea"/>
                <a:ea typeface="+mj-ea"/>
              </a:rPr>
              <a:t>把下列祈使句改成否定形式。</a:t>
            </a:r>
            <a:endParaRPr lang="en-US" altLang="zh-CN" sz="2600" b="1" dirty="0" smtClean="0">
              <a:latin typeface="+mj-ea"/>
              <a:ea typeface="+mj-ea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</a:rPr>
              <a:t>1. Be on time.                          2. Eat in the hall.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</a:rPr>
              <a:t>    _____________________      _____________________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</a:rPr>
              <a:t>3. Talk loudly.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</a:rPr>
              <a:t>    _____________________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3138" y="2416175"/>
            <a:ext cx="28051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Don’t be on time.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0450" y="2417763"/>
            <a:ext cx="33416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Don’t eat in the hall.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1863" y="3433763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Don’t talk loudly.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6" grpId="0" bldLvl="0" autoUpdateAnimBg="0"/>
      <p:bldP spid="7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9263" y="649288"/>
            <a:ext cx="8186737" cy="373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翻译下列句子。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放学后不可以在街上踢足球。（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not, after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u="sng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</a:t>
            </a:r>
            <a:r>
              <a:rPr lang="en-US" altLang="zh-CN" sz="2600" b="1" u="sng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</a:t>
            </a:r>
            <a:r>
              <a:rPr lang="zh-CN" altLang="en-US" sz="2600" b="1" u="sng" dirty="0"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外面很冷，你必须带上帽子。（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outside, hat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u="sng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                                            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你们学校的制度是什么？（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at your school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u="sng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                                           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2288" y="1695450"/>
            <a:ext cx="7929381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Don’t play football in the street after school.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6887" y="2784475"/>
            <a:ext cx="7954781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It’s cold outside. You must wear your hat.</a:t>
            </a:r>
            <a:r>
              <a:rPr lang="en-US" altLang="zh-CN" sz="2600" dirty="0" smtClean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9899" y="3787775"/>
            <a:ext cx="7890329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What are the rules at your school?</a:t>
            </a:r>
            <a:r>
              <a:rPr lang="en-US" altLang="zh-CN" sz="26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矩形 1"/>
          <p:cNvSpPr>
            <a:spLocks noChangeArrowheads="1"/>
          </p:cNvSpPr>
          <p:nvPr/>
        </p:nvSpPr>
        <p:spPr bwMode="auto">
          <a:xfrm>
            <a:off x="612775" y="998538"/>
            <a:ext cx="76168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上学不要迟到。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(not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late)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_____________________________________________</a:t>
            </a:r>
            <a:r>
              <a:rPr lang="en-US" altLang="zh-CN" sz="2600" b="1" u="sng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                                        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我们必须要穿校服（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have to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_____________________________________________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   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42938" y="2598738"/>
            <a:ext cx="654163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We have to wear the school uniform.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60400" y="1579563"/>
            <a:ext cx="471496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Don’t be late for class.</a:t>
            </a:r>
            <a:r>
              <a:rPr lang="en-US" altLang="zh-CN" sz="2600" dirty="0" smtClean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75142" y="1207699"/>
            <a:ext cx="3754296" cy="282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89388" y="1389063"/>
            <a:ext cx="32623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What are they doing?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1288" y="2041525"/>
            <a:ext cx="49799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They are running in the hallways.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84625" y="2689225"/>
            <a:ext cx="43640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Can you run in the hallways?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22725" y="3298825"/>
            <a:ext cx="2035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No, we can’t.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7146" y="1270729"/>
            <a:ext cx="3584409" cy="268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89388" y="1389063"/>
            <a:ext cx="32623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What are they doing?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1288" y="2041525"/>
            <a:ext cx="48768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They are eating in the classroom.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4625" y="2689225"/>
            <a:ext cx="44465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Can you eat in the classroom?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22725" y="3298825"/>
            <a:ext cx="2035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No, we can’t.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460875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 descr="http://img02.tooopen.com/downs/images/2010/7/27/sy_201007272054203850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7625" y="1036638"/>
            <a:ext cx="39655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9588" y="522288"/>
            <a:ext cx="288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113" y="465138"/>
            <a:ext cx="74676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Which rules are these students breaking? Write the number of the rule next to the student. </a:t>
            </a:r>
          </a:p>
        </p:txBody>
      </p:sp>
      <p:grpSp>
        <p:nvGrpSpPr>
          <p:cNvPr id="101379" name="组合 4"/>
          <p:cNvGrpSpPr/>
          <p:nvPr/>
        </p:nvGrpSpPr>
        <p:grpSpPr bwMode="auto">
          <a:xfrm>
            <a:off x="293688" y="58896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138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Picture 17" descr="D:\红蜻蜓抓图\屏幕截图\截屏04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5" y="1539875"/>
            <a:ext cx="48418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414338" y="1035050"/>
            <a:ext cx="8297862" cy="3657600"/>
            <a:chOff x="414068" y="888521"/>
            <a:chExt cx="8298608" cy="3657600"/>
          </a:xfrm>
        </p:grpSpPr>
        <p:sp>
          <p:nvSpPr>
            <p:cNvPr id="3" name="圆角矩形 2"/>
            <p:cNvSpPr/>
            <p:nvPr/>
          </p:nvSpPr>
          <p:spPr>
            <a:xfrm>
              <a:off x="414068" y="888521"/>
              <a:ext cx="8238278" cy="3657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536316" y="923446"/>
              <a:ext cx="8176360" cy="350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Don’t arrive late for class. You must be on time. </a:t>
              </a:r>
            </a:p>
            <a:p>
              <a:pPr marL="609600" indent="-609600" eaLnBrk="1" hangingPunct="1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Don’t run in the hallways.</a:t>
              </a:r>
            </a:p>
            <a:p>
              <a:pPr marL="609600" indent="-609600" eaLnBrk="1" hangingPunct="1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Don’t eat in the classroom. You must eat in the dining </a:t>
              </a:r>
            </a:p>
            <a:p>
              <a:pPr marL="609600" indent="-609600" eaLnBrk="1" hangingPunct="1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hall.</a:t>
              </a:r>
            </a:p>
            <a:p>
              <a:pPr marL="609600" indent="-609600" eaLnBrk="1" hangingPunct="1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Don’t listen to music in class.</a:t>
              </a:r>
            </a:p>
            <a:p>
              <a:pPr marL="609600" indent="-609600" eaLnBrk="1" hangingPunct="1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Don’t fight.</a:t>
              </a:r>
            </a:p>
          </p:txBody>
        </p:sp>
      </p:grp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2622550" y="431800"/>
            <a:ext cx="3217863" cy="5429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+mj-lt"/>
                <a:ea typeface="+mn-ea"/>
              </a:rPr>
              <a:t>SCHOOL RULES</a:t>
            </a:r>
            <a:endParaRPr lang="zh-CN" altLang="en-US" sz="28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D:\红蜻蜓抓图\屏幕截图\截屏04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213" y="669925"/>
            <a:ext cx="6119812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690688" y="3749675"/>
            <a:ext cx="336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959100" y="1555750"/>
            <a:ext cx="3365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200775" y="1555750"/>
            <a:ext cx="381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altLang="zh-CN" sz="2600" dirty="0" smtClean="0">
              <a:latin typeface="+mj-lt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535488" y="668338"/>
            <a:ext cx="3603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5</a:t>
            </a:r>
            <a:endParaRPr lang="en-US" altLang="zh-CN" sz="260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组合 9"/>
          <p:cNvGrpSpPr/>
          <p:nvPr/>
        </p:nvGrpSpPr>
        <p:grpSpPr bwMode="auto">
          <a:xfrm>
            <a:off x="519113" y="1379538"/>
            <a:ext cx="8526916" cy="954107"/>
            <a:chOff x="509858" y="1103493"/>
            <a:chExt cx="8527799" cy="954127"/>
          </a:xfrm>
        </p:grpSpPr>
        <p:sp>
          <p:nvSpPr>
            <p:cNvPr id="2" name="矩形 1"/>
            <p:cNvSpPr/>
            <p:nvPr/>
          </p:nvSpPr>
          <p:spPr>
            <a:xfrm>
              <a:off x="1192553" y="1103493"/>
              <a:ext cx="7845104" cy="954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Listen. What rules are these students breaking? Write the numbers after the names.</a:t>
              </a:r>
            </a:p>
          </p:txBody>
        </p:sp>
        <p:grpSp>
          <p:nvGrpSpPr>
            <p:cNvPr id="104452" name="组合 4"/>
            <p:cNvGrpSpPr/>
            <p:nvPr/>
          </p:nvGrpSpPr>
          <p:grpSpPr bwMode="auto">
            <a:xfrm>
              <a:off x="509858" y="1253738"/>
              <a:ext cx="838200" cy="584200"/>
              <a:chOff x="449580" y="517058"/>
              <a:chExt cx="838200" cy="58477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49580" y="571658"/>
                <a:ext cx="739852" cy="502154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3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4454" name="TextBox 3"/>
              <p:cNvSpPr txBox="1">
                <a:spLocks noChangeArrowheads="1"/>
              </p:cNvSpPr>
              <p:nvPr/>
            </p:nvSpPr>
            <p:spPr bwMode="auto">
              <a:xfrm>
                <a:off x="502920" y="517058"/>
                <a:ext cx="78486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rgbClr val="0000FF"/>
                    </a:solidFill>
                  </a:rPr>
                  <a:t>1b</a:t>
                </a:r>
                <a:endParaRPr lang="zh-CN" altLang="en-US" sz="3200" b="1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0884" y="2501635"/>
            <a:ext cx="7556739" cy="681487"/>
          </a:xfrm>
          <a:prstGeom prst="rect">
            <a:avLst/>
          </a:prstGeom>
          <a:solidFill>
            <a:srgbClr val="BEE39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lnSpc>
                <a:spcPct val="155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+mj-lt"/>
              </a:rPr>
              <a:t>Peter _____         Amy _____         Mike _____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78088" y="2673350"/>
            <a:ext cx="503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84725" y="2701925"/>
            <a:ext cx="503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21525" y="2684463"/>
            <a:ext cx="503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全屏显示(16:9)</PresentationFormat>
  <Paragraphs>196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Calibri</vt:lpstr>
      <vt:lpstr>黑体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2022-01-13T06:29:16Z</dcterms:created>
  <dcterms:modified xsi:type="dcterms:W3CDTF">2023-01-17T01:13:39Z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4C89F5759A954DE19341521DDAB83632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