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5" r:id="rId2"/>
    <p:sldId id="276" r:id="rId3"/>
    <p:sldId id="289" r:id="rId4"/>
    <p:sldId id="315" r:id="rId5"/>
    <p:sldId id="319" r:id="rId6"/>
    <p:sldId id="320" r:id="rId7"/>
    <p:sldId id="321" r:id="rId8"/>
    <p:sldId id="318" r:id="rId9"/>
    <p:sldId id="316" r:id="rId10"/>
    <p:sldId id="314" r:id="rId11"/>
    <p:sldId id="290" r:id="rId12"/>
    <p:sldId id="291" r:id="rId13"/>
    <p:sldId id="324" r:id="rId14"/>
    <p:sldId id="325" r:id="rId15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236"/>
    <a:srgbClr val="A1C450"/>
    <a:srgbClr val="060EAA"/>
    <a:srgbClr val="CC0000"/>
    <a:srgbClr val="00923F"/>
    <a:srgbClr val="202020"/>
    <a:srgbClr val="323232"/>
    <a:srgbClr val="CC33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1481676"/>
            <a:ext cx="12192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数的加</a:t>
            </a:r>
            <a:r>
              <a:rPr lang="zh-CN" altLang="en-US" sz="6000" b="1" dirty="0">
                <a:solidFill>
                  <a:schemeClr val="bg1"/>
                </a:solidFill>
              </a:rPr>
              <a:t>法和减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法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3175291"/>
            <a:ext cx="12192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课时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2210" y="4315131"/>
            <a:ext cx="22275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" y="5866831"/>
            <a:ext cx="12192001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6"/>
          <p:cNvGrpSpPr/>
          <p:nvPr/>
        </p:nvGrpSpPr>
        <p:grpSpPr>
          <a:xfrm>
            <a:off x="1714500" y="1347788"/>
            <a:ext cx="8285163" cy="2335212"/>
            <a:chOff x="189" y="256"/>
            <a:chExt cx="5219" cy="1471"/>
          </a:xfrm>
        </p:grpSpPr>
        <p:sp>
          <p:nvSpPr>
            <p:cNvPr id="15362" name="Text Box 22"/>
            <p:cNvSpPr txBox="1"/>
            <p:nvPr/>
          </p:nvSpPr>
          <p:spPr>
            <a:xfrm>
              <a:off x="727" y="256"/>
              <a:ext cx="468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先找出错在哪里，再改正。</a:t>
              </a:r>
            </a:p>
          </p:txBody>
        </p:sp>
        <p:grpSp>
          <p:nvGrpSpPr>
            <p:cNvPr id="15363" name="Group 41"/>
            <p:cNvGrpSpPr/>
            <p:nvPr/>
          </p:nvGrpSpPr>
          <p:grpSpPr>
            <a:xfrm>
              <a:off x="189" y="678"/>
              <a:ext cx="1686" cy="1049"/>
              <a:chOff x="284" y="643"/>
              <a:chExt cx="1686" cy="1049"/>
            </a:xfrm>
          </p:grpSpPr>
          <p:sp>
            <p:nvSpPr>
              <p:cNvPr id="15364" name="Text Box 24"/>
              <p:cNvSpPr txBox="1"/>
              <p:nvPr/>
            </p:nvSpPr>
            <p:spPr>
              <a:xfrm>
                <a:off x="827" y="643"/>
                <a:ext cx="107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</a:t>
                </a:r>
              </a:p>
            </p:txBody>
          </p:sp>
          <p:sp>
            <p:nvSpPr>
              <p:cNvPr id="15365" name="Text Box 25"/>
              <p:cNvSpPr txBox="1"/>
              <p:nvPr/>
            </p:nvSpPr>
            <p:spPr>
              <a:xfrm>
                <a:off x="893" y="979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2.47</a:t>
                </a:r>
              </a:p>
            </p:txBody>
          </p:sp>
          <p:sp>
            <p:nvSpPr>
              <p:cNvPr id="15366" name="Text Box 26"/>
              <p:cNvSpPr txBox="1"/>
              <p:nvPr/>
            </p:nvSpPr>
            <p:spPr>
              <a:xfrm>
                <a:off x="914" y="1363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2.97</a:t>
                </a:r>
              </a:p>
            </p:txBody>
          </p:sp>
          <p:sp>
            <p:nvSpPr>
              <p:cNvPr id="15367" name="Line 27"/>
              <p:cNvSpPr/>
              <p:nvPr/>
            </p:nvSpPr>
            <p:spPr>
              <a:xfrm flipV="1">
                <a:off x="671" y="1339"/>
                <a:ext cx="1271" cy="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8" name="Text Box 28"/>
              <p:cNvSpPr txBox="1"/>
              <p:nvPr/>
            </p:nvSpPr>
            <p:spPr>
              <a:xfrm>
                <a:off x="284" y="1016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－</a:t>
                </a:r>
              </a:p>
            </p:txBody>
          </p:sp>
        </p:grpSp>
        <p:grpSp>
          <p:nvGrpSpPr>
            <p:cNvPr id="15369" name="Group 42"/>
            <p:cNvGrpSpPr/>
            <p:nvPr/>
          </p:nvGrpSpPr>
          <p:grpSpPr>
            <a:xfrm>
              <a:off x="2598" y="678"/>
              <a:ext cx="1701" cy="1001"/>
              <a:chOff x="2560" y="678"/>
              <a:chExt cx="1701" cy="1001"/>
            </a:xfrm>
          </p:grpSpPr>
          <p:sp>
            <p:nvSpPr>
              <p:cNvPr id="15370" name="Text Box 30"/>
              <p:cNvSpPr txBox="1"/>
              <p:nvPr/>
            </p:nvSpPr>
            <p:spPr>
              <a:xfrm>
                <a:off x="3082" y="678"/>
                <a:ext cx="107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9.86</a:t>
                </a:r>
              </a:p>
            </p:txBody>
          </p:sp>
          <p:sp>
            <p:nvSpPr>
              <p:cNvPr id="15371" name="Text Box 31"/>
              <p:cNvSpPr txBox="1"/>
              <p:nvPr/>
            </p:nvSpPr>
            <p:spPr>
              <a:xfrm>
                <a:off x="3100" y="1062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9.26</a:t>
                </a:r>
              </a:p>
            </p:txBody>
          </p:sp>
          <p:sp>
            <p:nvSpPr>
              <p:cNvPr id="15372" name="Text Box 32"/>
              <p:cNvSpPr txBox="1"/>
              <p:nvPr/>
            </p:nvSpPr>
            <p:spPr>
              <a:xfrm>
                <a:off x="3205" y="1350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</a:t>
                </a:r>
              </a:p>
            </p:txBody>
          </p:sp>
          <p:sp>
            <p:nvSpPr>
              <p:cNvPr id="15373" name="Line 33"/>
              <p:cNvSpPr/>
              <p:nvPr/>
            </p:nvSpPr>
            <p:spPr>
              <a:xfrm flipV="1">
                <a:off x="2851" y="1383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4" name="Text Box 34"/>
              <p:cNvSpPr txBox="1"/>
              <p:nvPr/>
            </p:nvSpPr>
            <p:spPr>
              <a:xfrm>
                <a:off x="2560" y="1116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－</a:t>
                </a:r>
              </a:p>
            </p:txBody>
          </p:sp>
        </p:grpSp>
      </p:grpSp>
      <p:grpSp>
        <p:nvGrpSpPr>
          <p:cNvPr id="5" name="Group 3"/>
          <p:cNvGrpSpPr/>
          <p:nvPr/>
        </p:nvGrpSpPr>
        <p:grpSpPr>
          <a:xfrm>
            <a:off x="2278063" y="3976688"/>
            <a:ext cx="2219111" cy="1022350"/>
            <a:chOff x="351" y="2448"/>
            <a:chExt cx="1362" cy="644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5.30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2.47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6113463" y="3973513"/>
            <a:ext cx="2465387" cy="1004887"/>
            <a:chOff x="2496" y="2352"/>
            <a:chExt cx="1514" cy="633"/>
          </a:xfrm>
        </p:grpSpPr>
        <p:sp>
          <p:nvSpPr>
            <p:cNvPr id="15382" name="Text Box 10"/>
            <p:cNvSpPr txBox="1"/>
            <p:nvPr/>
          </p:nvSpPr>
          <p:spPr>
            <a:xfrm>
              <a:off x="2602" y="2352"/>
              <a:ext cx="140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9.86</a:t>
              </a:r>
            </a:p>
          </p:txBody>
        </p:sp>
        <p:sp>
          <p:nvSpPr>
            <p:cNvPr id="15383" name="Text Box 11"/>
            <p:cNvSpPr txBox="1"/>
            <p:nvPr/>
          </p:nvSpPr>
          <p:spPr>
            <a:xfrm>
              <a:off x="2806" y="2656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9.26</a:t>
              </a:r>
            </a:p>
          </p:txBody>
        </p:sp>
        <p:sp>
          <p:nvSpPr>
            <p:cNvPr id="15385" name="Line 13"/>
            <p:cNvSpPr/>
            <p:nvPr/>
          </p:nvSpPr>
          <p:spPr>
            <a:xfrm>
              <a:off x="2497" y="2944"/>
              <a:ext cx="128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Text Box 14"/>
            <p:cNvSpPr txBox="1"/>
            <p:nvPr/>
          </p:nvSpPr>
          <p:spPr>
            <a:xfrm>
              <a:off x="2496" y="2640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46" name="Line 21"/>
          <p:cNvSpPr/>
          <p:nvPr/>
        </p:nvSpPr>
        <p:spPr>
          <a:xfrm>
            <a:off x="7526655" y="4939030"/>
            <a:ext cx="376555" cy="442595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614738" y="351790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8663" y="354171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910" y="2275205"/>
            <a:ext cx="1945640" cy="4159341"/>
          </a:xfrm>
          <a:prstGeom prst="roundRect">
            <a:avLst/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1C4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左边一道题错在没有在被减数的末尾添上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，当成是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5.30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-2.47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再计算。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39125" y="3355340"/>
            <a:ext cx="2795905" cy="2895743"/>
          </a:xfrm>
          <a:prstGeom prst="roundRect">
            <a:avLst/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/>
              <a:t>右边一道题错在从低位到高位依次计算，个位没有相减，得数忘记了小数点。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50426" y="131238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95815" y="4992688"/>
            <a:ext cx="2246809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2.83</a:t>
            </a:r>
          </a:p>
        </p:txBody>
      </p:sp>
      <p:sp>
        <p:nvSpPr>
          <p:cNvPr id="8" name="Text Box 12"/>
          <p:cNvSpPr txBox="1"/>
          <p:nvPr/>
        </p:nvSpPr>
        <p:spPr>
          <a:xfrm>
            <a:off x="6634070" y="4952683"/>
            <a:ext cx="160559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" grpId="0" bldLvl="0" animBg="1"/>
      <p:bldP spid="4" grpId="0" bldLvl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350010" y="2098040"/>
            <a:ext cx="9427845" cy="356108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1.计算小数减法时，当被减数小数部分的位数比减数小数部分的位数少时，要先在被减数的末尾添上相应个数的0，再计算。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2.小数加、减法的验算方法与整数加、减法的验算方法相同。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080" y="850900"/>
            <a:ext cx="11213465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用竖式计算，带☆的要验算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endParaRPr lang="zh-CN" altLang="en-US"/>
          </a:p>
          <a:p>
            <a:r>
              <a:rPr lang="zh-CN" altLang="en-US" sz="2800"/>
              <a:t>☆49.09﹣27.65＝               100﹣0.267＝        </a:t>
            </a:r>
            <a:r>
              <a:rPr lang="zh-CN" altLang="en-US" sz="2800">
                <a:sym typeface="+mn-ea"/>
              </a:rPr>
              <a:t>☆346.2+58.98＝ </a:t>
            </a:r>
            <a:r>
              <a:rPr lang="zh-CN" altLang="en-US" sz="2800"/>
              <a:t> </a:t>
            </a:r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                                         </a:t>
            </a:r>
            <a:r>
              <a:rPr lang="zh-CN" altLang="en-US"/>
              <a:t>                                              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7" name="Group 3"/>
          <p:cNvGrpSpPr/>
          <p:nvPr/>
        </p:nvGrpSpPr>
        <p:grpSpPr>
          <a:xfrm>
            <a:off x="1008519" y="2488883"/>
            <a:ext cx="2246809" cy="1484312"/>
            <a:chOff x="529" y="2448"/>
            <a:chExt cx="1379" cy="935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49.09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27.65</a:t>
              </a:r>
            </a:p>
          </p:txBody>
        </p:sp>
        <p:sp>
          <p:nvSpPr>
            <p:cNvPr id="1537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21.44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767382" y="4717098"/>
            <a:ext cx="2487946" cy="1484312"/>
            <a:chOff x="381" y="2448"/>
            <a:chExt cx="1527" cy="935"/>
          </a:xfrm>
        </p:grpSpPr>
        <p:sp>
          <p:nvSpPr>
            <p:cNvPr id="9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21.44</a:t>
              </a:r>
            </a:p>
          </p:txBody>
        </p:sp>
        <p:sp>
          <p:nvSpPr>
            <p:cNvPr id="10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27.65</a:t>
              </a:r>
            </a:p>
          </p:txBody>
        </p:sp>
        <p:sp>
          <p:nvSpPr>
            <p:cNvPr id="11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49.09</a:t>
              </a:r>
            </a:p>
          </p:txBody>
        </p:sp>
        <p:sp>
          <p:nvSpPr>
            <p:cNvPr id="12" name="Line 7"/>
            <p:cNvSpPr/>
            <p:nvPr/>
          </p:nvSpPr>
          <p:spPr>
            <a:xfrm>
              <a:off x="586" y="3088"/>
              <a:ext cx="1109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13205" y="4084320"/>
            <a:ext cx="150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E14236"/>
                </a:solidFill>
              </a:rPr>
              <a:t>验算</a:t>
            </a:r>
          </a:p>
        </p:txBody>
      </p:sp>
      <p:grpSp>
        <p:nvGrpSpPr>
          <p:cNvPr id="15" name="Group 3"/>
          <p:cNvGrpSpPr/>
          <p:nvPr/>
        </p:nvGrpSpPr>
        <p:grpSpPr>
          <a:xfrm>
            <a:off x="4419918" y="3010853"/>
            <a:ext cx="2536825" cy="1484312"/>
            <a:chOff x="351" y="2448"/>
            <a:chExt cx="1557" cy="935"/>
          </a:xfrm>
        </p:grpSpPr>
        <p:sp>
          <p:nvSpPr>
            <p:cNvPr id="1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100.000</a:t>
              </a:r>
            </a:p>
          </p:txBody>
        </p:sp>
        <p:sp>
          <p:nvSpPr>
            <p:cNvPr id="1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0.267</a:t>
              </a:r>
            </a:p>
          </p:txBody>
        </p:sp>
        <p:sp>
          <p:nvSpPr>
            <p:cNvPr id="1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99.733</a:t>
              </a:r>
            </a:p>
          </p:txBody>
        </p:sp>
        <p:sp>
          <p:nvSpPr>
            <p:cNvPr id="19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1" name="Group 3"/>
          <p:cNvGrpSpPr/>
          <p:nvPr/>
        </p:nvGrpSpPr>
        <p:grpSpPr>
          <a:xfrm>
            <a:off x="8765223" y="2531428"/>
            <a:ext cx="2536825" cy="1484312"/>
            <a:chOff x="351" y="2448"/>
            <a:chExt cx="1557" cy="935"/>
          </a:xfrm>
        </p:grpSpPr>
        <p:sp>
          <p:nvSpPr>
            <p:cNvPr id="22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346.2</a:t>
              </a: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58.98</a:t>
              </a: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405.18</a:t>
              </a:r>
            </a:p>
          </p:txBody>
        </p:sp>
        <p:sp>
          <p:nvSpPr>
            <p:cNvPr id="25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8764588" y="4728528"/>
            <a:ext cx="2536825" cy="1484312"/>
            <a:chOff x="351" y="2448"/>
            <a:chExt cx="1557" cy="935"/>
          </a:xfrm>
        </p:grpSpPr>
        <p:sp>
          <p:nvSpPr>
            <p:cNvPr id="28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405.18</a:t>
              </a:r>
            </a:p>
          </p:txBody>
        </p:sp>
        <p:sp>
          <p:nvSpPr>
            <p:cNvPr id="29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58.98</a:t>
              </a:r>
            </a:p>
          </p:txBody>
        </p:sp>
        <p:sp>
          <p:nvSpPr>
            <p:cNvPr id="30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346.20</a:t>
              </a:r>
            </a:p>
          </p:txBody>
        </p:sp>
        <p:sp>
          <p:nvSpPr>
            <p:cNvPr id="31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356090" y="4195445"/>
            <a:ext cx="150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E14236"/>
                </a:solidFill>
              </a:rPr>
              <a:t>验算</a:t>
            </a:r>
          </a:p>
        </p:txBody>
      </p:sp>
      <p:sp>
        <p:nvSpPr>
          <p:cNvPr id="46" name="Line 21"/>
          <p:cNvSpPr/>
          <p:nvPr/>
        </p:nvSpPr>
        <p:spPr>
          <a:xfrm>
            <a:off x="10473602" y="5733415"/>
            <a:ext cx="376555" cy="442595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3945" y="876300"/>
            <a:ext cx="10154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地球表面积约是5.1亿平方千米，其中陆地面积是1.49亿平方千米，海洋面积是多少亿平方千米？陆地面积比海洋面积小多少亿平方千米？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2845" y="2259965"/>
            <a:ext cx="997712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14236"/>
                </a:solidFill>
              </a:rPr>
              <a:t>5.1﹣1.49＝3.61（亿平方千米）</a:t>
            </a:r>
          </a:p>
          <a:p>
            <a:endParaRPr lang="zh-CN" altLang="en-US" sz="3200" dirty="0">
              <a:solidFill>
                <a:srgbClr val="E14236"/>
              </a:solidFill>
            </a:endParaRPr>
          </a:p>
          <a:p>
            <a:endParaRPr lang="zh-CN" altLang="en-US" sz="3200" dirty="0">
              <a:solidFill>
                <a:srgbClr val="E14236"/>
              </a:solidFill>
            </a:endParaRPr>
          </a:p>
          <a:p>
            <a:r>
              <a:rPr lang="zh-CN" altLang="en-US" sz="3200" dirty="0">
                <a:solidFill>
                  <a:srgbClr val="E14236"/>
                </a:solidFill>
              </a:rPr>
              <a:t>3.61﹣1.49＝2.12（亿平方千米）</a:t>
            </a:r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答：海洋的面积是3.61亿平方千米；陆地面积比海洋面积少2.12亿平方千米。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7775079" y="3932238"/>
            <a:ext cx="2246809" cy="1484312"/>
            <a:chOff x="529" y="2448"/>
            <a:chExt cx="1379" cy="935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1.49</a:t>
              </a:r>
            </a:p>
          </p:txBody>
        </p:sp>
        <p:sp>
          <p:nvSpPr>
            <p:cNvPr id="1537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3.61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7893189" y="2259648"/>
            <a:ext cx="2246809" cy="1484312"/>
            <a:chOff x="529" y="2448"/>
            <a:chExt cx="1379" cy="935"/>
          </a:xfrm>
        </p:grpSpPr>
        <p:sp>
          <p:nvSpPr>
            <p:cNvPr id="5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1.49</a:t>
              </a:r>
            </a:p>
          </p:txBody>
        </p:sp>
        <p:sp>
          <p:nvSpPr>
            <p:cNvPr id="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2.12</a:t>
              </a:r>
            </a:p>
          </p:txBody>
        </p:sp>
        <p:sp>
          <p:nvSpPr>
            <p:cNvPr id="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6955" y="930910"/>
            <a:ext cx="91782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（1）苹果的单价比梨子贵多少元？比香蕉便宜多少元？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（2）妈妈买1千克西瓜和1千克梨子，一共需要多少钱？付出10元，应找回多少钱？</a:t>
            </a:r>
          </a:p>
        </p:txBody>
      </p:sp>
      <p:pic>
        <p:nvPicPr>
          <p:cNvPr id="4" name="图片24" descr="菁优网：http://www.jyeoo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5" y="930910"/>
            <a:ext cx="7573010" cy="139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13460" y="4152900"/>
            <a:ext cx="979741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14236"/>
                </a:solidFill>
              </a:rPr>
              <a:t>  </a:t>
            </a:r>
            <a:r>
              <a:rPr lang="zh-CN" altLang="en-US" sz="2800">
                <a:solidFill>
                  <a:srgbClr val="E14236"/>
                </a:solidFill>
              </a:rPr>
              <a:t>（1）</a:t>
            </a:r>
            <a:r>
              <a:rPr lang="zh-CN" altLang="en-US" sz="3200">
                <a:solidFill>
                  <a:srgbClr val="E14236"/>
                </a:solidFill>
              </a:rPr>
              <a:t>3.4﹣2.8＝0.6（元）     4.0﹣3.4＝0.6（元）</a:t>
            </a:r>
          </a:p>
          <a:p>
            <a:endParaRPr lang="zh-CN" altLang="en-US" sz="3200">
              <a:solidFill>
                <a:srgbClr val="E14236"/>
              </a:solidFill>
            </a:endParaRPr>
          </a:p>
          <a:p>
            <a:endParaRPr lang="zh-CN" altLang="en-US" sz="3200">
              <a:solidFill>
                <a:srgbClr val="E14236"/>
              </a:solidFill>
            </a:endParaRPr>
          </a:p>
          <a:p>
            <a:endParaRPr lang="zh-CN" altLang="en-US" sz="2800">
              <a:solidFill>
                <a:srgbClr val="E14236"/>
              </a:solidFill>
            </a:endParaRPr>
          </a:p>
          <a:p>
            <a:r>
              <a:rPr lang="zh-CN" altLang="en-US" sz="2800">
                <a:solidFill>
                  <a:srgbClr val="E14236"/>
                </a:solidFill>
              </a:rPr>
              <a:t>答：苹果的单价比梨子贵0.6元，比香蕉便宜0.6元。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865894" y="4625658"/>
            <a:ext cx="2246809" cy="1484312"/>
            <a:chOff x="529" y="2448"/>
            <a:chExt cx="1379" cy="935"/>
          </a:xfrm>
        </p:grpSpPr>
        <p:sp>
          <p:nvSpPr>
            <p:cNvPr id="7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3.4</a:t>
              </a: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2.8</a:t>
              </a:r>
            </a:p>
          </p:txBody>
        </p:sp>
        <p:sp>
          <p:nvSpPr>
            <p:cNvPr id="9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0.6</a:t>
              </a:r>
            </a:p>
          </p:txBody>
        </p:sp>
        <p:sp>
          <p:nvSpPr>
            <p:cNvPr id="10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166114" y="4627563"/>
            <a:ext cx="2246809" cy="1484312"/>
            <a:chOff x="529" y="2448"/>
            <a:chExt cx="1379" cy="935"/>
          </a:xfrm>
        </p:grpSpPr>
        <p:sp>
          <p:nvSpPr>
            <p:cNvPr id="13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4.0</a:t>
              </a:r>
            </a:p>
          </p:txBody>
        </p:sp>
        <p:sp>
          <p:nvSpPr>
            <p:cNvPr id="14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3.4</a:t>
              </a:r>
            </a:p>
          </p:txBody>
        </p:sp>
        <p:sp>
          <p:nvSpPr>
            <p:cNvPr id="15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0.6</a:t>
              </a:r>
            </a:p>
          </p:txBody>
        </p:sp>
        <p:sp>
          <p:nvSpPr>
            <p:cNvPr id="16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552" y="1517160"/>
            <a:ext cx="1089588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.结合现实情境，理解和掌握被减数小数部分的位数少于减数时的计算方法，能正确计算。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2.培养学生积极探索、乐意交流、认真计算、验算的好习惯。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1833" y="4067797"/>
            <a:ext cx="11528276" cy="246973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58026" y="452085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探索一位小数减两位小数、整数减小数的计算方法。</a:t>
            </a:r>
          </a:p>
        </p:txBody>
      </p:sp>
      <p:sp>
        <p:nvSpPr>
          <p:cNvPr id="8" name="矩形 7"/>
          <p:cNvSpPr/>
          <p:nvPr/>
        </p:nvSpPr>
        <p:spPr>
          <a:xfrm>
            <a:off x="658025" y="525801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掌握整数减小数的计算方法。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7890" y="798195"/>
            <a:ext cx="103962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列竖式计算。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4.73-2.3=                   56.78-21.49=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9.3+7.84=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5.47-0.6=                   0.34-0.09=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4.7+6.1=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2230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223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4.87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88830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17.14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07835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35.29</a:t>
            </a:r>
            <a:endParaRPr lang="en-US" altLang="zh-CN" sz="2800" b="1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2914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10.8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080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50734" y="2195195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57315" y="2139319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485366" y="2139315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7 3  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088231" y="3410903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" name="组合 23"/>
          <p:cNvGrpSpPr/>
          <p:nvPr/>
        </p:nvGrpSpPr>
        <p:grpSpPr>
          <a:xfrm>
            <a:off x="1945481" y="3410903"/>
            <a:ext cx="1071562" cy="521970"/>
            <a:chOff x="1571604" y="4214818"/>
            <a:chExt cx="1071570" cy="522484"/>
          </a:xfrm>
        </p:grpSpPr>
        <p:sp>
          <p:nvSpPr>
            <p:cNvPr id="23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27" name="组合 23"/>
          <p:cNvGrpSpPr/>
          <p:nvPr/>
        </p:nvGrpSpPr>
        <p:grpSpPr>
          <a:xfrm>
            <a:off x="1944847" y="2695893"/>
            <a:ext cx="1071563" cy="521970"/>
            <a:chOff x="1571604" y="4214818"/>
            <a:chExt cx="1071570" cy="522484"/>
          </a:xfrm>
        </p:grpSpPr>
        <p:sp>
          <p:nvSpPr>
            <p:cNvPr id="28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1087278" y="2695581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852261" y="3410903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5872050" y="2173424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5178631" y="2117548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56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106682" y="2117544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7 8  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709547" y="3389132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52" name="组合 23"/>
          <p:cNvGrpSpPr/>
          <p:nvPr/>
        </p:nvGrpSpPr>
        <p:grpSpPr>
          <a:xfrm>
            <a:off x="5178631" y="3389132"/>
            <a:ext cx="1459728" cy="521970"/>
            <a:chOff x="1183435" y="4214818"/>
            <a:chExt cx="1459739" cy="522484"/>
          </a:xfrm>
        </p:grpSpPr>
        <p:sp>
          <p:nvSpPr>
            <p:cNvPr id="53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1"/>
            <p:cNvSpPr txBox="1"/>
            <p:nvPr/>
          </p:nvSpPr>
          <p:spPr>
            <a:xfrm>
              <a:off x="1183435" y="4214818"/>
              <a:ext cx="888235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56" name="组合 23"/>
          <p:cNvGrpSpPr/>
          <p:nvPr/>
        </p:nvGrpSpPr>
        <p:grpSpPr>
          <a:xfrm>
            <a:off x="5065467" y="2674124"/>
            <a:ext cx="1908172" cy="523220"/>
            <a:chOff x="1070905" y="4214818"/>
            <a:chExt cx="1908184" cy="523735"/>
          </a:xfrm>
        </p:grpSpPr>
        <p:sp>
          <p:nvSpPr>
            <p:cNvPr id="57" name="TextBox 1"/>
            <p:cNvSpPr txBox="1"/>
            <p:nvPr/>
          </p:nvSpPr>
          <p:spPr>
            <a:xfrm>
              <a:off x="2143108" y="4214818"/>
              <a:ext cx="835981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4 9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1070905" y="4214818"/>
              <a:ext cx="1000766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60" name="TextBox 1"/>
          <p:cNvSpPr txBox="1"/>
          <p:nvPr/>
        </p:nvSpPr>
        <p:spPr>
          <a:xfrm>
            <a:off x="4708594" y="2673810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6473577" y="3389132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9304680" y="2195198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8611261" y="2139322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9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9539312" y="2139318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23"/>
          <p:cNvGrpSpPr/>
          <p:nvPr/>
        </p:nvGrpSpPr>
        <p:grpSpPr>
          <a:xfrm>
            <a:off x="8611261" y="3410906"/>
            <a:ext cx="1459728" cy="521970"/>
            <a:chOff x="1183435" y="4214818"/>
            <a:chExt cx="1459739" cy="522484"/>
          </a:xfrm>
        </p:grpSpPr>
        <p:sp>
          <p:nvSpPr>
            <p:cNvPr id="66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1"/>
            <p:cNvSpPr txBox="1"/>
            <p:nvPr/>
          </p:nvSpPr>
          <p:spPr>
            <a:xfrm>
              <a:off x="1183435" y="4214818"/>
              <a:ext cx="888235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69" name="组合 23"/>
          <p:cNvGrpSpPr/>
          <p:nvPr/>
        </p:nvGrpSpPr>
        <p:grpSpPr>
          <a:xfrm>
            <a:off x="8498097" y="2695898"/>
            <a:ext cx="1908172" cy="523220"/>
            <a:chOff x="1070905" y="4214818"/>
            <a:chExt cx="1908184" cy="523735"/>
          </a:xfrm>
        </p:grpSpPr>
        <p:sp>
          <p:nvSpPr>
            <p:cNvPr id="70" name="TextBox 1"/>
            <p:cNvSpPr txBox="1"/>
            <p:nvPr/>
          </p:nvSpPr>
          <p:spPr>
            <a:xfrm>
              <a:off x="2143108" y="4214818"/>
              <a:ext cx="835981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1"/>
            <p:cNvSpPr txBox="1"/>
            <p:nvPr/>
          </p:nvSpPr>
          <p:spPr>
            <a:xfrm>
              <a:off x="1070905" y="4214818"/>
              <a:ext cx="1000766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7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73" name="TextBox 1"/>
          <p:cNvSpPr txBox="1"/>
          <p:nvPr/>
        </p:nvSpPr>
        <p:spPr>
          <a:xfrm>
            <a:off x="9906207" y="3410906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8022251" y="2777021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8090242" y="3350295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6" name="TextBox 1"/>
          <p:cNvSpPr txBox="1"/>
          <p:nvPr/>
        </p:nvSpPr>
        <p:spPr>
          <a:xfrm>
            <a:off x="2020206" y="4414883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77" name="TextBox 1"/>
          <p:cNvSpPr txBox="1"/>
          <p:nvPr/>
        </p:nvSpPr>
        <p:spPr>
          <a:xfrm>
            <a:off x="1326787" y="4359007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5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"/>
          <p:cNvSpPr txBox="1"/>
          <p:nvPr/>
        </p:nvSpPr>
        <p:spPr>
          <a:xfrm>
            <a:off x="2254838" y="4359003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4 7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857703" y="5630591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0" name="组合 23"/>
          <p:cNvGrpSpPr/>
          <p:nvPr/>
        </p:nvGrpSpPr>
        <p:grpSpPr>
          <a:xfrm>
            <a:off x="1714953" y="5630591"/>
            <a:ext cx="1071562" cy="521970"/>
            <a:chOff x="1571604" y="4214818"/>
            <a:chExt cx="1071570" cy="522484"/>
          </a:xfrm>
        </p:grpSpPr>
        <p:sp>
          <p:nvSpPr>
            <p:cNvPr id="81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84" name="组合 23"/>
          <p:cNvGrpSpPr/>
          <p:nvPr/>
        </p:nvGrpSpPr>
        <p:grpSpPr>
          <a:xfrm>
            <a:off x="1714319" y="4915581"/>
            <a:ext cx="1071563" cy="521970"/>
            <a:chOff x="1571604" y="4214818"/>
            <a:chExt cx="1071570" cy="522484"/>
          </a:xfrm>
        </p:grpSpPr>
        <p:sp>
          <p:nvSpPr>
            <p:cNvPr id="85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88" name="TextBox 1"/>
          <p:cNvSpPr txBox="1"/>
          <p:nvPr/>
        </p:nvSpPr>
        <p:spPr>
          <a:xfrm>
            <a:off x="856750" y="4915269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2621733" y="5630591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5847982" y="4397623"/>
            <a:ext cx="4915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91" name="TextBox 1"/>
          <p:cNvSpPr txBox="1"/>
          <p:nvPr/>
        </p:nvSpPr>
        <p:spPr>
          <a:xfrm>
            <a:off x="5154563" y="4341747"/>
            <a:ext cx="842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0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6082614" y="4341743"/>
            <a:ext cx="10340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685479" y="5613331"/>
            <a:ext cx="2387682" cy="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94" name="组合 23"/>
          <p:cNvGrpSpPr/>
          <p:nvPr/>
        </p:nvGrpSpPr>
        <p:grpSpPr>
          <a:xfrm>
            <a:off x="5542729" y="5613333"/>
            <a:ext cx="1053388" cy="523220"/>
            <a:chOff x="1571604" y="4214818"/>
            <a:chExt cx="1071570" cy="578366"/>
          </a:xfrm>
        </p:grpSpPr>
        <p:sp>
          <p:nvSpPr>
            <p:cNvPr id="95" name="TextBox 1"/>
            <p:cNvSpPr txBox="1"/>
            <p:nvPr/>
          </p:nvSpPr>
          <p:spPr>
            <a:xfrm>
              <a:off x="2143108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1"/>
            <p:cNvSpPr txBox="1"/>
            <p:nvPr/>
          </p:nvSpPr>
          <p:spPr>
            <a:xfrm>
              <a:off x="1571604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98" name="组合 23"/>
          <p:cNvGrpSpPr/>
          <p:nvPr/>
        </p:nvGrpSpPr>
        <p:grpSpPr>
          <a:xfrm>
            <a:off x="5542095" y="4898323"/>
            <a:ext cx="1163455" cy="523220"/>
            <a:chOff x="1571604" y="4214818"/>
            <a:chExt cx="1183536" cy="578366"/>
          </a:xfrm>
        </p:grpSpPr>
        <p:sp>
          <p:nvSpPr>
            <p:cNvPr id="99" name="TextBox 1"/>
            <p:cNvSpPr txBox="1"/>
            <p:nvPr/>
          </p:nvSpPr>
          <p:spPr>
            <a:xfrm>
              <a:off x="2143108" y="4214818"/>
              <a:ext cx="612032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102" name="TextBox 1"/>
          <p:cNvSpPr txBox="1"/>
          <p:nvPr/>
        </p:nvSpPr>
        <p:spPr>
          <a:xfrm>
            <a:off x="4684527" y="4898009"/>
            <a:ext cx="4915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"/>
          <p:cNvSpPr txBox="1"/>
          <p:nvPr/>
        </p:nvSpPr>
        <p:spPr>
          <a:xfrm>
            <a:off x="6362425" y="5613331"/>
            <a:ext cx="4915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"/>
          <p:cNvSpPr txBox="1"/>
          <p:nvPr/>
        </p:nvSpPr>
        <p:spPr>
          <a:xfrm>
            <a:off x="9148061" y="4490264"/>
            <a:ext cx="4915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5" name="TextBox 1"/>
          <p:cNvSpPr txBox="1"/>
          <p:nvPr/>
        </p:nvSpPr>
        <p:spPr>
          <a:xfrm>
            <a:off x="8454642" y="4434388"/>
            <a:ext cx="842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"/>
          <p:cNvSpPr txBox="1"/>
          <p:nvPr/>
        </p:nvSpPr>
        <p:spPr>
          <a:xfrm>
            <a:off x="9382693" y="4434384"/>
            <a:ext cx="10340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7985558" y="5705972"/>
            <a:ext cx="2387682" cy="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08" name="组合 23"/>
          <p:cNvGrpSpPr/>
          <p:nvPr/>
        </p:nvGrpSpPr>
        <p:grpSpPr>
          <a:xfrm>
            <a:off x="8584919" y="5705974"/>
            <a:ext cx="1311278" cy="523220"/>
            <a:chOff x="1309263" y="4214818"/>
            <a:chExt cx="1333911" cy="578366"/>
          </a:xfrm>
        </p:grpSpPr>
        <p:sp>
          <p:nvSpPr>
            <p:cNvPr id="109" name="TextBox 1"/>
            <p:cNvSpPr txBox="1"/>
            <p:nvPr/>
          </p:nvSpPr>
          <p:spPr>
            <a:xfrm>
              <a:off x="2143108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1"/>
            <p:cNvSpPr txBox="1"/>
            <p:nvPr/>
          </p:nvSpPr>
          <p:spPr>
            <a:xfrm>
              <a:off x="1309263" y="4214818"/>
              <a:ext cx="762407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112" name="组合 23"/>
          <p:cNvGrpSpPr/>
          <p:nvPr/>
        </p:nvGrpSpPr>
        <p:grpSpPr>
          <a:xfrm>
            <a:off x="8842175" y="4990964"/>
            <a:ext cx="1061857" cy="523220"/>
            <a:chOff x="1571604" y="4214818"/>
            <a:chExt cx="1080184" cy="578366"/>
          </a:xfrm>
        </p:grpSpPr>
        <p:sp>
          <p:nvSpPr>
            <p:cNvPr id="113" name="TextBox 1"/>
            <p:cNvSpPr txBox="1"/>
            <p:nvPr/>
          </p:nvSpPr>
          <p:spPr>
            <a:xfrm>
              <a:off x="2039756" y="4214818"/>
              <a:ext cx="612032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"/>
            <p:cNvSpPr txBox="1"/>
            <p:nvPr/>
          </p:nvSpPr>
          <p:spPr>
            <a:xfrm>
              <a:off x="1571604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116" name="TextBox 1"/>
          <p:cNvSpPr txBox="1"/>
          <p:nvPr/>
        </p:nvSpPr>
        <p:spPr>
          <a:xfrm>
            <a:off x="7984606" y="4990650"/>
            <a:ext cx="4915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32" grpId="0"/>
      <p:bldP spid="33" grpId="0"/>
      <p:bldP spid="48" grpId="0"/>
      <p:bldP spid="49" grpId="0"/>
      <p:bldP spid="50" grpId="0"/>
      <p:bldP spid="60" grpId="0"/>
      <p:bldP spid="61" grpId="0"/>
      <p:bldP spid="62" grpId="0"/>
      <p:bldP spid="63" grpId="0"/>
      <p:bldP spid="64" grpId="0"/>
      <p:bldP spid="73" grpId="0"/>
      <p:bldP spid="74" grpId="0"/>
      <p:bldP spid="76" grpId="0"/>
      <p:bldP spid="77" grpId="0"/>
      <p:bldP spid="78" grpId="0"/>
      <p:bldP spid="88" grpId="0"/>
      <p:bldP spid="89" grpId="0"/>
      <p:bldP spid="90" grpId="0"/>
      <p:bldP spid="91" grpId="0"/>
      <p:bldP spid="92" grpId="0"/>
      <p:bldP spid="102" grpId="0"/>
      <p:bldP spid="103" grpId="0"/>
      <p:bldP spid="104" grpId="0"/>
      <p:bldP spid="105" grpId="0"/>
      <p:bldP spid="106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09863" y="2863850"/>
            <a:ext cx="7643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本笔记本比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支水彩笔贵多少元？</a:t>
            </a:r>
          </a:p>
        </p:txBody>
      </p:sp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5895" y="857250"/>
            <a:ext cx="4510405" cy="2006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2633663" y="3491865"/>
            <a:ext cx="2306637" cy="1073150"/>
            <a:chOff x="450" y="3060"/>
            <a:chExt cx="1453" cy="676"/>
          </a:xfrm>
        </p:grpSpPr>
        <p:sp>
          <p:nvSpPr>
            <p:cNvPr id="7175" name="Line 6"/>
            <p:cNvSpPr/>
            <p:nvPr/>
          </p:nvSpPr>
          <p:spPr>
            <a:xfrm>
              <a:off x="114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Text Box 7"/>
            <p:cNvSpPr txBox="1"/>
            <p:nvPr/>
          </p:nvSpPr>
          <p:spPr>
            <a:xfrm>
              <a:off x="450" y="3407"/>
              <a:ext cx="1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3.4</a:t>
              </a:r>
              <a:r>
                <a:rPr lang="zh-CN" altLang="en-US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705475" y="3447415"/>
            <a:ext cx="2306638" cy="1117600"/>
            <a:chOff x="495" y="3060"/>
            <a:chExt cx="1453" cy="704"/>
          </a:xfrm>
        </p:grpSpPr>
        <p:sp>
          <p:nvSpPr>
            <p:cNvPr id="7178" name="Line 6"/>
            <p:cNvSpPr/>
            <p:nvPr/>
          </p:nvSpPr>
          <p:spPr>
            <a:xfrm>
              <a:off x="117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Text Box 7"/>
            <p:cNvSpPr txBox="1"/>
            <p:nvPr/>
          </p:nvSpPr>
          <p:spPr>
            <a:xfrm>
              <a:off x="495" y="3435"/>
              <a:ext cx="1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2.65</a:t>
              </a:r>
              <a:r>
                <a:rPr lang="zh-CN" altLang="en-US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706110" y="3425508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796858" y="3427413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2997200" y="2371725"/>
            <a:ext cx="2973388" cy="1471613"/>
            <a:chOff x="1842" y="2352"/>
            <a:chExt cx="2005" cy="993"/>
          </a:xfrm>
        </p:grpSpPr>
        <p:sp>
          <p:nvSpPr>
            <p:cNvPr id="8194" name="Text Box 5"/>
            <p:cNvSpPr txBox="1"/>
            <p:nvPr/>
          </p:nvSpPr>
          <p:spPr>
            <a:xfrm>
              <a:off x="2301" y="2352"/>
              <a:ext cx="1105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3. 4</a:t>
              </a:r>
            </a:p>
          </p:txBody>
        </p:sp>
        <p:sp>
          <p:nvSpPr>
            <p:cNvPr id="8195" name="Text Box 6"/>
            <p:cNvSpPr txBox="1"/>
            <p:nvPr/>
          </p:nvSpPr>
          <p:spPr>
            <a:xfrm>
              <a:off x="2331" y="2832"/>
              <a:ext cx="151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2. 6   5</a:t>
              </a:r>
            </a:p>
          </p:txBody>
        </p:sp>
        <p:sp>
          <p:nvSpPr>
            <p:cNvPr id="8196" name="Line 8"/>
            <p:cNvSpPr/>
            <p:nvPr/>
          </p:nvSpPr>
          <p:spPr>
            <a:xfrm>
              <a:off x="2067" y="3345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Text Box 9"/>
            <p:cNvSpPr txBox="1"/>
            <p:nvPr/>
          </p:nvSpPr>
          <p:spPr>
            <a:xfrm>
              <a:off x="1842" y="2838"/>
              <a:ext cx="105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</a:p>
          </p:txBody>
        </p:sp>
      </p:grpSp>
      <p:sp>
        <p:nvSpPr>
          <p:cNvPr id="20" name="Text Box 12"/>
          <p:cNvSpPr txBox="1"/>
          <p:nvPr/>
        </p:nvSpPr>
        <p:spPr>
          <a:xfrm>
            <a:off x="4706938" y="1492250"/>
            <a:ext cx="3159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0.75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5883" y="2371725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3727450" y="3975100"/>
            <a:ext cx="1000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449763" y="3975100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5156200" y="3949700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6513" y="1501775"/>
            <a:ext cx="39290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4370388" y="3975100"/>
            <a:ext cx="419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862638" y="2676525"/>
            <a:ext cx="571500" cy="142875"/>
          </a:xfrm>
          <a:prstGeom prst="rightArrow">
            <a:avLst/>
          </a:prstGeom>
          <a:solidFill>
            <a:srgbClr val="0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84128" y="2413000"/>
            <a:ext cx="571500" cy="5000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4638" y="1892300"/>
            <a:ext cx="285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4713" y="1879600"/>
            <a:ext cx="285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699885" y="2347595"/>
            <a:ext cx="2593975" cy="1327150"/>
          </a:xfrm>
          <a:prstGeom prst="wedgeRoundRectCallout">
            <a:avLst>
              <a:gd name="adj1" fmla="val 73769"/>
              <a:gd name="adj2" fmla="val 3062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1C4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被减数的百分位上为什么可以看作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800" dirty="0"/>
          </a:p>
        </p:txBody>
      </p:sp>
      <p:sp>
        <p:nvSpPr>
          <p:cNvPr id="19" name="Text Box 10"/>
          <p:cNvSpPr txBox="1"/>
          <p:nvPr/>
        </p:nvSpPr>
        <p:spPr>
          <a:xfrm>
            <a:off x="1066800" y="4940935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本笔记本比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支水彩笔贵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/>
      <p:bldP spid="29" grpId="0"/>
      <p:bldP spid="15" grpId="0"/>
      <p:bldP spid="17" grpId="0"/>
      <p:bldP spid="22" grpId="0" bldLvl="0" animBg="1"/>
      <p:bldP spid="22" grpId="1" bldLvl="0" animBg="1"/>
      <p:bldP spid="23" grpId="0" animBg="1"/>
      <p:bldP spid="25" grpId="0"/>
      <p:bldP spid="3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3"/>
          <p:cNvSpPr txBox="1"/>
          <p:nvPr/>
        </p:nvSpPr>
        <p:spPr>
          <a:xfrm>
            <a:off x="1513205" y="1050925"/>
            <a:ext cx="10260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小数加、减法的验算方法与整数相同。你能验算例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吗？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647065" y="4245298"/>
            <a:ext cx="3114314" cy="620068"/>
            <a:chOff x="1842" y="2813"/>
            <a:chExt cx="2100" cy="417"/>
          </a:xfrm>
        </p:grpSpPr>
        <p:sp>
          <p:nvSpPr>
            <p:cNvPr id="9220" name="Text Box 6"/>
            <p:cNvSpPr txBox="1"/>
            <p:nvPr/>
          </p:nvSpPr>
          <p:spPr>
            <a:xfrm>
              <a:off x="2426" y="2813"/>
              <a:ext cx="151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2 .6</a:t>
              </a:r>
            </a:p>
          </p:txBody>
        </p:sp>
        <p:sp>
          <p:nvSpPr>
            <p:cNvPr id="9221" name="Text Box 9"/>
            <p:cNvSpPr txBox="1"/>
            <p:nvPr/>
          </p:nvSpPr>
          <p:spPr>
            <a:xfrm>
              <a:off x="1842" y="2838"/>
              <a:ext cx="105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＋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92463" y="4276725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39" name="Text Box 7"/>
          <p:cNvSpPr txBox="1"/>
          <p:nvPr/>
        </p:nvSpPr>
        <p:spPr>
          <a:xfrm>
            <a:off x="1784350" y="5062538"/>
            <a:ext cx="7143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40" name="Text Box 7"/>
          <p:cNvSpPr txBox="1"/>
          <p:nvPr/>
        </p:nvSpPr>
        <p:spPr>
          <a:xfrm>
            <a:off x="2492375" y="5062538"/>
            <a:ext cx="776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41" name="Text Box 7"/>
          <p:cNvSpPr txBox="1"/>
          <p:nvPr/>
        </p:nvSpPr>
        <p:spPr>
          <a:xfrm>
            <a:off x="3065463" y="5062538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2" name="Text Box 7"/>
          <p:cNvSpPr txBox="1"/>
          <p:nvPr/>
        </p:nvSpPr>
        <p:spPr>
          <a:xfrm>
            <a:off x="2392045" y="5016183"/>
            <a:ext cx="4905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3" name="Text Box 5"/>
          <p:cNvSpPr txBox="1"/>
          <p:nvPr/>
        </p:nvSpPr>
        <p:spPr>
          <a:xfrm>
            <a:off x="1482725" y="3562350"/>
            <a:ext cx="2457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0 .7  5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3192780" y="5146040"/>
            <a:ext cx="444500" cy="454025"/>
          </a:xfrm>
          <a:prstGeom prst="line">
            <a:avLst/>
          </a:prstGeom>
          <a:noFill/>
          <a:ln w="25400" cap="flat" cmpd="sng" algn="ctr">
            <a:solidFill>
              <a:srgbClr val="A1C450"/>
            </a:solidFill>
            <a:prstDash val="solid"/>
          </a:ln>
          <a:effectLst/>
        </p:spPr>
      </p:cxnSp>
      <p:sp>
        <p:nvSpPr>
          <p:cNvPr id="46" name="Text Box 5"/>
          <p:cNvSpPr txBox="1"/>
          <p:nvPr/>
        </p:nvSpPr>
        <p:spPr>
          <a:xfrm>
            <a:off x="521335" y="3501708"/>
            <a:ext cx="16383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验算：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4788" y="4664075"/>
            <a:ext cx="2857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12975" y="4685983"/>
            <a:ext cx="2857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1204913" y="5054600"/>
            <a:ext cx="2714625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4" name="Group 4"/>
          <p:cNvGrpSpPr/>
          <p:nvPr/>
        </p:nvGrpSpPr>
        <p:grpSpPr>
          <a:xfrm>
            <a:off x="6432233" y="4273984"/>
            <a:ext cx="2759874" cy="588842"/>
            <a:chOff x="1842" y="2834"/>
            <a:chExt cx="1861" cy="396"/>
          </a:xfrm>
        </p:grpSpPr>
        <p:sp>
          <p:nvSpPr>
            <p:cNvPr id="9234" name="Text Box 6"/>
            <p:cNvSpPr txBox="1"/>
            <p:nvPr/>
          </p:nvSpPr>
          <p:spPr>
            <a:xfrm>
              <a:off x="2187" y="2834"/>
              <a:ext cx="151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0 . 7   5</a:t>
              </a:r>
            </a:p>
          </p:txBody>
        </p:sp>
        <p:sp>
          <p:nvSpPr>
            <p:cNvPr id="9235" name="Text Box 9"/>
            <p:cNvSpPr txBox="1"/>
            <p:nvPr/>
          </p:nvSpPr>
          <p:spPr>
            <a:xfrm>
              <a:off x="1842" y="2838"/>
              <a:ext cx="105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440420" y="5086350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64" name="Text Box 7"/>
          <p:cNvSpPr txBox="1"/>
          <p:nvPr/>
        </p:nvSpPr>
        <p:spPr>
          <a:xfrm>
            <a:off x="7111048" y="5062538"/>
            <a:ext cx="7143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5" name="Text Box 7"/>
          <p:cNvSpPr txBox="1"/>
          <p:nvPr/>
        </p:nvSpPr>
        <p:spPr>
          <a:xfrm>
            <a:off x="7669213" y="5100638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67" name="Text Box 7"/>
          <p:cNvSpPr txBox="1"/>
          <p:nvPr/>
        </p:nvSpPr>
        <p:spPr>
          <a:xfrm>
            <a:off x="7605713" y="5100638"/>
            <a:ext cx="4905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8" name="Text Box 5"/>
          <p:cNvSpPr txBox="1"/>
          <p:nvPr/>
        </p:nvSpPr>
        <p:spPr>
          <a:xfrm>
            <a:off x="6583363" y="3600450"/>
            <a:ext cx="2457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3. 4 </a:t>
            </a: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en-US" altLang="zh-CN" sz="3000" dirty="0">
              <a:solidFill>
                <a:srgbClr val="E1423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6305550" y="5092700"/>
            <a:ext cx="2714625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647065" y="2188210"/>
            <a:ext cx="525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方法一：用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差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进行验算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5550" y="2188210"/>
            <a:ext cx="525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方法二：用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差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进行验算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297228" y="3653155"/>
            <a:ext cx="571500" cy="500063"/>
          </a:xfrm>
          <a:prstGeom prst="rect">
            <a:avLst/>
          </a:prstGeom>
          <a:noFill/>
          <a:ln w="25400" cap="flat" cmpd="sng" algn="ctr">
            <a:solidFill>
              <a:srgbClr val="E14236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E14236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65" y="5669915"/>
            <a:ext cx="9587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验算得出：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3.4-2.65=0.75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63" grpId="0"/>
      <p:bldP spid="64" grpId="0"/>
      <p:bldP spid="65" grpId="0"/>
      <p:bldP spid="67" grpId="0"/>
      <p:bldP spid="68" grpId="0"/>
      <p:bldP spid="6" grpId="0"/>
      <p:bldP spid="7" grpId="0"/>
      <p:bldP spid="23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38413" y="2959735"/>
            <a:ext cx="7643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支水彩笔比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支钢笔便宜多少元？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2670810" y="3612515"/>
            <a:ext cx="2306638" cy="1077913"/>
            <a:chOff x="450" y="3071"/>
            <a:chExt cx="1453" cy="679"/>
          </a:xfrm>
        </p:grpSpPr>
        <p:sp>
          <p:nvSpPr>
            <p:cNvPr id="10244" name="Line 6"/>
            <p:cNvSpPr/>
            <p:nvPr/>
          </p:nvSpPr>
          <p:spPr>
            <a:xfrm>
              <a:off x="1138" y="3071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Text Box 7"/>
            <p:cNvSpPr txBox="1"/>
            <p:nvPr/>
          </p:nvSpPr>
          <p:spPr>
            <a:xfrm>
              <a:off x="450" y="3382"/>
              <a:ext cx="145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2.65</a:t>
              </a:r>
              <a:r>
                <a:rPr lang="zh-CN" altLang="en-US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207000" y="3660458"/>
            <a:ext cx="2306638" cy="1066800"/>
            <a:chOff x="503" y="3060"/>
            <a:chExt cx="1453" cy="672"/>
          </a:xfrm>
        </p:grpSpPr>
        <p:sp>
          <p:nvSpPr>
            <p:cNvPr id="10247" name="Line 6"/>
            <p:cNvSpPr/>
            <p:nvPr/>
          </p:nvSpPr>
          <p:spPr>
            <a:xfrm>
              <a:off x="117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Text Box 7"/>
            <p:cNvSpPr txBox="1"/>
            <p:nvPr/>
          </p:nvSpPr>
          <p:spPr>
            <a:xfrm>
              <a:off x="503" y="3364"/>
              <a:ext cx="145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8</a:t>
              </a:r>
              <a:r>
                <a:rPr lang="zh-CN" altLang="en-US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431790" y="3545840"/>
            <a:ext cx="185737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752725" y="3543935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2680" y="935355"/>
            <a:ext cx="4959350" cy="2024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10560" y="2125980"/>
            <a:ext cx="3929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10371" y="3001963"/>
            <a:ext cx="3077679" cy="1320800"/>
            <a:chOff x="1719" y="2352"/>
            <a:chExt cx="2076" cy="891"/>
          </a:xfrm>
        </p:grpSpPr>
        <p:sp>
          <p:nvSpPr>
            <p:cNvPr id="11266" name="Text Box 5"/>
            <p:cNvSpPr txBox="1"/>
            <p:nvPr/>
          </p:nvSpPr>
          <p:spPr>
            <a:xfrm>
              <a:off x="2131" y="2352"/>
              <a:ext cx="1009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1267" name="Text Box 6"/>
            <p:cNvSpPr txBox="1"/>
            <p:nvPr/>
          </p:nvSpPr>
          <p:spPr>
            <a:xfrm>
              <a:off x="2128" y="2841"/>
              <a:ext cx="1516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2  .  6  5</a:t>
              </a:r>
            </a:p>
          </p:txBody>
        </p:sp>
        <p:sp>
          <p:nvSpPr>
            <p:cNvPr id="11268" name="Line 8"/>
            <p:cNvSpPr/>
            <p:nvPr/>
          </p:nvSpPr>
          <p:spPr>
            <a:xfrm>
              <a:off x="2067" y="3243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Text Box 9"/>
            <p:cNvSpPr txBox="1"/>
            <p:nvPr/>
          </p:nvSpPr>
          <p:spPr>
            <a:xfrm>
              <a:off x="1719" y="2856"/>
              <a:ext cx="980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</a:p>
          </p:txBody>
        </p:sp>
      </p:grpSp>
      <p:sp>
        <p:nvSpPr>
          <p:cNvPr id="20" name="Text Box 12"/>
          <p:cNvSpPr txBox="1"/>
          <p:nvPr/>
        </p:nvSpPr>
        <p:spPr>
          <a:xfrm>
            <a:off x="4867275" y="2125663"/>
            <a:ext cx="3159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297497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3790633" y="4323080"/>
            <a:ext cx="1000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545965" y="4323080"/>
            <a:ext cx="7762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5096193" y="4323080"/>
            <a:ext cx="695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4430395" y="432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862638" y="3176588"/>
            <a:ext cx="571500" cy="142875"/>
          </a:xfrm>
          <a:prstGeom prst="rightArrow">
            <a:avLst/>
          </a:prstGeom>
          <a:solidFill>
            <a:srgbClr val="0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19638" y="3011488"/>
            <a:ext cx="1071563" cy="5000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281" name="TextBox 24"/>
          <p:cNvSpPr txBox="1"/>
          <p:nvPr/>
        </p:nvSpPr>
        <p:spPr>
          <a:xfrm>
            <a:off x="885508" y="1302703"/>
            <a:ext cx="76438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支水彩笔比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支钢笔便宜多少元？</a:t>
            </a:r>
          </a:p>
        </p:txBody>
      </p:sp>
      <p:sp>
        <p:nvSpPr>
          <p:cNvPr id="26" name="Text Box 5"/>
          <p:cNvSpPr txBox="1"/>
          <p:nvPr/>
        </p:nvSpPr>
        <p:spPr>
          <a:xfrm>
            <a:off x="4362450" y="3019425"/>
            <a:ext cx="571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9638" y="297497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8138" y="24558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1075" y="24558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859905" y="2974340"/>
            <a:ext cx="3322320" cy="1327150"/>
          </a:xfrm>
          <a:prstGeom prst="wedgeRoundRectCallout">
            <a:avLst>
              <a:gd name="adj1" fmla="val 64468"/>
              <a:gd name="adj2" fmla="val 9090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被减数的十分位和百分位上都可以看作几？为什么？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34455" y="5180965"/>
            <a:ext cx="4872990" cy="1046191"/>
          </a:xfrm>
          <a:prstGeom prst="roundRect">
            <a:avLst/>
          </a:prstGeom>
          <a:solidFill>
            <a:srgbClr val="A1C4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根据小数的性质，把被减数改写成两位小数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8.00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4555" y="5180965"/>
            <a:ext cx="5280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支水彩笔比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支钢笔便宜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7" grpId="0"/>
      <p:bldP spid="28" grpId="0"/>
      <p:bldP spid="29" grpId="0"/>
      <p:bldP spid="17" grpId="0"/>
      <p:bldP spid="22" grpId="0" bldLvl="0" animBg="1"/>
      <p:bldP spid="22" grpId="1" bldLvl="0" animBg="1"/>
      <p:bldP spid="23" grpId="0" bldLvl="0" animBg="1"/>
      <p:bldP spid="23" grpId="1" bldLvl="0" animBg="1"/>
      <p:bldP spid="11281" grpId="0"/>
      <p:bldP spid="26" grpId="0"/>
      <p:bldP spid="30" grpId="0"/>
      <p:bldP spid="25" grpId="0"/>
      <p:bldP spid="31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/>
          <p:nvPr/>
        </p:nvSpPr>
        <p:spPr>
          <a:xfrm>
            <a:off x="3806825" y="2563178"/>
            <a:ext cx="19351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4.2 6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7272338" y="2541588"/>
            <a:ext cx="1371600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0.3  1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3806825" y="4772025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4. 4</a:t>
            </a:r>
          </a:p>
        </p:txBody>
      </p:sp>
      <p:sp>
        <p:nvSpPr>
          <p:cNvPr id="32" name="Text Box 10"/>
          <p:cNvSpPr txBox="1"/>
          <p:nvPr/>
        </p:nvSpPr>
        <p:spPr>
          <a:xfrm>
            <a:off x="7228840" y="4762183"/>
            <a:ext cx="1674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0.7 2</a:t>
            </a:r>
          </a:p>
        </p:txBody>
      </p:sp>
      <p:grpSp>
        <p:nvGrpSpPr>
          <p:cNvPr id="13317" name="Group 23"/>
          <p:cNvGrpSpPr/>
          <p:nvPr/>
        </p:nvGrpSpPr>
        <p:grpSpPr>
          <a:xfrm>
            <a:off x="2663825" y="1528763"/>
            <a:ext cx="2574925" cy="1016000"/>
            <a:chOff x="396" y="1140"/>
            <a:chExt cx="1622" cy="640"/>
          </a:xfrm>
        </p:grpSpPr>
        <p:sp>
          <p:nvSpPr>
            <p:cNvPr id="13318" name="Text Box 14"/>
            <p:cNvSpPr txBox="1"/>
            <p:nvPr/>
          </p:nvSpPr>
          <p:spPr>
            <a:xfrm>
              <a:off x="926" y="1140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7.5</a:t>
              </a:r>
            </a:p>
          </p:txBody>
        </p:sp>
        <p:sp>
          <p:nvSpPr>
            <p:cNvPr id="13319" name="Text Box 15"/>
            <p:cNvSpPr txBox="1"/>
            <p:nvPr/>
          </p:nvSpPr>
          <p:spPr>
            <a:xfrm>
              <a:off x="929" y="1444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3.2 4</a:t>
              </a:r>
            </a:p>
          </p:txBody>
        </p:sp>
        <p:sp>
          <p:nvSpPr>
            <p:cNvPr id="13320" name="Line 17"/>
            <p:cNvSpPr/>
            <p:nvPr/>
          </p:nvSpPr>
          <p:spPr>
            <a:xfrm>
              <a:off x="642" y="1780"/>
              <a:ext cx="13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Text Box 18"/>
            <p:cNvSpPr txBox="1"/>
            <p:nvPr/>
          </p:nvSpPr>
          <p:spPr>
            <a:xfrm>
              <a:off x="396" y="1450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22" name="Group 24"/>
          <p:cNvGrpSpPr/>
          <p:nvPr/>
        </p:nvGrpSpPr>
        <p:grpSpPr>
          <a:xfrm>
            <a:off x="6188075" y="1530350"/>
            <a:ext cx="2382838" cy="1012825"/>
            <a:chOff x="2205" y="1006"/>
            <a:chExt cx="1501" cy="638"/>
          </a:xfrm>
        </p:grpSpPr>
        <p:sp>
          <p:nvSpPr>
            <p:cNvPr id="13323" name="Text Box 19"/>
            <p:cNvSpPr txBox="1"/>
            <p:nvPr/>
          </p:nvSpPr>
          <p:spPr>
            <a:xfrm>
              <a:off x="2654" y="1006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0.6</a:t>
              </a:r>
            </a:p>
          </p:txBody>
        </p:sp>
        <p:sp>
          <p:nvSpPr>
            <p:cNvPr id="13324" name="Text Box 20"/>
            <p:cNvSpPr txBox="1"/>
            <p:nvPr/>
          </p:nvSpPr>
          <p:spPr>
            <a:xfrm>
              <a:off x="2720" y="1308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0.2  9</a:t>
              </a:r>
            </a:p>
          </p:txBody>
        </p:sp>
        <p:sp>
          <p:nvSpPr>
            <p:cNvPr id="13325" name="Line 21"/>
            <p:cNvSpPr/>
            <p:nvPr/>
          </p:nvSpPr>
          <p:spPr>
            <a:xfrm>
              <a:off x="2496" y="1644"/>
              <a:ext cx="117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Text Box 22"/>
            <p:cNvSpPr txBox="1"/>
            <p:nvPr/>
          </p:nvSpPr>
          <p:spPr>
            <a:xfrm>
              <a:off x="2205" y="1314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27" name="Group 29"/>
          <p:cNvGrpSpPr/>
          <p:nvPr/>
        </p:nvGrpSpPr>
        <p:grpSpPr>
          <a:xfrm>
            <a:off x="2492375" y="3594100"/>
            <a:ext cx="2470150" cy="1168400"/>
            <a:chOff x="615" y="2413"/>
            <a:chExt cx="1556" cy="736"/>
          </a:xfrm>
        </p:grpSpPr>
        <p:sp>
          <p:nvSpPr>
            <p:cNvPr id="13328" name="Text Box 25"/>
            <p:cNvSpPr txBox="1"/>
            <p:nvPr/>
          </p:nvSpPr>
          <p:spPr>
            <a:xfrm>
              <a:off x="1028" y="2413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1 3</a:t>
              </a:r>
            </a:p>
          </p:txBody>
        </p:sp>
        <p:sp>
          <p:nvSpPr>
            <p:cNvPr id="13329" name="Text Box 26"/>
            <p:cNvSpPr txBox="1"/>
            <p:nvPr/>
          </p:nvSpPr>
          <p:spPr>
            <a:xfrm>
              <a:off x="1185" y="2765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8.6</a:t>
              </a:r>
            </a:p>
          </p:txBody>
        </p:sp>
        <p:sp>
          <p:nvSpPr>
            <p:cNvPr id="13330" name="Line 27"/>
            <p:cNvSpPr/>
            <p:nvPr/>
          </p:nvSpPr>
          <p:spPr>
            <a:xfrm>
              <a:off x="942" y="3149"/>
              <a:ext cx="114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Text Box 28"/>
            <p:cNvSpPr txBox="1"/>
            <p:nvPr/>
          </p:nvSpPr>
          <p:spPr>
            <a:xfrm>
              <a:off x="615" y="2771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32" name="Group 36"/>
          <p:cNvGrpSpPr/>
          <p:nvPr/>
        </p:nvGrpSpPr>
        <p:grpSpPr>
          <a:xfrm>
            <a:off x="5824538" y="3559175"/>
            <a:ext cx="2743200" cy="1160463"/>
            <a:chOff x="2795" y="2361"/>
            <a:chExt cx="1728" cy="731"/>
          </a:xfrm>
        </p:grpSpPr>
        <p:sp>
          <p:nvSpPr>
            <p:cNvPr id="13333" name="Text Box 31"/>
            <p:cNvSpPr txBox="1"/>
            <p:nvPr/>
          </p:nvSpPr>
          <p:spPr>
            <a:xfrm>
              <a:off x="3359" y="2361"/>
              <a:ext cx="107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6.5</a:t>
              </a:r>
            </a:p>
          </p:txBody>
        </p:sp>
        <p:sp>
          <p:nvSpPr>
            <p:cNvPr id="13334" name="Text Box 32"/>
            <p:cNvSpPr txBox="1"/>
            <p:nvPr/>
          </p:nvSpPr>
          <p:spPr>
            <a:xfrm>
              <a:off x="3444" y="2763"/>
              <a:ext cx="10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5.7 8</a:t>
              </a:r>
            </a:p>
          </p:txBody>
        </p:sp>
        <p:sp>
          <p:nvSpPr>
            <p:cNvPr id="13335" name="Line 34"/>
            <p:cNvSpPr/>
            <p:nvPr/>
          </p:nvSpPr>
          <p:spPr>
            <a:xfrm flipV="1">
              <a:off x="3125" y="3078"/>
              <a:ext cx="139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6" name="Text Box 35"/>
            <p:cNvSpPr txBox="1"/>
            <p:nvPr/>
          </p:nvSpPr>
          <p:spPr>
            <a:xfrm>
              <a:off x="2795" y="2763"/>
              <a:ext cx="10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6238" y="113665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5388" y="111125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9533" y="3234055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16313" y="3233738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02855" y="3176588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6788" y="31670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7" name="Text Box 9"/>
          <p:cNvSpPr txBox="1"/>
          <p:nvPr/>
        </p:nvSpPr>
        <p:spPr>
          <a:xfrm>
            <a:off x="4465638" y="1529398"/>
            <a:ext cx="4841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4010025" y="3589338"/>
            <a:ext cx="785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7816533" y="3559493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0" name="Text Box 9"/>
          <p:cNvSpPr txBox="1"/>
          <p:nvPr/>
        </p:nvSpPr>
        <p:spPr>
          <a:xfrm>
            <a:off x="8015923" y="1529080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58027" y="67255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练一练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165845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宽屏</PresentationFormat>
  <Paragraphs>278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Calibri</vt:lpstr>
      <vt:lpstr>黑体</vt:lpstr>
      <vt:lpstr>楷体</vt:lpstr>
      <vt:lpstr>Arial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648F71A8FC4A46D2B984A677922556A7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