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66FDA92-F242-4DE9-BD83-BB0D39467BB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AD2B8D8-37B7-45CD-904F-D647C147A1A1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5BD871A2-8C2C-4F41-866F-304EC74BC89A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C4CA2DF-A51A-4A49-8F6D-B6D50DCA427A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3889D75E-140A-40D0-B411-A4E6D6ECCA8B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44733AE-DC95-4D4E-A843-2A7F962010E3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1B1435E7-E5C0-4DA3-8744-97E3257F3104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1511A3C-8F9F-457B-BBB7-C92966D23EAA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E88E1590-CB99-4F0B-BF3E-3D6696A57A06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A91F3F8-6A40-4A79-8A63-838550D7813D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E7A89906-0A7F-49B3-B4D5-4549B2604A57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33D90C-9A53-4550-8895-633E342F5E08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DCC2EF78-4255-4D08-B4B2-FD530D4C32E2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1B6D9AF-7C11-4D26-890C-608FF40F2A36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1E9A08E0-291A-4FA4-BCCA-93C07E91F94C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8F62832-5133-4AC6-BBD2-CA5A3E2E5247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942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421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421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6A84718D-2D8E-4BA7-B1E6-473E3CF6DFF8}" type="slidenum">
              <a:rPr lang="en-US" altLang="zh-CN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4FFA9-76FB-43F0-A0C7-F153EAFF3D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B4FA7-8715-4FC5-AB14-790ADEFB99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15ABE-D20A-42F0-A680-6D6CE161250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AF823-51B8-452B-9B66-2DB67AA22F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71F1-A383-41C4-879F-10959BD6E3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0A1BB-EB5A-4717-B2CB-5A9F6DC3C2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E7995-5301-4A8E-BE74-B104567F20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CFB79-D69D-42A6-9040-A5F845CCC1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34CE0-BF3A-44FD-80E3-1B25B48674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50E4A-55B4-4C20-812E-19D7FABA98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464D8-D1F3-4A4E-B334-6F44E0191D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63B2F19-48A5-417F-9D87-72CF727F59C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190500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6 </a:t>
            </a:r>
            <a:r>
              <a:rPr lang="en-US" altLang="zh-CN" sz="6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6000" b="1" dirty="0" smtClean="0"/>
              <a:t>I</a:t>
            </a:r>
            <a:r>
              <a:rPr lang="en-US" altLang="zh-CN" sz="6000" b="1" dirty="0" smtClean="0">
                <a:latin typeface="Calibri" panose="020F0502020204030204"/>
              </a:rPr>
              <a:t>’</a:t>
            </a:r>
            <a:r>
              <a:rPr lang="en-US" altLang="zh-CN" sz="6000" b="1" dirty="0" smtClean="0"/>
              <a:t>m </a:t>
            </a:r>
            <a:r>
              <a:rPr lang="en-US" altLang="zh-CN" sz="6000" b="1" dirty="0"/>
              <a:t>watching TV.</a:t>
            </a:r>
          </a:p>
        </p:txBody>
      </p:sp>
      <p:sp>
        <p:nvSpPr>
          <p:cNvPr id="10" name="矩形 9"/>
          <p:cNvSpPr/>
          <p:nvPr/>
        </p:nvSpPr>
        <p:spPr>
          <a:xfrm>
            <a:off x="2665870" y="50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(Reading P35)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0" y="1216025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</a:t>
            </a:r>
            <a:r>
              <a:rPr lang="zh-CN" altLang="en-US" sz="3200" dirty="0"/>
              <a:t>一</a:t>
            </a:r>
            <a:r>
              <a:rPr lang="en-US" altLang="zh-CN" sz="3200" dirty="0"/>
              <a:t>) </a:t>
            </a:r>
            <a:r>
              <a:rPr lang="zh-CN" altLang="en-US" sz="3200" dirty="0"/>
              <a:t>根据</a:t>
            </a:r>
            <a:r>
              <a:rPr lang="en-US" altLang="zh-CN" sz="3200" dirty="0"/>
              <a:t>2b</a:t>
            </a:r>
            <a:r>
              <a:rPr lang="zh-CN" altLang="en-US" sz="3200" dirty="0"/>
              <a:t>内容完成短文填空，每空一词。（先合上课本试着填空，再对答案看看）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</a:t>
            </a:r>
            <a:r>
              <a:rPr lang="en-US" altLang="zh-CN" sz="3200" dirty="0"/>
              <a:t>Zhu </a:t>
            </a:r>
            <a:r>
              <a:rPr lang="en-US" altLang="zh-CN" sz="3200" dirty="0" err="1"/>
              <a:t>Hui</a:t>
            </a:r>
            <a:r>
              <a:rPr lang="en-US" altLang="zh-CN" sz="3200" dirty="0"/>
              <a:t> is a student 1</a:t>
            </a:r>
            <a:r>
              <a:rPr lang="en-US" altLang="zh-CN" sz="3200" dirty="0" smtClean="0"/>
              <a:t>.______Shenzhen</a:t>
            </a:r>
            <a:r>
              <a:rPr lang="en-US" altLang="zh-CN" sz="3200" dirty="0"/>
              <a:t>. He’s now studying in the United States and 2</a:t>
            </a:r>
            <a:r>
              <a:rPr lang="en-US" altLang="zh-CN" sz="3200" dirty="0" smtClean="0"/>
              <a:t>._______with </a:t>
            </a:r>
            <a:r>
              <a:rPr lang="en-US" altLang="zh-CN" sz="3200" dirty="0"/>
              <a:t>an American family in New York. Today is the Dragon Boat Festival. It is 9:00 a.m. In Shenzhen, Zhu </a:t>
            </a:r>
            <a:r>
              <a:rPr lang="en-US" altLang="zh-CN" sz="3200" dirty="0" err="1"/>
              <a:t>Hui’s</a:t>
            </a:r>
            <a:r>
              <a:rPr lang="en-US" altLang="zh-CN" sz="3200" dirty="0"/>
              <a:t> mom and aunt are 3</a:t>
            </a:r>
            <a:r>
              <a:rPr lang="en-US" altLang="zh-CN" sz="3200" dirty="0" smtClean="0"/>
              <a:t>._________zongzi</a:t>
            </a:r>
            <a:r>
              <a:rPr lang="en-US" altLang="zh-CN" sz="3200" dirty="0"/>
              <a:t>. His dad and uncle are 4</a:t>
            </a:r>
            <a:r>
              <a:rPr lang="en-US" altLang="zh-CN" sz="3200" dirty="0" smtClean="0"/>
              <a:t>.__________the </a:t>
            </a:r>
            <a:r>
              <a:rPr lang="en-US" altLang="zh-CN" sz="3200" dirty="0"/>
              <a:t>boat races on TV. But in New York, it’s  5.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any other night for Zhu </a:t>
            </a:r>
            <a:r>
              <a:rPr lang="en-US" altLang="zh-CN" sz="3200" dirty="0" err="1"/>
              <a:t>Hui</a:t>
            </a:r>
            <a:r>
              <a:rPr lang="en-US" altLang="zh-CN" sz="3200" dirty="0"/>
              <a:t> and his host family. The mother </a:t>
            </a:r>
          </a:p>
        </p:txBody>
      </p:sp>
      <p:sp>
        <p:nvSpPr>
          <p:cNvPr id="87044" name="TextBox 9"/>
          <p:cNvSpPr txBox="1">
            <a:spLocks noChangeArrowheads="1"/>
          </p:cNvSpPr>
          <p:nvPr/>
        </p:nvSpPr>
        <p:spPr bwMode="auto">
          <a:xfrm>
            <a:off x="5105401" y="2087562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from</a:t>
            </a:r>
          </a:p>
        </p:txBody>
      </p:sp>
      <p:sp>
        <p:nvSpPr>
          <p:cNvPr id="87045" name="矩形 14"/>
          <p:cNvSpPr>
            <a:spLocks noChangeArrowheads="1"/>
          </p:cNvSpPr>
          <p:nvPr/>
        </p:nvSpPr>
        <p:spPr bwMode="auto">
          <a:xfrm>
            <a:off x="682626" y="3141663"/>
            <a:ext cx="12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living</a:t>
            </a:r>
          </a:p>
        </p:txBody>
      </p:sp>
      <p:sp>
        <p:nvSpPr>
          <p:cNvPr id="87046" name="矩形 14"/>
          <p:cNvSpPr>
            <a:spLocks noChangeArrowheads="1"/>
          </p:cNvSpPr>
          <p:nvPr/>
        </p:nvSpPr>
        <p:spPr bwMode="auto">
          <a:xfrm>
            <a:off x="533400" y="4525962"/>
            <a:ext cx="208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making</a:t>
            </a:r>
          </a:p>
        </p:txBody>
      </p:sp>
      <p:sp>
        <p:nvSpPr>
          <p:cNvPr id="87047" name="矩形 14"/>
          <p:cNvSpPr>
            <a:spLocks noChangeArrowheads="1"/>
          </p:cNvSpPr>
          <p:nvPr/>
        </p:nvSpPr>
        <p:spPr bwMode="auto">
          <a:xfrm>
            <a:off x="609600" y="5084763"/>
            <a:ext cx="2511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watching</a:t>
            </a:r>
          </a:p>
        </p:txBody>
      </p:sp>
      <p:sp>
        <p:nvSpPr>
          <p:cNvPr id="87048" name="矩形 14"/>
          <p:cNvSpPr>
            <a:spLocks noChangeArrowheads="1"/>
          </p:cNvSpPr>
          <p:nvPr/>
        </p:nvSpPr>
        <p:spPr bwMode="auto">
          <a:xfrm>
            <a:off x="2286000" y="5589588"/>
            <a:ext cx="135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1"/>
          <p:cNvSpPr txBox="1">
            <a:spLocks noChangeArrowheads="1"/>
          </p:cNvSpPr>
          <p:nvPr/>
        </p:nvSpPr>
        <p:spPr bwMode="auto">
          <a:xfrm>
            <a:off x="349250" y="454025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Period 3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(Reading P35)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9091" name="矩形 2"/>
          <p:cNvSpPr>
            <a:spLocks noChangeArrowheads="1"/>
          </p:cNvSpPr>
          <p:nvPr/>
        </p:nvSpPr>
        <p:spPr bwMode="auto">
          <a:xfrm>
            <a:off x="0" y="1946970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is 6.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________a </a:t>
            </a:r>
            <a:r>
              <a:rPr lang="en-US" altLang="zh-CN" sz="3200" dirty="0">
                <a:sym typeface="Arial" panose="020B0604020202020204" pitchFamily="34" charset="0"/>
              </a:rPr>
              <a:t>story to her young children. The father is watching a soccer game 7. </a:t>
            </a:r>
            <a:r>
              <a:rPr lang="en-US" altLang="zh-CN" sz="3200" dirty="0" smtClean="0">
                <a:sym typeface="Arial" panose="020B0604020202020204" pitchFamily="34" charset="0"/>
              </a:rPr>
              <a:t>___ </a:t>
            </a:r>
            <a:r>
              <a:rPr lang="en-US" altLang="zh-CN" sz="3200" dirty="0">
                <a:sym typeface="Arial" panose="020B0604020202020204" pitchFamily="34" charset="0"/>
              </a:rPr>
              <a:t>TV. Zhu </a:t>
            </a:r>
            <a:r>
              <a:rPr lang="en-US" altLang="zh-CN" sz="3200" dirty="0" err="1">
                <a:sym typeface="Arial" panose="020B0604020202020204" pitchFamily="34" charset="0"/>
              </a:rPr>
              <a:t>Hui</a:t>
            </a:r>
            <a:r>
              <a:rPr lang="en-US" altLang="zh-CN" sz="3200" dirty="0">
                <a:sym typeface="Arial" panose="020B0604020202020204" pitchFamily="34" charset="0"/>
              </a:rPr>
              <a:t> is 8 </a:t>
            </a:r>
            <a:r>
              <a:rPr lang="en-US" altLang="zh-CN" sz="3200" dirty="0" smtClean="0">
                <a:sym typeface="Arial" panose="020B0604020202020204" pitchFamily="34" charset="0"/>
              </a:rPr>
              <a:t>._______ </a:t>
            </a:r>
            <a:r>
              <a:rPr lang="en-US" altLang="zh-CN" sz="3200" dirty="0">
                <a:sym typeface="Arial" panose="020B0604020202020204" pitchFamily="34" charset="0"/>
              </a:rPr>
              <a:t>to his cousin in Shenzhen on the phone. He misses his family and 9. </a:t>
            </a:r>
            <a:r>
              <a:rPr lang="en-US" altLang="zh-CN" sz="3200" dirty="0" smtClean="0">
                <a:sym typeface="Arial" panose="020B0604020202020204" pitchFamily="34" charset="0"/>
              </a:rPr>
              <a:t>_______ </a:t>
            </a:r>
            <a:r>
              <a:rPr lang="en-US" altLang="zh-CN" sz="3200" dirty="0">
                <a:sym typeface="Arial" panose="020B0604020202020204" pitchFamily="34" charset="0"/>
              </a:rPr>
              <a:t>to have his mom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delicious </a:t>
            </a:r>
            <a:r>
              <a:rPr lang="en-US" altLang="zh-CN" sz="3200" dirty="0" err="1">
                <a:sym typeface="Arial" panose="020B0604020202020204" pitchFamily="34" charset="0"/>
              </a:rPr>
              <a:t>zongzi</a:t>
            </a:r>
            <a:r>
              <a:rPr lang="en-US" altLang="zh-CN" sz="3200" dirty="0">
                <a:sym typeface="Arial" panose="020B0604020202020204" pitchFamily="34" charset="0"/>
              </a:rPr>
              <a:t>. He likes New York and his host family a lot, but there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10. </a:t>
            </a:r>
            <a:r>
              <a:rPr lang="en-US" altLang="zh-CN" sz="3200" dirty="0" smtClean="0">
                <a:sym typeface="Arial" panose="020B0604020202020204" pitchFamily="34" charset="0"/>
              </a:rPr>
              <a:t>___ 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no place like home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en-US" altLang="zh-CN" sz="3200" dirty="0">
                <a:sym typeface="Arial" panose="020B0604020202020204" pitchFamily="34" charset="0"/>
              </a:rPr>
              <a:t>.</a:t>
            </a:r>
          </a:p>
        </p:txBody>
      </p:sp>
      <p:sp>
        <p:nvSpPr>
          <p:cNvPr id="89092" name="TextBox 9"/>
          <p:cNvSpPr txBox="1">
            <a:spLocks noChangeArrowheads="1"/>
          </p:cNvSpPr>
          <p:nvPr/>
        </p:nvSpPr>
        <p:spPr bwMode="auto">
          <a:xfrm>
            <a:off x="914400" y="1856483"/>
            <a:ext cx="1784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89093" name="TextBox 9"/>
          <p:cNvSpPr txBox="1">
            <a:spLocks noChangeArrowheads="1"/>
          </p:cNvSpPr>
          <p:nvPr/>
        </p:nvSpPr>
        <p:spPr bwMode="auto">
          <a:xfrm>
            <a:off x="6538912" y="2388295"/>
            <a:ext cx="1766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89094" name="TextBox 9"/>
          <p:cNvSpPr txBox="1">
            <a:spLocks noChangeArrowheads="1"/>
          </p:cNvSpPr>
          <p:nvPr/>
        </p:nvSpPr>
        <p:spPr bwMode="auto">
          <a:xfrm>
            <a:off x="1676400" y="2864545"/>
            <a:ext cx="1598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talking</a:t>
            </a:r>
          </a:p>
        </p:txBody>
      </p:sp>
      <p:sp>
        <p:nvSpPr>
          <p:cNvPr id="89095" name="TextBox 9"/>
          <p:cNvSpPr txBox="1">
            <a:spLocks noChangeArrowheads="1"/>
          </p:cNvSpPr>
          <p:nvPr/>
        </p:nvSpPr>
        <p:spPr bwMode="auto">
          <a:xfrm>
            <a:off x="7162801" y="3378895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wishes</a:t>
            </a:r>
          </a:p>
        </p:txBody>
      </p:sp>
      <p:sp>
        <p:nvSpPr>
          <p:cNvPr id="89096" name="TextBox 9"/>
          <p:cNvSpPr txBox="1">
            <a:spLocks noChangeArrowheads="1"/>
          </p:cNvSpPr>
          <p:nvPr/>
        </p:nvSpPr>
        <p:spPr bwMode="auto">
          <a:xfrm>
            <a:off x="8001000" y="4293296"/>
            <a:ext cx="1022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still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2"/>
          <p:cNvSpPr>
            <a:spLocks noChangeArrowheads="1"/>
          </p:cNvSpPr>
          <p:nvPr/>
        </p:nvSpPr>
        <p:spPr bwMode="auto">
          <a:xfrm>
            <a:off x="28575" y="914400"/>
            <a:ext cx="91440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阅读理解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</a:t>
            </a:r>
            <a:r>
              <a:rPr lang="en-US" altLang="zh-CN" sz="2800" dirty="0"/>
              <a:t>We have twenty minutes' rest between classes. Look! Most of us are playing during the break time. Some students are on the playground. They are playing basketball. Oh! A boy is running with the ball. And another is trying to stop(</a:t>
            </a:r>
            <a:r>
              <a:rPr lang="zh-CN" altLang="en-US" sz="2800" dirty="0"/>
              <a:t>阻止</a:t>
            </a:r>
            <a:r>
              <a:rPr lang="en-US" altLang="zh-CN" sz="2800" dirty="0"/>
              <a:t>) him. They look so cool. And there are some girls watching the game. Some students are in the classroom. They are talking. A few of them are reading and doing homework. Look!  A girl is looking at the birds in the tree in front of the classroom. She must be thinking of something </a:t>
            </a:r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457200" y="188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2"/>
          <p:cNvSpPr>
            <a:spLocks noChangeArrowheads="1"/>
          </p:cNvSpPr>
          <p:nvPr/>
        </p:nvSpPr>
        <p:spPr bwMode="auto">
          <a:xfrm>
            <a:off x="0" y="714375"/>
            <a:ext cx="91440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>
                <a:sym typeface="Arial" panose="020B0604020202020204" pitchFamily="34" charset="0"/>
              </a:rPr>
              <a:t>interesting because she is </a:t>
            </a:r>
            <a:r>
              <a:rPr lang="en-US" altLang="zh-CN" sz="2800" dirty="0" err="1">
                <a:sym typeface="Arial" panose="020B0604020202020204" pitchFamily="34" charset="0"/>
              </a:rPr>
              <a:t>smiling.What</a:t>
            </a:r>
            <a:r>
              <a:rPr lang="en-US" altLang="zh-CN" sz="2800" dirty="0">
                <a:sym typeface="Arial" panose="020B0604020202020204" pitchFamily="34" charset="0"/>
              </a:rPr>
              <a:t> are the teachers doing? Some of them are working in the office. And some are talking with students. Everyone is doing his or her things. They are busy but happy.</a:t>
            </a:r>
            <a:endParaRPr lang="en-US" altLang="zh-CN" sz="2800" dirty="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 b="1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ym typeface="Arial" panose="020B0604020202020204" pitchFamily="34" charset="0"/>
              </a:rPr>
              <a:t>根据短文内容，选择最佳答案。</a:t>
            </a:r>
            <a:endParaRPr lang="zh-CN" altLang="en-US" sz="3200" b="1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11. Where are the students playing basketball?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In front of the tree.  B. In front of the classroom.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On the playground.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In the library.</a:t>
            </a:r>
          </a:p>
        </p:txBody>
      </p:sp>
      <p:sp>
        <p:nvSpPr>
          <p:cNvPr id="9318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3188" name="TextBox 13"/>
          <p:cNvSpPr txBox="1">
            <a:spLocks noChangeArrowheads="1"/>
          </p:cNvSpPr>
          <p:nvPr/>
        </p:nvSpPr>
        <p:spPr bwMode="auto">
          <a:xfrm>
            <a:off x="271462" y="3370263"/>
            <a:ext cx="642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71437" y="1203325"/>
            <a:ext cx="90725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12. A girl is looking at the birds. She is 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happy       	B. cool    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interesting     	D. sad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13. What are the teachers doing?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Working or talking with students.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B. Having a basketball game.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Playing with students.     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D. Teaching lessons.</a:t>
            </a:r>
          </a:p>
        </p:txBody>
      </p:sp>
      <p:sp>
        <p:nvSpPr>
          <p:cNvPr id="95235" name="TextBox 13"/>
          <p:cNvSpPr txBox="1">
            <a:spLocks noChangeArrowheads="1"/>
          </p:cNvSpPr>
          <p:nvPr/>
        </p:nvSpPr>
        <p:spPr bwMode="auto">
          <a:xfrm>
            <a:off x="322262" y="1325562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5236" name="TextBox 14"/>
          <p:cNvSpPr txBox="1">
            <a:spLocks noChangeArrowheads="1"/>
          </p:cNvSpPr>
          <p:nvPr/>
        </p:nvSpPr>
        <p:spPr bwMode="auto">
          <a:xfrm>
            <a:off x="250825" y="3702050"/>
            <a:ext cx="13541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5237" name="Text Box 21"/>
          <p:cNvSpPr txBox="1">
            <a:spLocks noChangeArrowheads="1"/>
          </p:cNvSpPr>
          <p:nvPr/>
        </p:nvSpPr>
        <p:spPr bwMode="auto">
          <a:xfrm>
            <a:off x="500063" y="3476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1489770"/>
            <a:ext cx="90725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14. There are </a:t>
            </a:r>
            <a:r>
              <a:rPr lang="en-US" altLang="zh-CN" sz="3200" dirty="0" smtClean="0">
                <a:sym typeface="Arial" panose="020B0604020202020204" pitchFamily="34" charset="0"/>
              </a:rPr>
              <a:t>___ </a:t>
            </a:r>
            <a:r>
              <a:rPr lang="en-US" altLang="zh-CN" sz="3200" dirty="0">
                <a:sym typeface="Arial" panose="020B0604020202020204" pitchFamily="34" charset="0"/>
              </a:rPr>
              <a:t>students in the classroom.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A. no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    </a:t>
            </a:r>
            <a:r>
              <a:rPr lang="en-US" altLang="zh-CN" sz="3200" dirty="0">
                <a:sym typeface="Arial" panose="020B0604020202020204" pitchFamily="34" charset="0"/>
              </a:rPr>
              <a:t>      	B. some    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C. few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    </a:t>
            </a:r>
            <a:r>
              <a:rPr lang="en-US" altLang="zh-CN" sz="3200" dirty="0">
                <a:sym typeface="Arial" panose="020B0604020202020204" pitchFamily="34" charset="0"/>
              </a:rPr>
              <a:t>     D. little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15. The passage is mainly about </a:t>
            </a:r>
            <a:r>
              <a:rPr lang="en-US" altLang="zh-CN" sz="3200" dirty="0" smtClean="0">
                <a:sym typeface="Arial" panose="020B0604020202020204" pitchFamily="34" charset="0"/>
              </a:rPr>
              <a:t>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A. students  	B.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a basketball game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C. break time activities  	D. teachers</a:t>
            </a:r>
          </a:p>
        </p:txBody>
      </p:sp>
      <p:sp>
        <p:nvSpPr>
          <p:cNvPr id="96259" name="TextBox 13"/>
          <p:cNvSpPr txBox="1">
            <a:spLocks noChangeArrowheads="1"/>
          </p:cNvSpPr>
          <p:nvPr/>
        </p:nvSpPr>
        <p:spPr bwMode="auto">
          <a:xfrm>
            <a:off x="250825" y="1467545"/>
            <a:ext cx="2786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6260" name="TextBox 14"/>
          <p:cNvSpPr txBox="1">
            <a:spLocks noChangeArrowheads="1"/>
          </p:cNvSpPr>
          <p:nvPr/>
        </p:nvSpPr>
        <p:spPr bwMode="auto">
          <a:xfrm>
            <a:off x="228600" y="3429000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626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1073527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二、重点词汇积累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从提供的阅读文章中找出以下短语</a:t>
            </a:r>
            <a:r>
              <a:rPr lang="en-US" altLang="zh-CN" sz="3200" b="1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在休息期间</a:t>
            </a:r>
            <a:r>
              <a:rPr lang="en-US" altLang="zh-CN" sz="3200" dirty="0"/>
              <a:t>____________________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追着球跑</a:t>
            </a:r>
            <a:r>
              <a:rPr lang="en-US" altLang="zh-CN" sz="3200" dirty="0" smtClean="0"/>
              <a:t>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看起来很酷</a:t>
            </a:r>
            <a:r>
              <a:rPr lang="en-US" altLang="zh-CN" sz="3200" dirty="0"/>
              <a:t>____________________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观看比赛</a:t>
            </a:r>
            <a:r>
              <a:rPr lang="en-US" altLang="zh-CN" sz="3200" dirty="0" smtClean="0"/>
              <a:t>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有趣的事情</a:t>
            </a:r>
            <a:r>
              <a:rPr lang="en-US" altLang="zh-CN" sz="3200" dirty="0"/>
              <a:t>____________________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在办公室工作</a:t>
            </a:r>
            <a:r>
              <a:rPr lang="en-US" altLang="zh-CN" sz="3200" dirty="0" smtClean="0"/>
              <a:t>__________________</a:t>
            </a:r>
            <a:endParaRPr lang="en-US" altLang="zh-CN" sz="3200" dirty="0"/>
          </a:p>
        </p:txBody>
      </p:sp>
      <p:sp>
        <p:nvSpPr>
          <p:cNvPr id="97283" name="TextBox 3"/>
          <p:cNvSpPr txBox="1">
            <a:spLocks noChangeArrowheads="1"/>
          </p:cNvSpPr>
          <p:nvPr/>
        </p:nvSpPr>
        <p:spPr bwMode="auto">
          <a:xfrm>
            <a:off x="2971800" y="1981577"/>
            <a:ext cx="4454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during the break time</a:t>
            </a:r>
          </a:p>
        </p:txBody>
      </p:sp>
      <p:sp>
        <p:nvSpPr>
          <p:cNvPr id="97284" name="TextBox 5"/>
          <p:cNvSpPr txBox="1">
            <a:spLocks noChangeArrowheads="1"/>
          </p:cNvSpPr>
          <p:nvPr/>
        </p:nvSpPr>
        <p:spPr bwMode="auto">
          <a:xfrm>
            <a:off x="3048001" y="2486402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run with the ball</a:t>
            </a:r>
          </a:p>
        </p:txBody>
      </p:sp>
      <p:sp>
        <p:nvSpPr>
          <p:cNvPr id="97285" name="TextBox 6"/>
          <p:cNvSpPr txBox="1">
            <a:spLocks noChangeArrowheads="1"/>
          </p:cNvSpPr>
          <p:nvPr/>
        </p:nvSpPr>
        <p:spPr bwMode="auto">
          <a:xfrm>
            <a:off x="3492500" y="2991227"/>
            <a:ext cx="298450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look so cool</a:t>
            </a:r>
          </a:p>
        </p:txBody>
      </p:sp>
      <p:sp>
        <p:nvSpPr>
          <p:cNvPr id="97286" name="TextBox 6"/>
          <p:cNvSpPr txBox="1">
            <a:spLocks noChangeArrowheads="1"/>
          </p:cNvSpPr>
          <p:nvPr/>
        </p:nvSpPr>
        <p:spPr bwMode="auto">
          <a:xfrm>
            <a:off x="2843213" y="3423027"/>
            <a:ext cx="3709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watch the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game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97287" name="TextBox 6"/>
          <p:cNvSpPr txBox="1">
            <a:spLocks noChangeArrowheads="1"/>
          </p:cNvSpPr>
          <p:nvPr/>
        </p:nvSpPr>
        <p:spPr bwMode="auto">
          <a:xfrm>
            <a:off x="2971800" y="3926265"/>
            <a:ext cx="4748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something interesting</a:t>
            </a:r>
          </a:p>
        </p:txBody>
      </p:sp>
      <p:sp>
        <p:nvSpPr>
          <p:cNvPr id="97288" name="TextBox 6"/>
          <p:cNvSpPr txBox="1">
            <a:spLocks noChangeArrowheads="1"/>
          </p:cNvSpPr>
          <p:nvPr/>
        </p:nvSpPr>
        <p:spPr bwMode="auto">
          <a:xfrm>
            <a:off x="3203575" y="4431090"/>
            <a:ext cx="457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work in the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97287" grpId="0"/>
      <p:bldP spid="972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1"/>
          <p:cNvSpPr>
            <a:spLocks noChangeArrowheads="1"/>
          </p:cNvSpPr>
          <p:nvPr/>
        </p:nvSpPr>
        <p:spPr bwMode="auto">
          <a:xfrm>
            <a:off x="0" y="6699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</a:t>
            </a:r>
            <a:r>
              <a:rPr lang="zh-CN" altLang="en-US" sz="3200" dirty="0"/>
              <a:t>三</a:t>
            </a:r>
            <a:r>
              <a:rPr lang="en-US" altLang="zh-CN" sz="3200" dirty="0"/>
              <a:t>) </a:t>
            </a:r>
            <a:r>
              <a:rPr lang="zh-CN" altLang="en-US" sz="3200" dirty="0"/>
              <a:t>重点句型解析并造句。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There are some girls watching the game.</a:t>
            </a:r>
            <a:r>
              <a:rPr lang="zh-CN" altLang="en-US" sz="3200" dirty="0"/>
              <a:t>有一些女孩正在观看这场比赛。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There be+</a:t>
            </a:r>
            <a:r>
              <a:rPr lang="zh-CN" altLang="en-US" sz="3200" dirty="0"/>
              <a:t>人</a:t>
            </a:r>
            <a:r>
              <a:rPr lang="en-US" altLang="zh-CN" sz="3200" dirty="0"/>
              <a:t>+doing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</a:t>
            </a:r>
            <a:r>
              <a:rPr lang="en-US" altLang="zh-CN" sz="3200" dirty="0">
                <a:latin typeface="Calibri" panose="020F0502020204030204"/>
              </a:rPr>
              <a:t>“</a:t>
            </a:r>
            <a:r>
              <a:rPr lang="zh-CN" altLang="en-US" sz="3200" dirty="0"/>
              <a:t>有某人正在做某事</a:t>
            </a:r>
            <a:r>
              <a:rPr lang="zh-CN" altLang="en-US" sz="3200" dirty="0">
                <a:latin typeface="Calibri" panose="020F0502020204030204"/>
              </a:rPr>
              <a:t>”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有一些男孩在操场上踢足球。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23. </a:t>
            </a:r>
            <a:r>
              <a:rPr lang="zh-CN" altLang="en-US" sz="3200" dirty="0"/>
              <a:t>有个女孩正在树下唱歌。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__________________________________.</a:t>
            </a:r>
            <a:endParaRPr lang="en-US" altLang="zh-CN" sz="3200" dirty="0"/>
          </a:p>
        </p:txBody>
      </p:sp>
      <p:sp>
        <p:nvSpPr>
          <p:cNvPr id="98307" name="TextBox 6"/>
          <p:cNvSpPr txBox="1">
            <a:spLocks noChangeArrowheads="1"/>
          </p:cNvSpPr>
          <p:nvPr/>
        </p:nvSpPr>
        <p:spPr bwMode="auto">
          <a:xfrm>
            <a:off x="179388" y="3522663"/>
            <a:ext cx="8423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There are some boys playing soccer on the playground.</a:t>
            </a:r>
          </a:p>
        </p:txBody>
      </p:sp>
      <p:sp>
        <p:nvSpPr>
          <p:cNvPr id="98308" name="TextBox 6"/>
          <p:cNvSpPr txBox="1">
            <a:spLocks noChangeArrowheads="1"/>
          </p:cNvSpPr>
          <p:nvPr/>
        </p:nvSpPr>
        <p:spPr bwMode="auto">
          <a:xfrm>
            <a:off x="250825" y="5035550"/>
            <a:ext cx="7445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There is a girl singing under the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62744" y="4572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600200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race, study, state, child(children), American, study, miss, wish, any, other, young, delicious, still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the United States, Dragon Boat Festival, host family,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0" y="787400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竞赛	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v.&amp; n. </a:t>
            </a:r>
            <a:r>
              <a:rPr lang="zh-CN" altLang="en-US" sz="3200" dirty="0"/>
              <a:t>学习；研究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美国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美国的；</a:t>
            </a:r>
            <a:r>
              <a:rPr lang="en-US" altLang="zh-CN" sz="3200" dirty="0"/>
              <a:t>n.</a:t>
            </a:r>
            <a:r>
              <a:rPr lang="zh-CN" altLang="en-US" sz="3200" dirty="0"/>
              <a:t>美国人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任何的；</a:t>
            </a:r>
            <a:r>
              <a:rPr lang="en-US" altLang="zh-CN" sz="3200" dirty="0"/>
              <a:t>pron. </a:t>
            </a:r>
            <a:r>
              <a:rPr lang="zh-CN" altLang="en-US" sz="3200" dirty="0"/>
              <a:t>任何 ；任一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其他的；</a:t>
            </a:r>
            <a:r>
              <a:rPr lang="en-US" altLang="zh-CN" sz="3200" dirty="0"/>
              <a:t>pron. </a:t>
            </a:r>
            <a:r>
              <a:rPr lang="zh-CN" altLang="en-US" sz="3200" dirty="0"/>
              <a:t>另外的人</a:t>
            </a:r>
            <a:r>
              <a:rPr lang="en-US" altLang="zh-CN" sz="3200" dirty="0"/>
              <a:t>(</a:t>
            </a:r>
            <a:r>
              <a:rPr lang="zh-CN" altLang="en-US" sz="3200" dirty="0"/>
              <a:t>或物</a:t>
            </a:r>
            <a:r>
              <a:rPr lang="en-US" altLang="zh-CN" sz="3200" dirty="0"/>
              <a:t>)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en-US" altLang="zh-CN" sz="3200" dirty="0" smtClean="0"/>
              <a:t>_________adj</a:t>
            </a:r>
            <a:r>
              <a:rPr lang="en-US" altLang="zh-CN" sz="3200" dirty="0"/>
              <a:t>. </a:t>
            </a:r>
            <a:r>
              <a:rPr lang="zh-CN" altLang="en-US" sz="3200" dirty="0"/>
              <a:t>年轻的；幼小的    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儿童（单数） 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755650" y="2203450"/>
            <a:ext cx="1684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609600" y="3211513"/>
            <a:ext cx="213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American</a:t>
            </a: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609600" y="2708275"/>
            <a:ext cx="1914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America</a:t>
            </a:r>
          </a:p>
        </p:txBody>
      </p:sp>
      <p:sp>
        <p:nvSpPr>
          <p:cNvPr id="74759" name="TextBox 13"/>
          <p:cNvSpPr txBox="1">
            <a:spLocks noChangeArrowheads="1"/>
          </p:cNvSpPr>
          <p:nvPr/>
        </p:nvSpPr>
        <p:spPr bwMode="auto">
          <a:xfrm>
            <a:off x="754063" y="3716338"/>
            <a:ext cx="228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any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827088" y="1771650"/>
            <a:ext cx="163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race</a:t>
            </a:r>
          </a:p>
        </p:txBody>
      </p:sp>
      <p:sp>
        <p:nvSpPr>
          <p:cNvPr id="74761" name="TextBox 9"/>
          <p:cNvSpPr txBox="1">
            <a:spLocks noChangeArrowheads="1"/>
          </p:cNvSpPr>
          <p:nvPr/>
        </p:nvSpPr>
        <p:spPr bwMode="auto">
          <a:xfrm>
            <a:off x="625475" y="4191000"/>
            <a:ext cx="1271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other</a:t>
            </a:r>
          </a:p>
        </p:txBody>
      </p:sp>
      <p:sp>
        <p:nvSpPr>
          <p:cNvPr id="74762" name="TextBox 12"/>
          <p:cNvSpPr txBox="1">
            <a:spLocks noChangeArrowheads="1"/>
          </p:cNvSpPr>
          <p:nvPr/>
        </p:nvSpPr>
        <p:spPr bwMode="auto">
          <a:xfrm>
            <a:off x="617537" y="4724400"/>
            <a:ext cx="1843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young</a:t>
            </a:r>
          </a:p>
        </p:txBody>
      </p:sp>
      <p:sp>
        <p:nvSpPr>
          <p:cNvPr id="74763" name="TextBox 14"/>
          <p:cNvSpPr txBox="1">
            <a:spLocks noChangeArrowheads="1"/>
          </p:cNvSpPr>
          <p:nvPr/>
        </p:nvSpPr>
        <p:spPr bwMode="auto">
          <a:xfrm>
            <a:off x="781050" y="5224720"/>
            <a:ext cx="163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188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2895600"/>
            <a:ext cx="8610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端午节 </a:t>
            </a:r>
            <a:r>
              <a:rPr lang="en-US" altLang="zh-CN" sz="3200" dirty="0" smtClean="0"/>
              <a:t>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客厅 </a:t>
            </a:r>
            <a:r>
              <a:rPr lang="en-US" altLang="zh-CN" sz="3200" dirty="0" smtClean="0"/>
              <a:t>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看船赛 </a:t>
            </a:r>
            <a:r>
              <a:rPr lang="en-US" altLang="zh-CN" sz="3200" dirty="0" smtClean="0"/>
              <a:t>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读故事</a:t>
            </a:r>
            <a:r>
              <a:rPr lang="en-US" altLang="zh-CN" sz="3200" dirty="0" smtClean="0"/>
              <a:t>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希望做某事</a:t>
            </a:r>
            <a:r>
              <a:rPr lang="en-US" altLang="zh-CN" sz="3200" dirty="0" smtClean="0"/>
              <a:t>_____________________ 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包粽子</a:t>
            </a:r>
            <a:r>
              <a:rPr lang="en-US" altLang="zh-CN" sz="3200" dirty="0" smtClean="0"/>
              <a:t>_________________________             </a:t>
            </a:r>
            <a:endParaRPr lang="en-US" altLang="zh-CN" sz="3200" dirty="0"/>
          </a:p>
        </p:txBody>
      </p:sp>
      <p:sp>
        <p:nvSpPr>
          <p:cNvPr id="77828" name="TextBox 11"/>
          <p:cNvSpPr txBox="1">
            <a:spLocks noChangeArrowheads="1"/>
          </p:cNvSpPr>
          <p:nvPr/>
        </p:nvSpPr>
        <p:spPr bwMode="auto">
          <a:xfrm>
            <a:off x="2195513" y="3376613"/>
            <a:ext cx="5678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Dragon Boat Festival	</a:t>
            </a:r>
          </a:p>
        </p:txBody>
      </p:sp>
      <p:sp>
        <p:nvSpPr>
          <p:cNvPr id="77829" name="TextBox 13"/>
          <p:cNvSpPr txBox="1">
            <a:spLocks noChangeArrowheads="1"/>
          </p:cNvSpPr>
          <p:nvPr/>
        </p:nvSpPr>
        <p:spPr bwMode="auto">
          <a:xfrm>
            <a:off x="2698750" y="3819525"/>
            <a:ext cx="3736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living room	</a:t>
            </a:r>
          </a:p>
        </p:txBody>
      </p:sp>
      <p:sp>
        <p:nvSpPr>
          <p:cNvPr id="77830" name="TextBox 14"/>
          <p:cNvSpPr txBox="1">
            <a:spLocks noChangeArrowheads="1"/>
          </p:cNvSpPr>
          <p:nvPr/>
        </p:nvSpPr>
        <p:spPr bwMode="auto">
          <a:xfrm>
            <a:off x="2698750" y="4322763"/>
            <a:ext cx="4289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watch the boat races  </a:t>
            </a:r>
          </a:p>
        </p:txBody>
      </p:sp>
      <p:sp>
        <p:nvSpPr>
          <p:cNvPr id="77831" name="TextBox 15"/>
          <p:cNvSpPr txBox="1">
            <a:spLocks noChangeArrowheads="1"/>
          </p:cNvSpPr>
          <p:nvPr/>
        </p:nvSpPr>
        <p:spPr bwMode="auto">
          <a:xfrm>
            <a:off x="2700338" y="4818063"/>
            <a:ext cx="3551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read a story</a:t>
            </a:r>
          </a:p>
        </p:txBody>
      </p:sp>
      <p:sp>
        <p:nvSpPr>
          <p:cNvPr id="77832" name="TextBox 16"/>
          <p:cNvSpPr txBox="1">
            <a:spLocks noChangeArrowheads="1"/>
          </p:cNvSpPr>
          <p:nvPr/>
        </p:nvSpPr>
        <p:spPr bwMode="auto">
          <a:xfrm>
            <a:off x="2987675" y="5330825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wish to do sth.</a:t>
            </a:r>
          </a:p>
        </p:txBody>
      </p:sp>
      <p:sp>
        <p:nvSpPr>
          <p:cNvPr id="77833" name="TextBox 16"/>
          <p:cNvSpPr txBox="1">
            <a:spLocks noChangeArrowheads="1"/>
          </p:cNvSpPr>
          <p:nvPr/>
        </p:nvSpPr>
        <p:spPr bwMode="auto">
          <a:xfrm>
            <a:off x="2209800" y="5835650"/>
            <a:ext cx="37782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make </a:t>
            </a:r>
            <a:r>
              <a:rPr lang="en-US" altLang="en-US" sz="3200" b="1" dirty="0" err="1">
                <a:solidFill>
                  <a:srgbClr val="FF0000"/>
                </a:solidFill>
              </a:rPr>
              <a:t>zongzi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7834" name="文本框 99"/>
          <p:cNvSpPr txBox="1">
            <a:spLocks noChangeArrowheads="1"/>
          </p:cNvSpPr>
          <p:nvPr/>
        </p:nvSpPr>
        <p:spPr bwMode="auto">
          <a:xfrm>
            <a:off x="107950" y="836613"/>
            <a:ext cx="91122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en-US" altLang="zh-CN" sz="3200" dirty="0" smtClean="0"/>
              <a:t>___________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怀念；思念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希望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可口的；美味的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adv. </a:t>
            </a:r>
            <a:r>
              <a:rPr lang="zh-CN" altLang="en-US" sz="3200" dirty="0"/>
              <a:t>还；仍然</a:t>
            </a:r>
          </a:p>
        </p:txBody>
      </p:sp>
      <p:sp>
        <p:nvSpPr>
          <p:cNvPr id="77835" name="TextBox 11"/>
          <p:cNvSpPr txBox="1">
            <a:spLocks noChangeArrowheads="1"/>
          </p:cNvSpPr>
          <p:nvPr/>
        </p:nvSpPr>
        <p:spPr bwMode="auto">
          <a:xfrm>
            <a:off x="971550" y="692150"/>
            <a:ext cx="1390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miss</a:t>
            </a:r>
          </a:p>
        </p:txBody>
      </p:sp>
      <p:sp>
        <p:nvSpPr>
          <p:cNvPr id="77836" name="TextBox 11"/>
          <p:cNvSpPr txBox="1">
            <a:spLocks noChangeArrowheads="1"/>
          </p:cNvSpPr>
          <p:nvPr/>
        </p:nvSpPr>
        <p:spPr bwMode="auto">
          <a:xfrm>
            <a:off x="1042988" y="1268413"/>
            <a:ext cx="1319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wish</a:t>
            </a:r>
          </a:p>
        </p:txBody>
      </p:sp>
      <p:sp>
        <p:nvSpPr>
          <p:cNvPr id="77837" name="TextBox 11"/>
          <p:cNvSpPr txBox="1">
            <a:spLocks noChangeArrowheads="1"/>
          </p:cNvSpPr>
          <p:nvPr/>
        </p:nvSpPr>
        <p:spPr bwMode="auto">
          <a:xfrm>
            <a:off x="1187450" y="1773238"/>
            <a:ext cx="2012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delicious</a:t>
            </a:r>
          </a:p>
        </p:txBody>
      </p:sp>
      <p:sp>
        <p:nvSpPr>
          <p:cNvPr id="77838" name="TextBox 11"/>
          <p:cNvSpPr txBox="1">
            <a:spLocks noChangeArrowheads="1"/>
          </p:cNvSpPr>
          <p:nvPr/>
        </p:nvSpPr>
        <p:spPr bwMode="auto">
          <a:xfrm>
            <a:off x="1187450" y="2205038"/>
            <a:ext cx="1008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5" grpId="0"/>
      <p:bldP spid="77836" grpId="0"/>
      <p:bldP spid="77837" grpId="0"/>
      <p:bldP spid="778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1219200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三、阅读</a:t>
            </a:r>
            <a:r>
              <a:rPr lang="en-US" altLang="zh-CN" sz="3200" dirty="0"/>
              <a:t>2b</a:t>
            </a:r>
            <a:r>
              <a:rPr lang="zh-CN" altLang="en-US" sz="3200" dirty="0"/>
              <a:t>短文，找出每段的中心句。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Zhu </a:t>
            </a:r>
            <a:r>
              <a:rPr lang="en-US" altLang="zh-CN" sz="3200" dirty="0" err="1"/>
              <a:t>Hui</a:t>
            </a:r>
            <a:r>
              <a:rPr lang="en-US" altLang="zh-CN" sz="3200" dirty="0"/>
              <a:t> is a student from Shenzhen. He’s now 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Today is the 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His mom and aunt are 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His dad and uncle are 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23. Zhu </a:t>
            </a:r>
            <a:r>
              <a:rPr lang="en-US" altLang="zh-CN" sz="3200" dirty="0" err="1"/>
              <a:t>Hui</a:t>
            </a:r>
            <a:r>
              <a:rPr lang="en-US" altLang="zh-CN" sz="3200" dirty="0"/>
              <a:t> is ___________________________ to his cousin in Shenzhen.</a:t>
            </a:r>
          </a:p>
        </p:txBody>
      </p:sp>
      <p:sp>
        <p:nvSpPr>
          <p:cNvPr id="79876" name="TextBox 11"/>
          <p:cNvSpPr txBox="1">
            <a:spLocks noChangeArrowheads="1"/>
          </p:cNvSpPr>
          <p:nvPr/>
        </p:nvSpPr>
        <p:spPr bwMode="auto">
          <a:xfrm>
            <a:off x="5075238" y="3140075"/>
            <a:ext cx="3354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making zongzi</a:t>
            </a:r>
          </a:p>
        </p:txBody>
      </p:sp>
      <p:sp>
        <p:nvSpPr>
          <p:cNvPr id="79877" name="TextBox 11"/>
          <p:cNvSpPr txBox="1">
            <a:spLocks noChangeArrowheads="1"/>
          </p:cNvSpPr>
          <p:nvPr/>
        </p:nvSpPr>
        <p:spPr bwMode="auto">
          <a:xfrm>
            <a:off x="1116013" y="2060575"/>
            <a:ext cx="6329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studying in the United States</a:t>
            </a:r>
          </a:p>
        </p:txBody>
      </p:sp>
      <p:sp>
        <p:nvSpPr>
          <p:cNvPr id="79878" name="TextBox 11"/>
          <p:cNvSpPr txBox="1">
            <a:spLocks noChangeArrowheads="1"/>
          </p:cNvSpPr>
          <p:nvPr/>
        </p:nvSpPr>
        <p:spPr bwMode="auto">
          <a:xfrm>
            <a:off x="3419475" y="2565400"/>
            <a:ext cx="50355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Dragon Boat Festival</a:t>
            </a:r>
          </a:p>
        </p:txBody>
      </p:sp>
      <p:sp>
        <p:nvSpPr>
          <p:cNvPr id="79879" name="TextBox 11"/>
          <p:cNvSpPr txBox="1">
            <a:spLocks noChangeArrowheads="1"/>
          </p:cNvSpPr>
          <p:nvPr/>
        </p:nvSpPr>
        <p:spPr bwMode="auto">
          <a:xfrm>
            <a:off x="3087688" y="4581525"/>
            <a:ext cx="4838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talking on the phone</a:t>
            </a:r>
          </a:p>
        </p:txBody>
      </p:sp>
      <p:sp>
        <p:nvSpPr>
          <p:cNvPr id="79880" name="TextBox 11"/>
          <p:cNvSpPr txBox="1">
            <a:spLocks noChangeArrowheads="1"/>
          </p:cNvSpPr>
          <p:nvPr/>
        </p:nvSpPr>
        <p:spPr bwMode="auto">
          <a:xfrm>
            <a:off x="466725" y="4076700"/>
            <a:ext cx="7115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watching the boat races on TV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98425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6096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★race &amp;game </a:t>
            </a:r>
            <a:r>
              <a:rPr lang="zh-CN" altLang="en-US" sz="3200" dirty="0"/>
              <a:t>比赛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game </a:t>
            </a:r>
            <a:r>
              <a:rPr lang="zh-CN" altLang="en-US" sz="3200" dirty="0"/>
              <a:t>多指球类，棋类等体育比赛。指运动时常用复数。</a:t>
            </a:r>
            <a:r>
              <a:rPr lang="en-US" altLang="zh-CN" sz="3200" dirty="0"/>
              <a:t>race </a:t>
            </a:r>
            <a:r>
              <a:rPr lang="zh-CN" altLang="en-US" sz="3200" dirty="0"/>
              <a:t>主要指赛跑，赛车，游泳等与速度相关的比赛。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★</a:t>
            </a:r>
            <a:r>
              <a:rPr lang="en-US" altLang="zh-CN" sz="3200" dirty="0"/>
              <a:t>other &amp; else </a:t>
            </a:r>
            <a:r>
              <a:rPr lang="zh-CN" altLang="en-US" sz="3200" dirty="0"/>
              <a:t>其他的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other </a:t>
            </a:r>
            <a:r>
              <a:rPr lang="zh-CN" altLang="en-US" sz="3200" dirty="0"/>
              <a:t>意为“其他的”，修饰名词，代词。</a:t>
            </a:r>
            <a:r>
              <a:rPr lang="en-US" altLang="zh-CN" sz="3200" dirty="0"/>
              <a:t>else</a:t>
            </a:r>
            <a:r>
              <a:rPr lang="zh-CN" altLang="en-US" sz="3200" dirty="0"/>
              <a:t>作副词</a:t>
            </a:r>
            <a:r>
              <a:rPr lang="en-US" altLang="zh-CN" sz="3200" dirty="0"/>
              <a:t>, </a:t>
            </a:r>
            <a:r>
              <a:rPr lang="zh-CN" altLang="en-US" sz="3200" dirty="0"/>
              <a:t>用在疑问代词（</a:t>
            </a:r>
            <a:r>
              <a:rPr lang="en-US" altLang="zh-CN" sz="3200" dirty="0"/>
              <a:t>what, who</a:t>
            </a:r>
            <a:r>
              <a:rPr lang="zh-CN" altLang="en-US" sz="3200" dirty="0"/>
              <a:t>等），不定代词 </a:t>
            </a:r>
            <a:r>
              <a:rPr lang="en-US" altLang="zh-CN" sz="3200" dirty="0"/>
              <a:t>(something, anything, nothing</a:t>
            </a:r>
            <a:r>
              <a:rPr lang="zh-CN" altLang="en-US" sz="3200" dirty="0"/>
              <a:t>等</a:t>
            </a:r>
            <a:r>
              <a:rPr lang="en-US" altLang="zh-CN" sz="3200" dirty="0"/>
              <a:t>)</a:t>
            </a:r>
            <a:r>
              <a:rPr lang="zh-CN" altLang="en-US" sz="3200" dirty="0"/>
              <a:t>之后。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（</a:t>
            </a:r>
            <a:r>
              <a:rPr lang="en-US" altLang="zh-CN" sz="3200" dirty="0"/>
              <a:t>1</a:t>
            </a:r>
            <a:r>
              <a:rPr lang="zh-CN" altLang="en-US" sz="3200" dirty="0"/>
              <a:t>）</a:t>
            </a:r>
            <a:r>
              <a:rPr lang="en-US" altLang="zh-CN" sz="3200" dirty="0"/>
              <a:t>What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(other/else)things do you like?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（</a:t>
            </a:r>
            <a:r>
              <a:rPr lang="en-US" altLang="zh-CN" sz="3200" dirty="0"/>
              <a:t>2</a:t>
            </a:r>
            <a:r>
              <a:rPr lang="zh-CN" altLang="en-US" sz="3200" dirty="0"/>
              <a:t>）</a:t>
            </a:r>
            <a:r>
              <a:rPr lang="en-US" altLang="zh-CN" sz="3200" dirty="0"/>
              <a:t>I don’t want anything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(other/ else), thanks.</a:t>
            </a:r>
          </a:p>
        </p:txBody>
      </p:sp>
      <p:sp>
        <p:nvSpPr>
          <p:cNvPr id="81924" name="TextBox 4"/>
          <p:cNvSpPr txBox="1">
            <a:spLocks noChangeArrowheads="1"/>
          </p:cNvSpPr>
          <p:nvPr/>
        </p:nvSpPr>
        <p:spPr bwMode="auto">
          <a:xfrm>
            <a:off x="2209801" y="443388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other</a:t>
            </a:r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5003800" y="4953000"/>
            <a:ext cx="1235869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211515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★miss 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想念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，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错过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，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未婚女性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  <a:r>
              <a:rPr lang="en-US" altLang="zh-CN" sz="3200" dirty="0">
                <a:sym typeface="Arial" panose="020B0604020202020204" pitchFamily="34" charset="0"/>
              </a:rPr>
              <a:t>miss doing </a:t>
            </a:r>
            <a:r>
              <a:rPr lang="en-US" altLang="zh-CN" sz="3200" dirty="0" err="1">
                <a:sym typeface="Arial" panose="020B0604020202020204" pitchFamily="34" charset="0"/>
              </a:rPr>
              <a:t>sth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ym typeface="Arial" panose="020B0604020202020204" pitchFamily="34" charset="0"/>
              </a:rPr>
              <a:t>表示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错过做某事，没有做某事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endParaRPr lang="zh-CN" altLang="en-US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翻译：我错过乘坐这趟公共汽车</a:t>
            </a:r>
            <a:r>
              <a:rPr lang="zh-CN" altLang="en-US" sz="3200" dirty="0" smtClean="0">
                <a:sym typeface="Arial" panose="020B0604020202020204" pitchFamily="34" charset="0"/>
              </a:rPr>
              <a:t>。</a:t>
            </a:r>
            <a:endParaRPr lang="en-US" altLang="zh-CN" sz="3200" dirty="0" smtClean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 smtClean="0">
                <a:sym typeface="Arial" panose="020B0604020202020204" pitchFamily="34" charset="0"/>
              </a:rPr>
              <a:t>（</a:t>
            </a:r>
            <a:r>
              <a:rPr lang="en-US" altLang="zh-CN" sz="3200" dirty="0">
                <a:sym typeface="Arial" panose="020B0604020202020204" pitchFamily="34" charset="0"/>
              </a:rPr>
              <a:t>3</a:t>
            </a:r>
            <a:r>
              <a:rPr lang="zh-CN" altLang="en-US" sz="3200" dirty="0">
                <a:sym typeface="Arial" panose="020B0604020202020204" pitchFamily="34" charset="0"/>
              </a:rPr>
              <a:t>）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★What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the time? = </a:t>
            </a:r>
            <a:r>
              <a:rPr lang="zh-CN" altLang="en-US" sz="3200" dirty="0">
                <a:sym typeface="Arial" panose="020B0604020202020204" pitchFamily="34" charset="0"/>
              </a:rPr>
              <a:t>（</a:t>
            </a:r>
            <a:r>
              <a:rPr lang="en-US" altLang="zh-CN" sz="3200" dirty="0">
                <a:sym typeface="Arial" panose="020B0604020202020204" pitchFamily="34" charset="0"/>
              </a:rPr>
              <a:t>4</a:t>
            </a:r>
            <a:r>
              <a:rPr lang="zh-CN" altLang="en-US" sz="3200" dirty="0">
                <a:sym typeface="Arial" panose="020B0604020202020204" pitchFamily="34" charset="0"/>
              </a:rPr>
              <a:t>）</a:t>
            </a:r>
            <a:r>
              <a:rPr lang="en-US" altLang="zh-CN" sz="3200" dirty="0">
                <a:sym typeface="Arial" panose="020B0604020202020204" pitchFamily="34" charset="0"/>
              </a:rPr>
              <a:t>What time </a:t>
            </a:r>
            <a:r>
              <a:rPr lang="en-US" altLang="zh-CN" sz="3200" dirty="0" smtClean="0">
                <a:sym typeface="Arial" panose="020B0604020202020204" pitchFamily="34" charset="0"/>
              </a:rPr>
              <a:t>___ ___?  </a:t>
            </a:r>
            <a:r>
              <a:rPr lang="zh-CN" altLang="en-US" sz="3200" dirty="0">
                <a:sym typeface="Arial" panose="020B0604020202020204" pitchFamily="34" charset="0"/>
              </a:rPr>
              <a:t>几点了？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★</a:t>
            </a:r>
            <a:r>
              <a:rPr lang="en-US" altLang="zh-CN" sz="3200" dirty="0">
                <a:sym typeface="Arial" panose="020B0604020202020204" pitchFamily="34" charset="0"/>
              </a:rPr>
              <a:t>there be </a:t>
            </a:r>
            <a:r>
              <a:rPr lang="zh-CN" altLang="en-US" sz="3200" dirty="0">
                <a:sym typeface="Arial" panose="020B0604020202020204" pitchFamily="34" charset="0"/>
              </a:rPr>
              <a:t>表示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某处有某物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某人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，强调某物，某人在某处是客观存在的。</a:t>
            </a:r>
            <a:r>
              <a:rPr lang="en-US" altLang="zh-CN" sz="3200" dirty="0">
                <a:sym typeface="Arial" panose="020B0604020202020204" pitchFamily="34" charset="0"/>
              </a:rPr>
              <a:t>there be </a:t>
            </a:r>
            <a:r>
              <a:rPr lang="zh-CN" altLang="en-US" sz="3200" dirty="0">
                <a:sym typeface="Arial" panose="020B0604020202020204" pitchFamily="34" charset="0"/>
              </a:rPr>
              <a:t>采用就近原则。即</a:t>
            </a:r>
            <a:r>
              <a:rPr lang="en-US" altLang="zh-CN" sz="3200" dirty="0">
                <a:sym typeface="Arial" panose="020B0604020202020204" pitchFamily="34" charset="0"/>
              </a:rPr>
              <a:t>be </a:t>
            </a:r>
            <a:r>
              <a:rPr lang="zh-CN" altLang="en-US" sz="3200" dirty="0">
                <a:sym typeface="Arial" panose="020B0604020202020204" pitchFamily="34" charset="0"/>
              </a:rPr>
              <a:t>取决于离它最近的名词，最近的是单数名词或是不可数名词，</a:t>
            </a:r>
            <a:r>
              <a:rPr lang="en-US" altLang="zh-CN" sz="3200" dirty="0">
                <a:sym typeface="Arial" panose="020B0604020202020204" pitchFamily="34" charset="0"/>
              </a:rPr>
              <a:t>be</a:t>
            </a:r>
            <a:r>
              <a:rPr lang="zh-CN" altLang="en-US" sz="3200" dirty="0">
                <a:sym typeface="Arial" panose="020B0604020202020204" pitchFamily="34" charset="0"/>
              </a:rPr>
              <a:t>就用</a:t>
            </a:r>
            <a:r>
              <a:rPr lang="en-US" altLang="zh-CN" sz="3200" dirty="0">
                <a:sym typeface="Arial" panose="020B0604020202020204" pitchFamily="34" charset="0"/>
              </a:rPr>
              <a:t>is </a:t>
            </a:r>
            <a:r>
              <a:rPr lang="zh-CN" altLang="en-US" sz="3200" dirty="0">
                <a:sym typeface="Arial" panose="020B0604020202020204" pitchFamily="34" charset="0"/>
              </a:rPr>
              <a:t>；最近的是复数名词，</a:t>
            </a:r>
            <a:r>
              <a:rPr lang="en-US" altLang="zh-CN" sz="3200" dirty="0">
                <a:sym typeface="Arial" panose="020B0604020202020204" pitchFamily="34" charset="0"/>
              </a:rPr>
              <a:t>be</a:t>
            </a:r>
            <a:r>
              <a:rPr lang="zh-CN" altLang="en-US" sz="3200" dirty="0">
                <a:sym typeface="Arial" panose="020B0604020202020204" pitchFamily="34" charset="0"/>
              </a:rPr>
              <a:t>就用</a:t>
            </a:r>
            <a:r>
              <a:rPr lang="en-US" altLang="zh-CN" sz="3200" dirty="0">
                <a:sym typeface="Arial" panose="020B0604020202020204" pitchFamily="34" charset="0"/>
              </a:rPr>
              <a:t>are.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例如：（</a:t>
            </a:r>
            <a:r>
              <a:rPr lang="en-US" altLang="zh-CN" sz="3200" dirty="0">
                <a:sym typeface="Arial" panose="020B0604020202020204" pitchFamily="34" charset="0"/>
              </a:rPr>
              <a:t>5</a:t>
            </a:r>
            <a:r>
              <a:rPr lang="zh-CN" altLang="en-US" sz="3200" dirty="0">
                <a:sym typeface="Arial" panose="020B0604020202020204" pitchFamily="34" charset="0"/>
              </a:rPr>
              <a:t>）</a:t>
            </a:r>
            <a:r>
              <a:rPr lang="en-US" altLang="zh-CN" sz="3200" dirty="0">
                <a:sym typeface="Arial" panose="020B0604020202020204" pitchFamily="34" charset="0"/>
              </a:rPr>
              <a:t>There </a:t>
            </a:r>
            <a:r>
              <a:rPr lang="en-US" altLang="zh-CN" sz="3200" dirty="0" smtClean="0">
                <a:sym typeface="Arial" panose="020B0604020202020204" pitchFamily="34" charset="0"/>
              </a:rPr>
              <a:t>__ </a:t>
            </a:r>
            <a:r>
              <a:rPr lang="en-US" altLang="zh-CN" sz="3200" dirty="0">
                <a:sym typeface="Arial" panose="020B0604020202020204" pitchFamily="34" charset="0"/>
              </a:rPr>
              <a:t>a teacher and ten students in the classroom</a:t>
            </a:r>
            <a:r>
              <a:rPr lang="en-US" altLang="zh-CN" sz="3200" dirty="0" smtClean="0">
                <a:sym typeface="Arial" panose="020B0604020202020204" pitchFamily="34" charset="0"/>
              </a:rPr>
              <a:t>.</a:t>
            </a: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1143000" y="1624390"/>
            <a:ext cx="441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 miss taking the bus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.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3479006" y="5512178"/>
            <a:ext cx="71199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6934200" y="2146678"/>
            <a:ext cx="1529556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   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it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94357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There </a:t>
            </a:r>
            <a:r>
              <a:rPr lang="en-US" altLang="zh-CN" sz="3200" dirty="0" smtClean="0">
                <a:sym typeface="Arial" panose="020B0604020202020204" pitchFamily="34" charset="0"/>
              </a:rPr>
              <a:t>____ </a:t>
            </a:r>
            <a:r>
              <a:rPr lang="en-US" altLang="zh-CN" sz="3200" dirty="0">
                <a:sym typeface="Arial" panose="020B0604020202020204" pitchFamily="34" charset="0"/>
              </a:rPr>
              <a:t>ten students and a teacher in the classroom.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★  family </a:t>
            </a:r>
            <a:r>
              <a:rPr lang="en-US" altLang="zh-CN" sz="3200" dirty="0">
                <a:latin typeface="Calibri" panose="020F0502020204030204"/>
                <a:sym typeface="宋体" panose="02010600030101010101" pitchFamily="2" charset="-122"/>
              </a:rPr>
              <a:t>“</a:t>
            </a:r>
            <a:r>
              <a:rPr lang="zh-CN" altLang="en-US" sz="3200" dirty="0">
                <a:sym typeface="宋体" panose="02010600030101010101" pitchFamily="2" charset="-122"/>
              </a:rPr>
              <a:t>家庭、家人</a:t>
            </a:r>
            <a:r>
              <a:rPr lang="zh-CN" altLang="en-US" sz="3200" dirty="0">
                <a:latin typeface="Calibri" panose="020F0502020204030204"/>
                <a:sym typeface="宋体" panose="02010600030101010101" pitchFamily="2" charset="-122"/>
              </a:rPr>
              <a:t>”</a:t>
            </a:r>
            <a:r>
              <a:rPr lang="zh-CN" altLang="en-US" sz="3200" dirty="0">
                <a:sym typeface="宋体" panose="02010600030101010101" pitchFamily="2" charset="-122"/>
              </a:rPr>
              <a:t>。</a:t>
            </a:r>
            <a:r>
              <a:rPr lang="en-US" altLang="zh-CN" sz="3200" dirty="0">
                <a:sym typeface="宋体" panose="02010600030101010101" pitchFamily="2" charset="-122"/>
              </a:rPr>
              <a:t>family</a:t>
            </a:r>
            <a:r>
              <a:rPr lang="zh-CN" altLang="en-US" sz="3200" dirty="0">
                <a:sym typeface="宋体" panose="02010600030101010101" pitchFamily="2" charset="-122"/>
              </a:rPr>
              <a:t>表示整体</a:t>
            </a:r>
            <a:r>
              <a:rPr lang="zh-CN" altLang="en-US" sz="3200" dirty="0">
                <a:latin typeface="Calibri" panose="020F0502020204030204"/>
                <a:sym typeface="宋体" panose="02010600030101010101" pitchFamily="2" charset="-122"/>
              </a:rPr>
              <a:t>“</a:t>
            </a:r>
            <a:r>
              <a:rPr lang="zh-CN" altLang="en-US" sz="3200" dirty="0">
                <a:sym typeface="宋体" panose="02010600030101010101" pitchFamily="2" charset="-122"/>
              </a:rPr>
              <a:t>家庭</a:t>
            </a:r>
            <a:r>
              <a:rPr lang="zh-CN" altLang="en-US" sz="3200" dirty="0">
                <a:latin typeface="Calibri" panose="020F0502020204030204"/>
                <a:sym typeface="宋体" panose="02010600030101010101" pitchFamily="2" charset="-122"/>
              </a:rPr>
              <a:t>”</a:t>
            </a:r>
            <a:r>
              <a:rPr lang="zh-CN" altLang="en-US" sz="3200" dirty="0">
                <a:sym typeface="宋体" panose="02010600030101010101" pitchFamily="2" charset="-122"/>
              </a:rPr>
              <a:t>时，谓语动词用单数；表示家庭成员时谓语动词用复数。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宋体" panose="02010600030101010101" pitchFamily="2" charset="-122"/>
              </a:rPr>
              <a:t>（</a:t>
            </a:r>
            <a:r>
              <a:rPr lang="en-US" altLang="zh-CN" sz="3200" dirty="0">
                <a:sym typeface="宋体" panose="02010600030101010101" pitchFamily="2" charset="-122"/>
              </a:rPr>
              <a:t>6</a:t>
            </a:r>
            <a:r>
              <a:rPr lang="zh-CN" altLang="en-US" sz="3200" dirty="0">
                <a:sym typeface="宋体" panose="02010600030101010101" pitchFamily="2" charset="-122"/>
              </a:rPr>
              <a:t>）</a:t>
            </a:r>
            <a:r>
              <a:rPr lang="en-US" altLang="zh-CN" sz="3200" dirty="0">
                <a:sym typeface="宋体" panose="02010600030101010101" pitchFamily="2" charset="-122"/>
              </a:rPr>
              <a:t>His family</a:t>
            </a:r>
            <a:r>
              <a:rPr lang="en-US" altLang="zh-CN" sz="3200" dirty="0" smtClean="0">
                <a:sym typeface="宋体" panose="02010600030101010101" pitchFamily="2" charset="-122"/>
              </a:rPr>
              <a:t>___ </a:t>
            </a:r>
            <a:r>
              <a:rPr lang="en-US" altLang="zh-CN" sz="3200" dirty="0">
                <a:sym typeface="宋体" panose="02010600030101010101" pitchFamily="2" charset="-122"/>
              </a:rPr>
              <a:t>(be) large.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His family </a:t>
            </a:r>
            <a:r>
              <a:rPr lang="en-US" altLang="zh-CN" sz="3200" dirty="0" smtClean="0">
                <a:sym typeface="宋体" panose="02010600030101010101" pitchFamily="2" charset="-122"/>
              </a:rPr>
              <a:t>____ </a:t>
            </a:r>
            <a:r>
              <a:rPr lang="en-US" altLang="zh-CN" sz="3200" dirty="0">
                <a:sym typeface="宋体" panose="02010600030101010101" pitchFamily="2" charset="-122"/>
              </a:rPr>
              <a:t>(be) all waiting for him.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★ any other </a:t>
            </a:r>
            <a:r>
              <a:rPr lang="zh-CN" altLang="en-US" sz="3200" dirty="0">
                <a:sym typeface="宋体" panose="02010600030101010101" pitchFamily="2" charset="-122"/>
              </a:rPr>
              <a:t>意为</a:t>
            </a:r>
            <a:r>
              <a:rPr lang="zh-CN" altLang="en-US" sz="3200" dirty="0">
                <a:latin typeface="Calibri" panose="020F0502020204030204"/>
                <a:sym typeface="宋体" panose="02010600030101010101" pitchFamily="2" charset="-122"/>
              </a:rPr>
              <a:t>“</a:t>
            </a:r>
            <a:r>
              <a:rPr lang="zh-CN" altLang="en-US" sz="3200" dirty="0">
                <a:sym typeface="宋体" panose="02010600030101010101" pitchFamily="2" charset="-122"/>
              </a:rPr>
              <a:t>其他任何一个</a:t>
            </a:r>
            <a:r>
              <a:rPr lang="zh-CN" altLang="en-US" sz="3200" dirty="0">
                <a:latin typeface="Calibri" panose="020F0502020204030204"/>
                <a:sym typeface="宋体" panose="02010600030101010101" pitchFamily="2" charset="-122"/>
              </a:rPr>
              <a:t>”</a:t>
            </a:r>
            <a:r>
              <a:rPr lang="zh-CN" altLang="en-US" sz="3200" dirty="0">
                <a:sym typeface="宋体" panose="02010600030101010101" pitchFamily="2" charset="-122"/>
              </a:rPr>
              <a:t>其后接名词单数。如：</a:t>
            </a:r>
            <a:r>
              <a:rPr lang="en-US" altLang="zh-CN" sz="3200" dirty="0">
                <a:sym typeface="宋体" panose="02010600030101010101" pitchFamily="2" charset="-122"/>
              </a:rPr>
              <a:t>Tom runs faster than any other boy in his class.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宋体" panose="02010600030101010101" pitchFamily="2" charset="-122"/>
              </a:rPr>
              <a:t>（</a:t>
            </a:r>
            <a:r>
              <a:rPr lang="en-US" altLang="zh-CN" sz="3200" dirty="0">
                <a:sym typeface="宋体" panose="02010600030101010101" pitchFamily="2" charset="-122"/>
              </a:rPr>
              <a:t>7</a:t>
            </a:r>
            <a:r>
              <a:rPr lang="zh-CN" altLang="en-US" sz="3200" dirty="0">
                <a:sym typeface="宋体" panose="02010600030101010101" pitchFamily="2" charset="-122"/>
              </a:rPr>
              <a:t>）上海比中国的其他任何一个城市都大。</a:t>
            </a:r>
            <a:r>
              <a:rPr lang="en-US" altLang="zh-CN" sz="3200" dirty="0">
                <a:sym typeface="宋体" panose="02010600030101010101" pitchFamily="2" charset="-122"/>
              </a:rPr>
              <a:t>Shanghai is bigger than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 </a:t>
            </a:r>
            <a:r>
              <a:rPr lang="en-US" altLang="zh-CN" sz="3200" dirty="0">
                <a:sym typeface="宋体" panose="02010600030101010101" pitchFamily="2" charset="-122"/>
              </a:rPr>
              <a:t>in China</a:t>
            </a:r>
            <a:r>
              <a:rPr lang="en-US" altLang="zh-CN" sz="3200" dirty="0" smtClean="0">
                <a:sym typeface="宋体" panose="02010600030101010101" pitchFamily="2" charset="-122"/>
              </a:rPr>
              <a:t>.</a:t>
            </a:r>
            <a:endParaRPr lang="en-US" altLang="zh-CN" sz="3200" dirty="0">
              <a:sym typeface="宋体" panose="02010600030101010101" pitchFamily="2" charset="-122"/>
            </a:endParaRP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1295400" y="68957"/>
            <a:ext cx="901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2971800" y="2483544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1979614" y="2970907"/>
            <a:ext cx="849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4343400" y="5409306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any other city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1004888"/>
            <a:ext cx="91440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★ wish to do </a:t>
            </a:r>
            <a:r>
              <a:rPr lang="en-US" altLang="zh-CN" sz="3200" dirty="0" err="1">
                <a:sym typeface="宋体" panose="02010600030101010101" pitchFamily="2" charset="-122"/>
              </a:rPr>
              <a:t>sth</a:t>
            </a:r>
            <a:r>
              <a:rPr lang="en-US" altLang="zh-CN" sz="3200" dirty="0">
                <a:sym typeface="宋体" panose="02010600030101010101" pitchFamily="2" charset="-122"/>
              </a:rPr>
              <a:t> </a:t>
            </a:r>
            <a:r>
              <a:rPr lang="zh-CN" altLang="en-US" sz="3200" dirty="0">
                <a:sym typeface="宋体" panose="02010600030101010101" pitchFamily="2" charset="-122"/>
              </a:rPr>
              <a:t>意为</a:t>
            </a:r>
            <a:r>
              <a:rPr lang="zh-CN" altLang="en-US" sz="3200" dirty="0">
                <a:latin typeface="Calibri" panose="020F0502020204030204"/>
                <a:sym typeface="宋体" panose="02010600030101010101" pitchFamily="2" charset="-122"/>
              </a:rPr>
              <a:t>“</a:t>
            </a:r>
            <a:r>
              <a:rPr lang="zh-CN" altLang="en-US" sz="3200" dirty="0">
                <a:sym typeface="宋体" panose="02010600030101010101" pitchFamily="2" charset="-122"/>
              </a:rPr>
              <a:t>希望做某事</a:t>
            </a:r>
            <a:r>
              <a:rPr lang="zh-CN" altLang="en-US" sz="3200" dirty="0" smtClean="0">
                <a:latin typeface="Calibri" panose="020F0502020204030204"/>
                <a:sym typeface="宋体" panose="02010600030101010101" pitchFamily="2" charset="-122"/>
              </a:rPr>
              <a:t>”</a:t>
            </a:r>
            <a:r>
              <a:rPr lang="zh-CN" altLang="en-US" sz="3200" dirty="0" smtClean="0">
                <a:sym typeface="宋体" panose="02010600030101010101" pitchFamily="2" charset="-122"/>
              </a:rPr>
              <a:t>拓</a:t>
            </a:r>
            <a:r>
              <a:rPr lang="zh-CN" altLang="en-US" sz="3200" dirty="0">
                <a:sym typeface="宋体" panose="02010600030101010101" pitchFamily="2" charset="-122"/>
              </a:rPr>
              <a:t>展：希望某人做某事 </a:t>
            </a:r>
            <a:r>
              <a:rPr lang="en-US" altLang="zh-CN" sz="3200" dirty="0">
                <a:sym typeface="宋体" panose="02010600030101010101" pitchFamily="2" charset="-122"/>
              </a:rPr>
              <a:t>wish </a:t>
            </a:r>
            <a:r>
              <a:rPr lang="en-US" altLang="zh-CN" sz="3200" dirty="0" err="1">
                <a:sym typeface="宋体" panose="02010600030101010101" pitchFamily="2" charset="-122"/>
              </a:rPr>
              <a:t>sb</a:t>
            </a:r>
            <a:r>
              <a:rPr lang="en-US" altLang="zh-CN" sz="3200" dirty="0">
                <a:sym typeface="宋体" panose="02010600030101010101" pitchFamily="2" charset="-122"/>
              </a:rPr>
              <a:t> to do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宋体" panose="02010600030101010101" pitchFamily="2" charset="-122"/>
              </a:rPr>
              <a:t>（</a:t>
            </a:r>
            <a:r>
              <a:rPr lang="en-US" altLang="zh-CN" sz="3200" dirty="0">
                <a:sym typeface="宋体" panose="02010600030101010101" pitchFamily="2" charset="-122"/>
              </a:rPr>
              <a:t>8</a:t>
            </a:r>
            <a:r>
              <a:rPr lang="zh-CN" altLang="en-US" sz="3200" dirty="0">
                <a:sym typeface="宋体" panose="02010600030101010101" pitchFamily="2" charset="-122"/>
              </a:rPr>
              <a:t>）如：我希望去美国。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ym typeface="宋体" panose="02010600030101010101" pitchFamily="2" charset="-122"/>
              </a:rPr>
              <a:t>I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 </a:t>
            </a:r>
            <a:r>
              <a:rPr lang="en-US" altLang="zh-CN" sz="3200" dirty="0">
                <a:sym typeface="宋体" panose="02010600030101010101" pitchFamily="2" charset="-122"/>
              </a:rPr>
              <a:t>America.</a:t>
            </a: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457200" y="2346325"/>
            <a:ext cx="3081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wish to go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1311</Words>
  <Application>Microsoft Office PowerPoint</Application>
  <PresentationFormat>全屏显示(4:3)</PresentationFormat>
  <Paragraphs>179</Paragraphs>
  <Slides>17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661CC2FC854040DEB73A8FCEFB1168CF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