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89" r:id="rId4"/>
    <p:sldId id="275" r:id="rId5"/>
    <p:sldId id="278" r:id="rId6"/>
    <p:sldId id="290" r:id="rId7"/>
    <p:sldId id="293" r:id="rId8"/>
    <p:sldId id="294" r:id="rId9"/>
    <p:sldId id="285" r:id="rId10"/>
    <p:sldId id="286" r:id="rId11"/>
    <p:sldId id="291" r:id="rId12"/>
    <p:sldId id="262" r:id="rId13"/>
    <p:sldId id="284" r:id="rId14"/>
    <p:sldId id="273" r:id="rId15"/>
    <p:sldId id="295" r:id="rId16"/>
    <p:sldId id="292" r:id="rId17"/>
  </p:sldIdLst>
  <p:sldSz cx="9144000" cy="6858000" type="screen4x3"/>
  <p:notesSz cx="6858000" cy="9144000"/>
  <p:custDataLst>
    <p:tags r:id="rId20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FF"/>
    <a:srgbClr val="FF33CC"/>
    <a:srgbClr val="6600FF"/>
    <a:srgbClr val="7F3587"/>
    <a:srgbClr val="6600CC"/>
    <a:srgbClr val="9933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53" autoAdjust="0"/>
    <p:restoredTop sz="93750" autoAdjust="0"/>
  </p:normalViewPr>
  <p:slideViewPr>
    <p:cSldViewPr>
      <p:cViewPr>
        <p:scale>
          <a:sx n="100" d="100"/>
          <a:sy n="100" d="100"/>
        </p:scale>
        <p:origin x="-204" y="-264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C7156ED-363C-4F12-B5F3-CB439AED3C2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21A1BF3-0C4E-4A65-88D1-5CA40D9DF3E8}" type="slidenum">
              <a:rPr lang="en-US" altLang="zh-CN" sz="1200" smtClean="0">
                <a:latin typeface="Times New Roman" panose="02020603050405020304" pitchFamily="18" charset="0"/>
              </a:rPr>
              <a:t>1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AEEE391-FF70-4964-BD75-47F4D7DF1B96}" type="slidenum">
              <a:rPr lang="en-US" altLang="zh-CN" sz="1200" smtClean="0">
                <a:latin typeface="Times New Roman" panose="02020603050405020304" pitchFamily="18" charset="0"/>
              </a:rPr>
              <a:t>10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8E54ED6-5FDA-4427-B374-11E06828B7C1}" type="slidenum">
              <a:rPr lang="en-US" altLang="zh-CN" sz="1200" smtClean="0">
                <a:latin typeface="Times New Roman" panose="02020603050405020304" pitchFamily="18" charset="0"/>
              </a:rPr>
              <a:t>11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C811BBD-C95E-4B83-8044-AE029EB52C68}" type="slidenum">
              <a:rPr lang="en-US" altLang="zh-CN" sz="1200" smtClean="0">
                <a:latin typeface="Times New Roman" panose="02020603050405020304" pitchFamily="18" charset="0"/>
              </a:rPr>
              <a:t>12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C2603B6-49B3-4C83-A5F6-44B381ADB2EC}" type="slidenum">
              <a:rPr lang="en-US" altLang="zh-CN" sz="1200" smtClean="0">
                <a:latin typeface="Times New Roman" panose="02020603050405020304" pitchFamily="18" charset="0"/>
              </a:rPr>
              <a:t>13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561603E-AD90-4C79-BE5E-BFE24BF3DF3E}" type="slidenum">
              <a:rPr lang="en-US" altLang="zh-CN" sz="1200" smtClean="0">
                <a:latin typeface="Times New Roman" panose="02020603050405020304" pitchFamily="18" charset="0"/>
              </a:rPr>
              <a:t>14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256C115-66F7-4C12-9BA3-705F1407BA07}" type="slidenum">
              <a:rPr lang="en-US" altLang="zh-CN" sz="1200" smtClean="0">
                <a:latin typeface="Times New Roman" panose="02020603050405020304" pitchFamily="18" charset="0"/>
              </a:rPr>
              <a:t>15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E00E22F-0FF0-4CB5-A850-88AA43542E75}" type="slidenum">
              <a:rPr lang="en-US" altLang="zh-CN" sz="1200" smtClean="0">
                <a:latin typeface="Times New Roman" panose="02020603050405020304" pitchFamily="18" charset="0"/>
              </a:rPr>
              <a:t>16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69BAB94-16E3-40A3-82B4-ED50DBE481CB}" type="slidenum">
              <a:rPr lang="en-US" altLang="zh-CN" sz="1200" smtClean="0">
                <a:latin typeface="Times New Roman" panose="02020603050405020304" pitchFamily="18" charset="0"/>
              </a:rPr>
              <a:t>2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A804479-6950-4ED6-94E7-7948D32E7E46}" type="slidenum">
              <a:rPr lang="en-US" altLang="zh-CN" sz="1200" smtClean="0">
                <a:latin typeface="Times New Roman" panose="02020603050405020304" pitchFamily="18" charset="0"/>
              </a:rPr>
              <a:t>3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239B371-9425-4C00-9B25-D5B78406AE29}" type="slidenum">
              <a:rPr lang="en-US" altLang="zh-CN" sz="1200" smtClean="0">
                <a:latin typeface="Times New Roman" panose="02020603050405020304" pitchFamily="18" charset="0"/>
              </a:rPr>
              <a:t>4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4AC0CA2-2D0E-4108-9B06-B226A7E9BB5F}" type="slidenum">
              <a:rPr lang="en-US" altLang="zh-CN" sz="1200" smtClean="0">
                <a:latin typeface="Times New Roman" panose="02020603050405020304" pitchFamily="18" charset="0"/>
              </a:rPr>
              <a:t>5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3165044-04C9-40D7-8FE3-4C0FF159D7AB}" type="slidenum">
              <a:rPr lang="en-US" altLang="zh-CN" sz="1200" smtClean="0">
                <a:latin typeface="Times New Roman" panose="02020603050405020304" pitchFamily="18" charset="0"/>
              </a:rPr>
              <a:t>6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3B2E00C-DD61-4E68-95B5-36AFCFE35E0E}" type="slidenum">
              <a:rPr lang="en-US" altLang="zh-CN" sz="1200" smtClean="0">
                <a:latin typeface="Times New Roman" panose="02020603050405020304" pitchFamily="18" charset="0"/>
              </a:rPr>
              <a:t>7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0BBFE87-0C89-4428-9861-392255D6B408}" type="slidenum">
              <a:rPr lang="en-US" altLang="zh-CN" sz="1200" smtClean="0">
                <a:latin typeface="Times New Roman" panose="02020603050405020304" pitchFamily="18" charset="0"/>
              </a:rPr>
              <a:t>8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0291ADA-4810-45E1-9166-DAEDE3FDD1B3}" type="slidenum">
              <a:rPr lang="en-US" altLang="zh-CN" sz="1200" smtClean="0">
                <a:latin typeface="Times New Roman" panose="02020603050405020304" pitchFamily="18" charset="0"/>
              </a:rPr>
              <a:t>9</a:t>
            </a:fld>
            <a:endParaRPr lang="en-US" altLang="zh-CN" sz="1200" smtClean="0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CN" altLang="en-US" smtClean="0"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F586D-7430-46D5-971A-D84A03C3F87D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E102C-B81E-4466-9B50-A5D5575A1A5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046488-F380-43E3-96C2-77E34B14C497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850DA-28AE-47EB-88E5-E5C1C23478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3DF895-C328-4FC9-987A-FAA0E61224E7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2D33FE-D55F-4FE0-AD25-60601B5B24F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BC8344-A00A-4C43-A0B1-183211BE85D7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F3D2-A10A-4319-B91C-328F2B78760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CDCC5E-9265-4318-BD3E-3F36D8F2136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B293B-2E1B-401A-8DF3-EE1785D4B6C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1F69B3-8306-4E96-9AB0-7C0E8AC87D30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1629B-2E05-458D-AA4A-ED5E876521A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74F858-2DCD-470B-9A98-481F21E2C2F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F51C8-F776-4165-BEDF-4E032C445FC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ED5A50-75EC-45BD-943D-C95FF8478426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F006-040C-476A-816D-7EC3CB04E3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D5D3BC-E0FE-4E65-A3A8-608BF6E7275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FDD05-FE5F-46E9-8CFC-D12B31A9BE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B1771D-81D6-4ED9-A756-A50EE245EA3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FF1F-46D6-4E0B-A5BF-F4176BD4C0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6170E4-51A2-49E6-B829-44B65C7EC5B2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1A6C9-F384-4F1D-82AA-D5750932A6D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/>
            </a:lvl1pPr>
          </a:lstStyle>
          <a:p>
            <a:fld id="{1E734814-DF2A-48A7-A2C0-8F64204F8E62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/>
            </a:lvl1pPr>
          </a:lstStyle>
          <a:p>
            <a:endParaRPr lang="en-US" altLang="zh-CN" dirty="0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4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B165BDC-EE0B-4A60-82FD-319895DE355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35838;&#20214;\Lesson4%20&#21442;&#32771;&#35838;&#20214;\farmer.mp3" TargetMode="External"/><Relationship Id="rId1" Type="http://schemas.microsoft.com/office/2007/relationships/media" Target="file:///C:\Users\Administrator\Desktop\&#35838;&#20214;\Lesson4%20&#21442;&#32771;&#35838;&#20214;\farmer.mp3" TargetMode="Externa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Users\Administrator\Desktop\&#35838;&#20214;\Lesson4%20&#21442;&#32771;&#35838;&#20214;\postman.mp3" TargetMode="External"/><Relationship Id="rId1" Type="http://schemas.microsoft.com/office/2007/relationships/media" Target="file:///C:\Users\Administrator\Desktop\&#35838;&#20214;\Lesson4%20&#21442;&#32771;&#35838;&#20214;\postman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Lesson4Justreadandwrite.sw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Lesson4Let&#8217;sact.swf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Lesson4Justtalk.avi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0.png"/><Relationship Id="rId2" Type="http://schemas.openxmlformats.org/officeDocument/2006/relationships/audio" Target="file:///C:\Users\Administrator\Desktop\&#35838;&#20214;\Lesson4%20&#21442;&#32771;&#35838;&#20214;\teacher.mp3" TargetMode="External"/><Relationship Id="rId1" Type="http://schemas.microsoft.com/office/2007/relationships/media" Target="file:///C:\Users\Administrator\Desktop\&#35838;&#20214;\Lesson4%20&#21442;&#32771;&#35838;&#20214;\teacher.mp3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0"/>
          <p:cNvSpPr txBox="1">
            <a:spLocks noChangeArrowheads="1"/>
          </p:cNvSpPr>
          <p:nvPr/>
        </p:nvSpPr>
        <p:spPr bwMode="auto">
          <a:xfrm>
            <a:off x="899592" y="980728"/>
            <a:ext cx="7429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人</a:t>
            </a:r>
            <a:r>
              <a:rPr lang="zh-CN" altLang="en-US" sz="44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教精通版</a:t>
            </a:r>
            <a:r>
              <a:rPr lang="zh-CN" altLang="en-US" sz="4400" b="1" dirty="0">
                <a:latin typeface="楷体" panose="02010609060101010101" pitchFamily="49" charset="-122"/>
                <a:ea typeface="楷体" panose="02010609060101010101" pitchFamily="49" charset="-122"/>
              </a:rPr>
              <a:t>四年级上册</a:t>
            </a:r>
          </a:p>
        </p:txBody>
      </p:sp>
      <p:sp>
        <p:nvSpPr>
          <p:cNvPr id="2" name="矩形 1"/>
          <p:cNvSpPr/>
          <p:nvPr/>
        </p:nvSpPr>
        <p:spPr>
          <a:xfrm>
            <a:off x="1227837" y="2705485"/>
            <a:ext cx="67730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4800" b="1" dirty="0"/>
              <a:t>This is my new friend</a:t>
            </a:r>
          </a:p>
        </p:txBody>
      </p:sp>
      <p:sp>
        <p:nvSpPr>
          <p:cNvPr id="8" name="矩形 7"/>
          <p:cNvSpPr/>
          <p:nvPr/>
        </p:nvSpPr>
        <p:spPr>
          <a:xfrm>
            <a:off x="2708211" y="533129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57438" y="4000500"/>
            <a:ext cx="4857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000"/>
              <a:t>farmer</a:t>
            </a:r>
            <a:endParaRPr lang="zh-CN" altLang="en-US" sz="8000"/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2643188" y="5286375"/>
            <a:ext cx="4500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/>
              <a:t>He is a </a:t>
            </a:r>
            <a:r>
              <a:rPr lang="en-US" altLang="zh-CN" sz="3200">
                <a:solidFill>
                  <a:srgbClr val="FF0000"/>
                </a:solidFill>
              </a:rPr>
              <a:t>farmer</a:t>
            </a:r>
            <a:r>
              <a:rPr lang="en-US" altLang="zh-CN" sz="3200"/>
              <a:t>.</a:t>
            </a:r>
            <a:endParaRPr lang="zh-CN" altLang="en-US" sz="3200"/>
          </a:p>
        </p:txBody>
      </p:sp>
      <p:pic>
        <p:nvPicPr>
          <p:cNvPr id="12292" name="Picture 5" descr="C:\Users\Administrator\Desktop\Unit1\Unit1 单词图片组\farmer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25" y="214313"/>
            <a:ext cx="508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farmer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4519613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9" grpId="0"/>
      <p:bldP spid="122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57438" y="4000500"/>
            <a:ext cx="4857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000"/>
              <a:t>postman</a:t>
            </a:r>
            <a:endParaRPr lang="zh-CN" altLang="en-US" sz="8000"/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857500" y="5286375"/>
            <a:ext cx="4500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My father is a </a:t>
            </a:r>
            <a:r>
              <a:rPr lang="en-US" altLang="zh-CN" sz="3200">
                <a:solidFill>
                  <a:srgbClr val="FF0000"/>
                </a:solidFill>
              </a:rPr>
              <a:t>postman</a:t>
            </a:r>
            <a:r>
              <a:rPr lang="en-US" altLang="zh-CN" sz="3200"/>
              <a:t>.</a:t>
            </a:r>
            <a:endParaRPr lang="zh-CN" altLang="en-US" sz="3200"/>
          </a:p>
        </p:txBody>
      </p:sp>
      <p:pic>
        <p:nvPicPr>
          <p:cNvPr id="13316" name="Picture 5" descr="C:\Users\Administrator\Desktop\Unit1\Unit1 单词图片组\postman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000250" y="285750"/>
            <a:ext cx="5357813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ostman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4519613"/>
            <a:ext cx="4286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337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9" grpId="0"/>
      <p:bldP spid="133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0"/>
            <a:ext cx="41433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3" descr="C:\Users\Administrator\Desktop\Unit1\Lesson4 Just read and write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28750" y="1071563"/>
            <a:ext cx="5857875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428625" y="1000125"/>
            <a:ext cx="8001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/>
              <a:t>观看动画，学习表演</a:t>
            </a:r>
            <a:endParaRPr lang="en-US" altLang="zh-CN" sz="3600"/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0"/>
            <a:ext cx="3571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C:\Users\Administrator\Desktop\Unit1\Lesson4 Let's act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14438" y="1714500"/>
            <a:ext cx="6024562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2857500" y="428625"/>
            <a:ext cx="33575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dirty="0">
                <a:solidFill>
                  <a:srgbClr val="FF33CC"/>
                </a:solidFill>
              </a:rPr>
              <a:t>Practice </a:t>
            </a:r>
            <a:endParaRPr lang="zh-CN" altLang="en-US" sz="4800" dirty="0">
              <a:solidFill>
                <a:srgbClr val="FF33CC"/>
              </a:solidFill>
            </a:endParaRPr>
          </a:p>
        </p:txBody>
      </p:sp>
      <p:sp>
        <p:nvSpPr>
          <p:cNvPr id="15363" name="TextBox 5"/>
          <p:cNvSpPr txBox="1">
            <a:spLocks noChangeArrowheads="1"/>
          </p:cNvSpPr>
          <p:nvPr/>
        </p:nvSpPr>
        <p:spPr bwMode="auto">
          <a:xfrm>
            <a:off x="539552" y="1357313"/>
            <a:ext cx="8319268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/>
              <a:t>情景表演</a:t>
            </a:r>
            <a:endParaRPr lang="en-US" altLang="zh-CN" sz="3200" dirty="0"/>
          </a:p>
          <a:p>
            <a:pPr eaLnBrk="1" hangingPunct="1"/>
            <a:r>
              <a:rPr lang="en-US" altLang="zh-CN" sz="3200" dirty="0"/>
              <a:t>Kate</a:t>
            </a:r>
            <a:r>
              <a:rPr lang="zh-CN" altLang="en-US" sz="3200" dirty="0"/>
              <a:t>正在和朋友谈论家人的职业，她该如何询问朋友家人的职业呢？这时就可以时用句型：</a:t>
            </a:r>
            <a:r>
              <a:rPr lang="en-US" altLang="zh-CN" sz="3200" dirty="0"/>
              <a:t>What does your…do?</a:t>
            </a:r>
          </a:p>
          <a:p>
            <a:pPr eaLnBrk="1" hangingPunct="1"/>
            <a:r>
              <a:rPr lang="zh-CN" altLang="en-US" sz="3200" dirty="0"/>
              <a:t>例如：</a:t>
            </a:r>
            <a:r>
              <a:rPr lang="en-US" altLang="zh-CN" sz="3200" dirty="0"/>
              <a:t>What does your brother do?</a:t>
            </a:r>
          </a:p>
          <a:p>
            <a:pPr eaLnBrk="1" hangingPunct="1"/>
            <a:r>
              <a:rPr lang="en-US" altLang="zh-CN" sz="3200" dirty="0"/>
              <a:t>          He is a farmer.</a:t>
            </a:r>
            <a:endParaRPr lang="zh-CN" altLang="en-US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500063" y="1500188"/>
            <a:ext cx="800100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>
                <a:solidFill>
                  <a:srgbClr val="FF33CC"/>
                </a:solidFill>
              </a:rPr>
              <a:t>“我的职业理想”游戏</a:t>
            </a:r>
            <a:endParaRPr lang="en-US" altLang="zh-CN" sz="3600">
              <a:solidFill>
                <a:srgbClr val="FF33CC"/>
              </a:solidFill>
            </a:endParaRPr>
          </a:p>
          <a:p>
            <a:pPr eaLnBrk="1" hangingPunct="1"/>
            <a:r>
              <a:rPr lang="zh-CN" altLang="en-US" sz="3600"/>
              <a:t>一位同学时用准备好的道具表演相关职业的典型动作，老师提问：“</a:t>
            </a:r>
            <a:r>
              <a:rPr lang="en-US" altLang="zh-CN" sz="3600"/>
              <a:t>What does he do?</a:t>
            </a:r>
            <a:r>
              <a:rPr lang="zh-CN" altLang="en-US" sz="3600"/>
              <a:t>”其他学生回答：“</a:t>
            </a:r>
            <a:r>
              <a:rPr lang="en-US" altLang="zh-CN" sz="3600"/>
              <a:t>He’s a…</a:t>
            </a:r>
            <a:r>
              <a:rPr lang="zh-CN" altLang="en-US" sz="3600"/>
              <a:t>”。</a:t>
            </a:r>
            <a:endParaRPr lang="en-US" altLang="zh-CN" sz="3600"/>
          </a:p>
        </p:txBody>
      </p:sp>
      <p:pic>
        <p:nvPicPr>
          <p:cNvPr id="1741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8" y="0"/>
            <a:ext cx="35718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456477" y="1412776"/>
            <a:ext cx="80010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altLang="zh-CN" sz="3200" dirty="0"/>
              <a:t>Language use</a:t>
            </a:r>
          </a:p>
          <a:p>
            <a:pPr eaLnBrk="1" hangingPunct="1"/>
            <a:r>
              <a:rPr lang="zh-CN" altLang="en-US" sz="3200" dirty="0"/>
              <a:t>假定一位新同学来到班里，他从各个方面接触同学们。今天大家在一起谈论各自家庭的照片。这时新同学很想了解同学爸爸的职业。你们帮他俩编创一个询问并介绍爸爸的职业的对话吧</a:t>
            </a:r>
            <a:r>
              <a:rPr lang="zh-CN" altLang="en-US" sz="3200" dirty="0" smtClean="0"/>
              <a:t>！ </a:t>
            </a:r>
            <a:endParaRPr lang="zh-CN" altLang="en-US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6"/>
          <p:cNvSpPr txBox="1">
            <a:spLocks noChangeArrowheads="1"/>
          </p:cNvSpPr>
          <p:nvPr/>
        </p:nvSpPr>
        <p:spPr bwMode="auto">
          <a:xfrm>
            <a:off x="428625" y="685454"/>
            <a:ext cx="8286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dirty="0">
                <a:solidFill>
                  <a:srgbClr val="FF33CC"/>
                </a:solidFill>
              </a:rPr>
              <a:t>Review</a:t>
            </a:r>
            <a:endParaRPr lang="zh-CN" altLang="en-US" sz="4000" dirty="0">
              <a:solidFill>
                <a:srgbClr val="FF33CC"/>
              </a:solidFill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857250" y="1685579"/>
            <a:ext cx="77152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/>
              <a:t>Brother, brother, this is my brother.</a:t>
            </a:r>
          </a:p>
          <a:p>
            <a:pPr eaLnBrk="1" hangingPunct="1"/>
            <a:r>
              <a:rPr lang="en-US" altLang="zh-CN" sz="3600" dirty="0"/>
              <a:t>I love my brother.</a:t>
            </a:r>
          </a:p>
          <a:p>
            <a:pPr eaLnBrk="1" hangingPunct="1"/>
            <a:endParaRPr lang="en-US" altLang="zh-CN" sz="3600" dirty="0"/>
          </a:p>
          <a:p>
            <a:pPr eaLnBrk="1" hangingPunct="1"/>
            <a:r>
              <a:rPr lang="en-US" altLang="zh-CN" sz="3600" dirty="0"/>
              <a:t>Sister, sister, this is my sister. </a:t>
            </a:r>
          </a:p>
          <a:p>
            <a:pPr eaLnBrk="1" hangingPunct="1"/>
            <a:r>
              <a:rPr lang="en-US" altLang="zh-CN" sz="3600" dirty="0"/>
              <a:t>I love my sister.</a:t>
            </a:r>
          </a:p>
          <a:p>
            <a:pPr eaLnBrk="1" hangingPunct="1"/>
            <a:endParaRPr lang="en-US" altLang="zh-CN" sz="3600" dirty="0"/>
          </a:p>
          <a:p>
            <a:pPr eaLnBrk="1" hangingPunct="1"/>
            <a:r>
              <a:rPr lang="en-US" altLang="zh-CN" sz="3600" dirty="0"/>
              <a:t>Brother, sister, we play together.</a:t>
            </a:r>
            <a:endParaRPr lang="zh-CN" altLang="en-US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users\administrator\appdata\roaming\360se6\User Data\temp\013000001855811227157043643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1431925"/>
            <a:ext cx="4572000" cy="542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椭圆形标注 8"/>
          <p:cNvSpPr>
            <a:spLocks noChangeArrowheads="1"/>
          </p:cNvSpPr>
          <p:nvPr/>
        </p:nvSpPr>
        <p:spPr bwMode="auto">
          <a:xfrm>
            <a:off x="5357813" y="3143250"/>
            <a:ext cx="2928937" cy="714375"/>
          </a:xfrm>
          <a:prstGeom prst="wedgeEllipseCallout">
            <a:avLst>
              <a:gd name="adj1" fmla="val -45856"/>
              <a:gd name="adj2" fmla="val 60481"/>
            </a:avLst>
          </a:prstGeom>
          <a:solidFill>
            <a:schemeClr val="bg1"/>
          </a:solidFill>
          <a:ln w="9525" algn="ctr">
            <a:solidFill>
              <a:srgbClr val="FF33CC"/>
            </a:solidFill>
            <a:miter lim="800000"/>
          </a:ln>
        </p:spPr>
        <p:txBody>
          <a:bodyPr wrap="none"/>
          <a:lstStyle/>
          <a:p>
            <a:r>
              <a:rPr lang="en-US" altLang="zh-CN" dirty="0"/>
              <a:t>He is my father.</a:t>
            </a:r>
            <a:endParaRPr lang="zh-CN" altLang="en-US" dirty="0"/>
          </a:p>
        </p:txBody>
      </p:sp>
      <p:sp>
        <p:nvSpPr>
          <p:cNvPr id="5124" name="椭圆形标注 9"/>
          <p:cNvSpPr>
            <a:spLocks noChangeArrowheads="1"/>
          </p:cNvSpPr>
          <p:nvPr/>
        </p:nvSpPr>
        <p:spPr bwMode="auto">
          <a:xfrm>
            <a:off x="0" y="1357313"/>
            <a:ext cx="3500438" cy="714375"/>
          </a:xfrm>
          <a:prstGeom prst="wedgeEllipseCallout">
            <a:avLst>
              <a:gd name="adj1" fmla="val 65843"/>
              <a:gd name="adj2" fmla="val 62384"/>
            </a:avLst>
          </a:prstGeom>
          <a:solidFill>
            <a:schemeClr val="bg1"/>
          </a:solidFill>
          <a:ln w="9525" algn="ctr">
            <a:solidFill>
              <a:srgbClr val="FF33CC"/>
            </a:solidFill>
            <a:miter lim="800000"/>
          </a:ln>
        </p:spPr>
        <p:txBody>
          <a:bodyPr wrap="none"/>
          <a:lstStyle/>
          <a:p>
            <a:r>
              <a:rPr lang="en-US" altLang="zh-CN" dirty="0"/>
              <a:t>She is my mother.</a:t>
            </a:r>
            <a:endParaRPr lang="zh-CN" altLang="en-US" dirty="0"/>
          </a:p>
        </p:txBody>
      </p:sp>
      <p:sp>
        <p:nvSpPr>
          <p:cNvPr id="5125" name="椭圆形标注 10"/>
          <p:cNvSpPr>
            <a:spLocks noChangeArrowheads="1"/>
          </p:cNvSpPr>
          <p:nvPr/>
        </p:nvSpPr>
        <p:spPr bwMode="auto">
          <a:xfrm>
            <a:off x="5286375" y="5643563"/>
            <a:ext cx="3500438" cy="714375"/>
          </a:xfrm>
          <a:prstGeom prst="wedgeEllipseCallout">
            <a:avLst>
              <a:gd name="adj1" fmla="val -38648"/>
              <a:gd name="adj2" fmla="val -112157"/>
            </a:avLst>
          </a:prstGeom>
          <a:solidFill>
            <a:schemeClr val="bg1"/>
          </a:solidFill>
          <a:ln w="9525" algn="ctr">
            <a:solidFill>
              <a:srgbClr val="FF33CC"/>
            </a:solidFill>
            <a:miter lim="800000"/>
          </a:ln>
        </p:spPr>
        <p:txBody>
          <a:bodyPr wrap="none"/>
          <a:lstStyle/>
          <a:p>
            <a:r>
              <a:rPr lang="en-US" altLang="zh-CN" dirty="0"/>
              <a:t>He is my brother.</a:t>
            </a:r>
            <a:endParaRPr lang="zh-CN" altLang="en-US" dirty="0"/>
          </a:p>
        </p:txBody>
      </p:sp>
      <p:sp>
        <p:nvSpPr>
          <p:cNvPr id="5126" name="椭圆形标注 11"/>
          <p:cNvSpPr>
            <a:spLocks noChangeArrowheads="1"/>
          </p:cNvSpPr>
          <p:nvPr/>
        </p:nvSpPr>
        <p:spPr bwMode="auto">
          <a:xfrm>
            <a:off x="5643563" y="1285875"/>
            <a:ext cx="3500437" cy="714375"/>
          </a:xfrm>
          <a:prstGeom prst="wedgeEllipseCallout">
            <a:avLst>
              <a:gd name="adj1" fmla="val -46250"/>
              <a:gd name="adj2" fmla="val 120565"/>
            </a:avLst>
          </a:prstGeom>
          <a:solidFill>
            <a:schemeClr val="bg1"/>
          </a:solidFill>
          <a:ln w="9525" algn="ctr">
            <a:solidFill>
              <a:srgbClr val="FF33CC"/>
            </a:solidFill>
            <a:miter lim="800000"/>
          </a:ln>
        </p:spPr>
        <p:txBody>
          <a:bodyPr wrap="none"/>
          <a:lstStyle/>
          <a:p>
            <a:r>
              <a:rPr lang="en-US" altLang="zh-CN" dirty="0"/>
              <a:t>She is my sister.</a:t>
            </a:r>
            <a:endParaRPr lang="zh-CN" altLang="en-US" dirty="0"/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357313" y="285750"/>
            <a:ext cx="75009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This is Liu Xing’s family. You can ask Liu Xing “Who’s this?”  </a:t>
            </a:r>
            <a:endParaRPr lang="zh-CN" altLang="en-US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 animBg="1"/>
      <p:bldP spid="5126" grpId="0" animBg="1"/>
      <p:bldP spid="51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75" y="1571625"/>
            <a:ext cx="1985963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27"/>
          <p:cNvSpPr>
            <a:spLocks noChangeArrowheads="1"/>
          </p:cNvSpPr>
          <p:nvPr/>
        </p:nvSpPr>
        <p:spPr bwMode="auto">
          <a:xfrm>
            <a:off x="4572000" y="285750"/>
            <a:ext cx="3714750" cy="990600"/>
          </a:xfrm>
          <a:prstGeom prst="wedgeRoundRectCallout">
            <a:avLst>
              <a:gd name="adj1" fmla="val 9491"/>
              <a:gd name="adj2" fmla="val 8255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rgbClr val="FF9900"/>
            </a:solidFill>
            <a:miter lim="800000"/>
          </a:ln>
        </p:spPr>
        <p:txBody>
          <a:bodyPr/>
          <a:lstStyle/>
          <a:p>
            <a:r>
              <a:rPr lang="en-US" altLang="zh-CN" sz="2800">
                <a:solidFill>
                  <a:srgbClr val="800080"/>
                </a:solidFill>
              </a:rPr>
              <a:t>I’m a teacher. Is your father a teacher, too?</a:t>
            </a:r>
          </a:p>
        </p:txBody>
      </p:sp>
      <p:pic>
        <p:nvPicPr>
          <p:cNvPr id="6148" name="Picture 5" descr="C:\Users\Administrator\Desktop\Unit1\Unit1 单词图片组\boy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9063" y="1571625"/>
            <a:ext cx="43815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AutoShape 27"/>
          <p:cNvSpPr>
            <a:spLocks noChangeArrowheads="1"/>
          </p:cNvSpPr>
          <p:nvPr/>
        </p:nvSpPr>
        <p:spPr bwMode="auto">
          <a:xfrm>
            <a:off x="642938" y="1000125"/>
            <a:ext cx="2143125" cy="571500"/>
          </a:xfrm>
          <a:prstGeom prst="wedgeRoundRectCallout">
            <a:avLst>
              <a:gd name="adj1" fmla="val 21903"/>
              <a:gd name="adj2" fmla="val 108736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rgbClr val="FF9900"/>
            </a:solidFill>
            <a:miter lim="800000"/>
          </a:ln>
        </p:spPr>
        <p:txBody>
          <a:bodyPr/>
          <a:lstStyle/>
          <a:p>
            <a:r>
              <a:rPr lang="en-US" altLang="zh-CN" sz="2800">
                <a:solidFill>
                  <a:srgbClr val="800080"/>
                </a:solidFill>
              </a:rPr>
              <a:t>No, he isn’t. </a:t>
            </a:r>
          </a:p>
        </p:txBody>
      </p:sp>
      <p:sp>
        <p:nvSpPr>
          <p:cNvPr id="6150" name="AutoShape 27"/>
          <p:cNvSpPr>
            <a:spLocks noChangeArrowheads="1"/>
          </p:cNvSpPr>
          <p:nvPr/>
        </p:nvSpPr>
        <p:spPr bwMode="auto">
          <a:xfrm>
            <a:off x="3500438" y="3929063"/>
            <a:ext cx="2643187" cy="571500"/>
          </a:xfrm>
          <a:prstGeom prst="wedgeRoundRectCallout">
            <a:avLst>
              <a:gd name="adj1" fmla="val 47125"/>
              <a:gd name="adj2" fmla="val -144352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rgbClr val="FF9900"/>
            </a:solidFill>
            <a:miter lim="800000"/>
          </a:ln>
        </p:spPr>
        <p:txBody>
          <a:bodyPr/>
          <a:lstStyle/>
          <a:p>
            <a:r>
              <a:rPr lang="en-US" altLang="zh-CN" sz="2800">
                <a:solidFill>
                  <a:srgbClr val="800080"/>
                </a:solidFill>
              </a:rPr>
              <a:t>Is he a farmer?</a:t>
            </a:r>
          </a:p>
        </p:txBody>
      </p:sp>
      <p:sp>
        <p:nvSpPr>
          <p:cNvPr id="6151" name="AutoShape 27"/>
          <p:cNvSpPr>
            <a:spLocks noChangeArrowheads="1"/>
          </p:cNvSpPr>
          <p:nvPr/>
        </p:nvSpPr>
        <p:spPr bwMode="auto">
          <a:xfrm>
            <a:off x="357188" y="4786313"/>
            <a:ext cx="3357562" cy="571500"/>
          </a:xfrm>
          <a:prstGeom prst="wedgeRoundRectCallout">
            <a:avLst>
              <a:gd name="adj1" fmla="val 18421"/>
              <a:gd name="adj2" fmla="val -115259"/>
              <a:gd name="adj3" fmla="val 16667"/>
            </a:avLst>
          </a:prstGeom>
          <a:solidFill>
            <a:srgbClr val="FFFFCC">
              <a:alpha val="50195"/>
            </a:srgbClr>
          </a:solidFill>
          <a:ln w="9525">
            <a:solidFill>
              <a:srgbClr val="FF9900"/>
            </a:solidFill>
            <a:miter lim="800000"/>
          </a:ln>
        </p:spPr>
        <p:txBody>
          <a:bodyPr/>
          <a:lstStyle/>
          <a:p>
            <a:r>
              <a:rPr lang="en-US" altLang="zh-CN" sz="2800">
                <a:solidFill>
                  <a:srgbClr val="800080"/>
                </a:solidFill>
              </a:rPr>
              <a:t>No, he’s a postman.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 animBg="1"/>
      <p:bldP spid="6150" grpId="0" animBg="1"/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C:\Users\Administrator\Desktop\Unit1\Unit1 课本插图\Just talk 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85813" y="1500188"/>
            <a:ext cx="7143750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785813" y="357188"/>
            <a:ext cx="76438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/>
              <a:t>Jim is telling Gao Wei something about his father’s job. Guess what does his father do?</a:t>
            </a:r>
            <a:endParaRPr lang="zh-CN" altLang="en-US" sz="320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4"/>
          <p:cNvSpPr txBox="1">
            <a:spLocks noChangeArrowheads="1"/>
          </p:cNvSpPr>
          <p:nvPr/>
        </p:nvSpPr>
        <p:spPr bwMode="auto">
          <a:xfrm>
            <a:off x="2143125" y="285750"/>
            <a:ext cx="471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/>
              <a:t>观看动画，模仿回答</a:t>
            </a:r>
          </a:p>
        </p:txBody>
      </p:sp>
      <p:pic>
        <p:nvPicPr>
          <p:cNvPr id="8195" name="Picture 3" descr="C:\Users\Administrator\Desktop\Unit1\Lesson4 Just talk.jpg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63" y="1214438"/>
            <a:ext cx="4738687" cy="361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/>
          <p:cNvSpPr txBox="1">
            <a:spLocks noChangeArrowheads="1"/>
          </p:cNvSpPr>
          <p:nvPr/>
        </p:nvSpPr>
        <p:spPr bwMode="auto">
          <a:xfrm>
            <a:off x="357188" y="1214438"/>
            <a:ext cx="850106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dirty="0"/>
              <a:t>询问职业的其他句型</a:t>
            </a:r>
            <a:endParaRPr lang="en-US" altLang="zh-CN" sz="3200" dirty="0"/>
          </a:p>
          <a:p>
            <a:pPr eaLnBrk="1" hangingPunct="1"/>
            <a:r>
              <a:rPr lang="en-US" altLang="zh-CN" sz="3200" dirty="0"/>
              <a:t>1. </a:t>
            </a:r>
            <a:r>
              <a:rPr lang="en-US" altLang="zh-CN" sz="3200" dirty="0">
                <a:solidFill>
                  <a:srgbClr val="FF33CC"/>
                </a:solidFill>
              </a:rPr>
              <a:t>What’s your job? </a:t>
            </a:r>
            <a:r>
              <a:rPr lang="zh-CN" altLang="en-US" sz="3200" dirty="0"/>
              <a:t>你是做什么工作的？</a:t>
            </a:r>
            <a:endParaRPr lang="en-US" altLang="zh-CN" sz="3200" dirty="0"/>
          </a:p>
          <a:p>
            <a:pPr eaLnBrk="1" hangingPunct="1"/>
            <a:r>
              <a:rPr lang="en-US" altLang="zh-CN" sz="3200" dirty="0">
                <a:solidFill>
                  <a:srgbClr val="0000FF"/>
                </a:solidFill>
              </a:rPr>
              <a:t>    What’s his/ her job? </a:t>
            </a:r>
            <a:r>
              <a:rPr lang="zh-CN" altLang="en-US" sz="3200" dirty="0"/>
              <a:t>他</a:t>
            </a:r>
            <a:r>
              <a:rPr lang="en-US" altLang="zh-CN" sz="3200" dirty="0"/>
              <a:t>/</a:t>
            </a:r>
            <a:r>
              <a:rPr lang="zh-CN" altLang="en-US" sz="3200" dirty="0"/>
              <a:t>她是做什么工作的？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en-US" altLang="zh-CN" sz="3200" dirty="0"/>
              <a:t>2. </a:t>
            </a:r>
            <a:r>
              <a:rPr lang="en-US" altLang="zh-CN" sz="3200" dirty="0">
                <a:solidFill>
                  <a:srgbClr val="FF33CC"/>
                </a:solidFill>
              </a:rPr>
              <a:t>What do you do?</a:t>
            </a:r>
            <a:r>
              <a:rPr lang="zh-CN" altLang="en-US" sz="3200" dirty="0"/>
              <a:t>你是做什么工作的？</a:t>
            </a:r>
            <a:endParaRPr lang="en-US" altLang="zh-CN" sz="3200" dirty="0"/>
          </a:p>
          <a:p>
            <a:pPr eaLnBrk="1" hangingPunct="1"/>
            <a:r>
              <a:rPr lang="en-US" altLang="zh-CN" sz="3200" dirty="0">
                <a:solidFill>
                  <a:srgbClr val="0000FF"/>
                </a:solidFill>
              </a:rPr>
              <a:t>    What does he/ she do?</a:t>
            </a:r>
            <a:r>
              <a:rPr lang="zh-CN" altLang="en-US" sz="3200" dirty="0"/>
              <a:t>他</a:t>
            </a:r>
            <a:r>
              <a:rPr lang="en-US" altLang="zh-CN" sz="3200" dirty="0"/>
              <a:t>/</a:t>
            </a:r>
            <a:r>
              <a:rPr lang="zh-CN" altLang="en-US" sz="3200" dirty="0"/>
              <a:t>她是做什么工作的</a:t>
            </a:r>
            <a:r>
              <a:rPr lang="zh-CN" altLang="en-US" sz="3200" dirty="0" smtClean="0"/>
              <a:t>？</a:t>
            </a:r>
            <a:endParaRPr lang="en-US" altLang="zh-CN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4"/>
          <p:cNvSpPr txBox="1">
            <a:spLocks noChangeArrowheads="1"/>
          </p:cNvSpPr>
          <p:nvPr/>
        </p:nvSpPr>
        <p:spPr bwMode="auto">
          <a:xfrm>
            <a:off x="357188" y="642938"/>
            <a:ext cx="850106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He is </a:t>
            </a:r>
            <a:r>
              <a:rPr lang="en-US" altLang="zh-CN" sz="3200" dirty="0">
                <a:solidFill>
                  <a:srgbClr val="0000FF"/>
                </a:solidFill>
              </a:rPr>
              <a:t>cool</a:t>
            </a:r>
            <a:r>
              <a:rPr lang="en-US" altLang="zh-CN" sz="3200" dirty="0"/>
              <a:t>! </a:t>
            </a:r>
            <a:r>
              <a:rPr lang="zh-CN" altLang="en-US" sz="3200" dirty="0"/>
              <a:t>他真酷！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en-US" altLang="zh-CN" sz="3200" dirty="0"/>
              <a:t>cool</a:t>
            </a:r>
            <a:r>
              <a:rPr lang="zh-CN" altLang="en-US" sz="3200" dirty="0"/>
              <a:t>一般用在口语中，表示某人打扮时髦、动作潇洒或表示感叹“</a:t>
            </a:r>
            <a:r>
              <a:rPr lang="zh-CN" altLang="en-US" sz="3200" dirty="0">
                <a:solidFill>
                  <a:srgbClr val="0000FF"/>
                </a:solidFill>
              </a:rPr>
              <a:t>棒极了</a:t>
            </a:r>
            <a:r>
              <a:rPr lang="zh-CN" altLang="en-US" sz="3200" dirty="0"/>
              <a:t>”。</a:t>
            </a:r>
            <a:endParaRPr lang="en-US" altLang="zh-CN" sz="3200" dirty="0"/>
          </a:p>
          <a:p>
            <a:pPr eaLnBrk="1" hangingPunct="1"/>
            <a:r>
              <a:rPr lang="zh-CN" altLang="en-US" sz="3200" dirty="0"/>
              <a:t>例如：</a:t>
            </a:r>
            <a:r>
              <a:rPr lang="en-US" altLang="zh-CN" sz="3200" dirty="0"/>
              <a:t>Your father is cool</a:t>
            </a:r>
            <a:r>
              <a:rPr lang="zh-CN" altLang="en-US" sz="3200" dirty="0"/>
              <a:t>！你爸爸太酷了！</a:t>
            </a:r>
            <a:endParaRPr lang="en-US" altLang="zh-CN" sz="3200" dirty="0"/>
          </a:p>
          <a:p>
            <a:pPr eaLnBrk="1" hangingPunct="1"/>
            <a:endParaRPr lang="en-US" altLang="zh-CN" sz="3200" dirty="0"/>
          </a:p>
          <a:p>
            <a:pPr eaLnBrk="1" hangingPunct="1"/>
            <a:r>
              <a:rPr lang="en-US" altLang="zh-CN" sz="3200" dirty="0"/>
              <a:t>cool</a:t>
            </a:r>
            <a:r>
              <a:rPr lang="zh-CN" altLang="en-US" sz="3200" dirty="0"/>
              <a:t>也可以表示天气情况，意为“</a:t>
            </a:r>
            <a:r>
              <a:rPr lang="zh-CN" altLang="en-US" sz="3200" dirty="0">
                <a:solidFill>
                  <a:srgbClr val="0000FF"/>
                </a:solidFill>
              </a:rPr>
              <a:t>凉爽的</a:t>
            </a:r>
            <a:r>
              <a:rPr lang="zh-CN" altLang="en-US" sz="3200" dirty="0"/>
              <a:t>”。</a:t>
            </a:r>
            <a:endParaRPr lang="en-US" altLang="zh-CN" sz="3200" dirty="0"/>
          </a:p>
          <a:p>
            <a:pPr eaLnBrk="1" hangingPunct="1"/>
            <a:r>
              <a:rPr lang="zh-CN" altLang="en-US" sz="3200" dirty="0"/>
              <a:t>例如：</a:t>
            </a:r>
            <a:r>
              <a:rPr lang="en-US" altLang="zh-CN" sz="3200" dirty="0"/>
              <a:t>It’s cool today. </a:t>
            </a:r>
            <a:r>
              <a:rPr lang="zh-CN" altLang="en-US" sz="3200" dirty="0"/>
              <a:t>今天很凉爽。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0" y="3929063"/>
            <a:ext cx="4857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8000"/>
              <a:t>teacher</a:t>
            </a:r>
            <a:endParaRPr lang="zh-CN" altLang="en-US" sz="8000"/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2714625" y="5357813"/>
            <a:ext cx="4500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/>
              <a:t>My mother is a </a:t>
            </a:r>
            <a:r>
              <a:rPr lang="en-US" altLang="zh-CN" sz="3200">
                <a:solidFill>
                  <a:srgbClr val="FF0000"/>
                </a:solidFill>
              </a:rPr>
              <a:t>teacher</a:t>
            </a:r>
            <a:r>
              <a:rPr lang="en-US" altLang="zh-CN" sz="3200"/>
              <a:t>.</a:t>
            </a:r>
            <a:endParaRPr lang="zh-CN" altLang="en-US" sz="320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3" y="0"/>
            <a:ext cx="39814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C:\Users\Administrator\Desktop\Unit1\Unit1 单词图片组\teacher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357438" y="785813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teacher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4500563"/>
            <a:ext cx="4095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251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9" grpId="0"/>
      <p:bldP spid="1126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a2f59675dd83c64b2c4036822997262157add1"/>
</p:tagLst>
</file>

<file path=ppt/theme/theme1.xml><?xml version="1.0" encoding="utf-8"?>
<a:theme xmlns:a="http://schemas.openxmlformats.org/drawingml/2006/main" name="WWW.2PPT.COM&#10;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448</Words>
  <Application>Microsoft Office PowerPoint</Application>
  <PresentationFormat>全屏显示(4:3)</PresentationFormat>
  <Paragraphs>67</Paragraphs>
  <Slides>16</Slides>
  <Notes>16</Notes>
  <HiddenSlides>0</HiddenSlides>
  <MMClips>3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楷体</vt:lpstr>
      <vt:lpstr>宋体</vt:lpstr>
      <vt:lpstr>微软雅黑</vt:lpstr>
      <vt:lpstr>Tahoma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2003-07-18T02:25:00Z</dcterms:created>
  <dcterms:modified xsi:type="dcterms:W3CDTF">2023-01-17T01:14:14Z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7E220FCDA47C419795F9CDBE4E1027AA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