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1" r:id="rId2"/>
    <p:sldId id="256" r:id="rId3"/>
    <p:sldId id="270" r:id="rId4"/>
    <p:sldId id="301" r:id="rId5"/>
    <p:sldId id="300" r:id="rId6"/>
    <p:sldId id="278" r:id="rId7"/>
    <p:sldId id="302" r:id="rId8"/>
    <p:sldId id="259" r:id="rId9"/>
    <p:sldId id="269" r:id="rId10"/>
    <p:sldId id="286" r:id="rId11"/>
    <p:sldId id="308" r:id="rId12"/>
    <p:sldId id="313" r:id="rId13"/>
    <p:sldId id="314" r:id="rId14"/>
    <p:sldId id="306" r:id="rId15"/>
    <p:sldId id="307" r:id="rId16"/>
    <p:sldId id="309" r:id="rId17"/>
    <p:sldId id="292" r:id="rId18"/>
    <p:sldId id="291" r:id="rId19"/>
    <p:sldId id="289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0000"/>
    <a:srgbClr val="CC0000"/>
    <a:srgbClr val="FFFFFF"/>
    <a:srgbClr val="FF00FF"/>
    <a:srgbClr val="3333FF"/>
    <a:srgbClr val="FF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4660"/>
  </p:normalViewPr>
  <p:slideViewPr>
    <p:cSldViewPr>
      <p:cViewPr>
        <p:scale>
          <a:sx n="100" d="100"/>
          <a:sy n="100" d="100"/>
        </p:scale>
        <p:origin x="-24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12357-4153-44C2-94EA-94EEDA04EA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47CFE-78F1-4E39-AF60-99BDEF454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7CFE-78F1-4E39-AF60-99BDEF45420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FBB33-E687-4544-A8FC-BD039D2FCE9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C6356-FF3A-4962-8A48-19D86DF2334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BDC0-714A-46CE-AA3D-EBDF76ECDB9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23DD-D333-46E0-85E9-AA9E144146C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88D37-DF18-4F4A-9ED5-FE7AC87456E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71FC-5B33-4B0E-B70F-9B6B0DF92D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0E5C7-99C5-440C-B23B-F20826477FD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BCC3E-15DD-421A-A4A2-78D57D9D9CC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5092A-7622-4A1C-9C11-B75BF8694E4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4E034-671F-48B3-8B37-7028D743A83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435E2-C8D3-4470-9AC8-C6163ADF0E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17CA1AC-8A5A-4B98-8A9D-FDECAB4A332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&#38142;&#25509;&#36164;&#28304;/U4T1B-3.mp3" TargetMode="Externa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38142;&#25509;&#36164;&#28304;/U4T1B-4a.mp3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38142;&#25509;&#36164;&#28304;/U4T1B-4b.mp3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38142;&#25509;&#36164;&#28304;/P83_1_1a.swf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38142;&#25509;&#36164;&#28304;/U4T1B-1a.mp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9144000" cy="2736304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4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 Topic 1 </a:t>
            </a:r>
          </a:p>
          <a:p>
            <a:pPr algn="ctr">
              <a:buFontTx/>
              <a:buNone/>
            </a:pPr>
            <a:r>
              <a:rPr lang="en-US" altLang="zh-CN" sz="36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Which do you like better, plants or animals?</a:t>
            </a:r>
          </a:p>
          <a:p>
            <a:pPr algn="ctr">
              <a:buFontTx/>
              <a:buNone/>
            </a:pPr>
            <a:endParaRPr lang="en-US" altLang="zh-CN" sz="2400" b="1" dirty="0" smtClean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Section B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2997492" y="535535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95288" y="620713"/>
            <a:ext cx="8280400" cy="4835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Which do you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like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better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plants or animals?</a:t>
            </a:r>
          </a:p>
          <a:p>
            <a:pPr eaLnBrk="1" hangingPunct="1"/>
            <a:endParaRPr lang="en-US" altLang="zh-CN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like …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better</a:t>
            </a:r>
            <a:endParaRPr lang="en-US" altLang="zh-CN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zh-CN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更喜欢</a:t>
            </a:r>
            <a:r>
              <a:rPr lang="en-US" altLang="zh-CN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……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like apples better.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 like cats best.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like … best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zh-CN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最喜欢</a:t>
            </a:r>
            <a:r>
              <a:rPr lang="en-US" altLang="zh-CN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……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 like bananas best.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2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27808707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350"/>
            <a:ext cx="226853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11188" y="2205038"/>
            <a:ext cx="80645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Arial Black" panose="020B0A04020102020204" pitchFamily="34" charset="0"/>
              </a:rPr>
              <a:t>Work in pairs and make up conversations about animals or plants you like. The expressions in 1a may help you.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843213" y="333375"/>
            <a:ext cx="3455987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28575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Pair work</a:t>
            </a:r>
            <a:endParaRPr lang="zh-CN" altLang="en-US" sz="4000" b="1" kern="10">
              <a:ln w="28575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547813" y="260350"/>
            <a:ext cx="5473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Comic Sans MS" panose="030F0702030302020204" pitchFamily="66" charset="0"/>
              </a:rPr>
              <a:t>Check your sounds 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95288" y="908050"/>
            <a:ext cx="8208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latin typeface="Arial Black" panose="020B0A04020102020204" pitchFamily="34" charset="0"/>
              </a:rPr>
              <a:t>Look at the pictures and write down the words according to the sounds. Then listen and check the vowels and stress.</a:t>
            </a:r>
          </a:p>
        </p:txBody>
      </p:sp>
      <p:pic>
        <p:nvPicPr>
          <p:cNvPr id="36868" name="Picture 6" descr="84-3a青蛙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420938"/>
            <a:ext cx="21605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84-3a蚂蚱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2565400"/>
            <a:ext cx="27955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84-3a蛇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2133600"/>
            <a:ext cx="1871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827088" y="4797425"/>
            <a:ext cx="1944687" cy="1160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/ fr</a:t>
            </a:r>
            <a:r>
              <a:rPr lang="en-US" altLang="zh-CN" sz="2400" b="1">
                <a:latin typeface="Vrinda" pitchFamily="34" charset="0"/>
              </a:rPr>
              <a:t>D</a:t>
            </a:r>
            <a:r>
              <a:rPr lang="en-US" altLang="zh-CN" sz="2800" b="1"/>
              <a:t>g /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______</a:t>
            </a: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3419475" y="4868863"/>
            <a:ext cx="1944688" cy="1160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/ </a:t>
            </a:r>
            <a:r>
              <a:rPr lang="en-US" altLang="zh-CN" sz="2800" b="1">
                <a:latin typeface="Comic Sans MS" panose="030F0702030302020204" pitchFamily="66" charset="0"/>
              </a:rPr>
              <a:t>‘</a:t>
            </a:r>
            <a:r>
              <a:rPr lang="en-US" altLang="zh-CN" sz="2400" b="1">
                <a:latin typeface="Times New Roman" panose="02020603050405020304" pitchFamily="18" charset="0"/>
              </a:rPr>
              <a:t>I</a:t>
            </a:r>
            <a:r>
              <a:rPr lang="en-US" altLang="zh-CN" sz="2800" b="1">
                <a:latin typeface="Times New Roman" panose="02020603050405020304" pitchFamily="18" charset="0"/>
              </a:rPr>
              <a:t>nsekt</a:t>
            </a:r>
            <a:r>
              <a:rPr lang="en-US" altLang="zh-CN" sz="2800" b="1"/>
              <a:t> /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_______</a:t>
            </a:r>
          </a:p>
        </p:txBody>
      </p:sp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6372225" y="4797425"/>
            <a:ext cx="1944688" cy="1160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/ </a:t>
            </a:r>
            <a:r>
              <a:rPr lang="en-US" altLang="zh-CN" sz="2800" b="1">
                <a:latin typeface="Comic Sans MS" panose="030F0702030302020204" pitchFamily="66" charset="0"/>
              </a:rPr>
              <a:t>sn</a:t>
            </a:r>
            <a:r>
              <a:rPr lang="en-US" altLang="zh-CN" sz="2800" b="1">
                <a:latin typeface="YinBiao" pitchFamily="2" charset="0"/>
              </a:rPr>
              <a:t>V</a:t>
            </a:r>
            <a:r>
              <a:rPr lang="en-US" altLang="zh-CN" sz="2800" b="1">
                <a:latin typeface="Comic Sans MS" panose="030F0702030302020204" pitchFamily="66" charset="0"/>
              </a:rPr>
              <a:t>k</a:t>
            </a:r>
            <a:r>
              <a:rPr lang="en-US" altLang="zh-CN" sz="2800" b="1"/>
              <a:t> /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_______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900113" y="5373688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CC"/>
                </a:solidFill>
                <a:latin typeface="Comic Sans MS" panose="030F0702030302020204" pitchFamily="66" charset="0"/>
              </a:rPr>
              <a:t> frog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3563938" y="5445125"/>
            <a:ext cx="136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CC"/>
                </a:solidFill>
                <a:latin typeface="Comic Sans MS" panose="030F0702030302020204" pitchFamily="66" charset="0"/>
              </a:rPr>
              <a:t>insect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6443663" y="5373688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CC"/>
                </a:solidFill>
                <a:latin typeface="Comic Sans MS" panose="030F0702030302020204" pitchFamily="66" charset="0"/>
              </a:rPr>
              <a:t>snake</a:t>
            </a:r>
          </a:p>
        </p:txBody>
      </p:sp>
      <p:sp>
        <p:nvSpPr>
          <p:cNvPr id="36877" name="Oval 15"/>
          <p:cNvSpPr>
            <a:spLocks noChangeArrowheads="1"/>
          </p:cNvSpPr>
          <p:nvPr/>
        </p:nvSpPr>
        <p:spPr bwMode="auto">
          <a:xfrm>
            <a:off x="395288" y="260350"/>
            <a:ext cx="755650" cy="71913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3333FF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36878" name="Picture 14" descr="0013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6100" y="1628775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/>
      <p:bldP spid="43021" grpId="0"/>
      <p:bldP spid="430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84-3a狐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333375"/>
            <a:ext cx="1892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84-3a鹅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404813"/>
            <a:ext cx="27368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84-3a羊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3860800"/>
            <a:ext cx="187166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 descr="牛 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2988" y="3644900"/>
            <a:ext cx="2449512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539750" y="2565400"/>
            <a:ext cx="1944688" cy="1220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/ f</a:t>
            </a:r>
            <a:r>
              <a:rPr lang="en-US" altLang="zh-CN" sz="2800" b="1">
                <a:latin typeface="Vrinda" pitchFamily="34" charset="0"/>
              </a:rPr>
              <a:t>D</a:t>
            </a:r>
            <a:r>
              <a:rPr lang="en-US" altLang="zh-CN" sz="3200" b="1">
                <a:latin typeface="Times New Roman" panose="02020603050405020304" pitchFamily="18" charset="0"/>
              </a:rPr>
              <a:t>ks</a:t>
            </a:r>
            <a:r>
              <a:rPr lang="en-US" altLang="zh-CN" sz="2800" b="1">
                <a:latin typeface="Times New Roman" panose="02020603050405020304" pitchFamily="18" charset="0"/>
              </a:rPr>
              <a:t> </a:t>
            </a:r>
            <a:r>
              <a:rPr lang="en-US" altLang="zh-CN" sz="2800" b="1"/>
              <a:t>/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______</a:t>
            </a: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6011863" y="2349500"/>
            <a:ext cx="1944687" cy="1160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/ </a:t>
            </a:r>
            <a:r>
              <a:rPr lang="en-US" altLang="zh-CN" sz="2800" b="1">
                <a:latin typeface="Comic Sans MS" panose="030F0702030302020204" pitchFamily="66" charset="0"/>
              </a:rPr>
              <a:t>gu:s</a:t>
            </a:r>
            <a:r>
              <a:rPr lang="en-US" altLang="zh-CN" sz="2800" b="1"/>
              <a:t> /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_______</a:t>
            </a:r>
          </a:p>
        </p:txBody>
      </p:sp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1042988" y="5300663"/>
            <a:ext cx="1944687" cy="1220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/ </a:t>
            </a:r>
            <a:r>
              <a:rPr lang="en-US" altLang="zh-CN" sz="2800" b="1">
                <a:latin typeface="Comic Sans MS" panose="030F0702030302020204" pitchFamily="66" charset="0"/>
              </a:rPr>
              <a:t>k</a:t>
            </a:r>
            <a:r>
              <a:rPr lang="en-US" altLang="zh-CN" sz="3200" b="1">
                <a:latin typeface="Times New Roman" panose="02020603050405020304" pitchFamily="18" charset="0"/>
              </a:rPr>
              <a:t>a</a:t>
            </a:r>
            <a:r>
              <a:rPr lang="en-US" altLang="zh-CN" sz="2800" b="1">
                <a:latin typeface="Comic Sans MS" panose="030F0702030302020204" pitchFamily="66" charset="0"/>
              </a:rPr>
              <a:t>u</a:t>
            </a:r>
            <a:r>
              <a:rPr lang="en-US" altLang="zh-CN" sz="2800" b="1"/>
              <a:t> /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_______</a:t>
            </a: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6156325" y="5229225"/>
            <a:ext cx="1944688" cy="1160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/ </a:t>
            </a:r>
            <a:r>
              <a:rPr lang="en-US" altLang="zh-CN" sz="2800" b="1"/>
              <a:t>ʃi:p /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/>
              <a:t>_______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539750" y="3213100"/>
            <a:ext cx="136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CC"/>
                </a:solidFill>
                <a:latin typeface="Comic Sans MS" panose="030F0702030302020204" pitchFamily="66" charset="0"/>
              </a:rPr>
              <a:t> fox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6084888" y="2924175"/>
            <a:ext cx="136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CC"/>
                </a:solidFill>
                <a:latin typeface="Comic Sans MS" panose="030F0702030302020204" pitchFamily="66" charset="0"/>
              </a:rPr>
              <a:t>goose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1116013" y="5949950"/>
            <a:ext cx="136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CC"/>
                </a:solidFill>
                <a:latin typeface="Comic Sans MS" panose="030F0702030302020204" pitchFamily="66" charset="0"/>
              </a:rPr>
              <a:t>cow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6227763" y="5805488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CC"/>
                </a:solidFill>
                <a:latin typeface="Comic Sans MS" panose="030F0702030302020204" pitchFamily="66" charset="0"/>
              </a:rPr>
              <a:t>sheep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/>
      <p:bldP spid="44045" grpId="0"/>
      <p:bldP spid="44046" grpId="0"/>
      <p:bldP spid="440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64770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254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4a</a:t>
            </a:r>
            <a:endParaRPr lang="zh-CN" altLang="en-US" sz="4000" b="1" kern="10">
              <a:ln w="254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76375" y="260350"/>
            <a:ext cx="7453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0066"/>
                </a:solidFill>
                <a:latin typeface="Arial Black" panose="020B0A04020102020204" pitchFamily="34" charset="0"/>
              </a:rPr>
              <a:t>Read the pairs of words and pay attention to the difference between  / r /  and  / l</a:t>
            </a:r>
            <a:r>
              <a:rPr lang="en-US" altLang="zh-CN" sz="2000" b="1">
                <a:solidFill>
                  <a:srgbClr val="FF0066"/>
                </a:solidFill>
              </a:rPr>
              <a:t> / 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0825" y="2636838"/>
            <a:ext cx="79216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/r/ - /l/ : poo</a:t>
            </a:r>
            <a:r>
              <a:rPr lang="en-US" altLang="zh-CN" sz="3200" b="1" u="sng">
                <a:latin typeface="Times New Roman" panose="02020603050405020304" pitchFamily="18" charset="0"/>
              </a:rPr>
              <a:t>r</a:t>
            </a:r>
            <a:r>
              <a:rPr lang="en-US" altLang="zh-CN" sz="3200" b="1">
                <a:latin typeface="Times New Roman" panose="02020603050405020304" pitchFamily="18" charset="0"/>
              </a:rPr>
              <a:t> — pu</a:t>
            </a:r>
            <a:r>
              <a:rPr lang="en-US" altLang="zh-CN" sz="3200" b="1" u="sng">
                <a:latin typeface="Times New Roman" panose="02020603050405020304" pitchFamily="18" charset="0"/>
              </a:rPr>
              <a:t>ll</a:t>
            </a:r>
            <a:r>
              <a:rPr lang="en-US" altLang="zh-CN" sz="3200" b="1">
                <a:latin typeface="Times New Roman" panose="02020603050405020304" pitchFamily="18" charset="0"/>
              </a:rPr>
              <a:t>            doo</a:t>
            </a:r>
            <a:r>
              <a:rPr lang="en-US" altLang="zh-CN" sz="3200" b="1" u="sng">
                <a:latin typeface="Times New Roman" panose="02020603050405020304" pitchFamily="18" charset="0"/>
              </a:rPr>
              <a:t>r</a:t>
            </a:r>
            <a:r>
              <a:rPr lang="en-US" altLang="zh-CN" sz="3200" b="1">
                <a:latin typeface="Times New Roman" panose="02020603050405020304" pitchFamily="18" charset="0"/>
              </a:rPr>
              <a:t> — do</a:t>
            </a:r>
            <a:r>
              <a:rPr lang="en-US" altLang="zh-CN" sz="3200" b="1" u="sng">
                <a:latin typeface="Times New Roman" panose="02020603050405020304" pitchFamily="18" charset="0"/>
              </a:rPr>
              <a:t>ll</a:t>
            </a:r>
            <a:r>
              <a:rPr lang="en-US" altLang="zh-CN" sz="3200" b="1">
                <a:latin typeface="Times New Roman" panose="02020603050405020304" pitchFamily="18" charset="0"/>
              </a:rPr>
              <a:t>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             o</a:t>
            </a:r>
            <a:r>
              <a:rPr lang="en-US" altLang="zh-CN" sz="3200" b="1" u="sng">
                <a:latin typeface="Times New Roman" panose="02020603050405020304" pitchFamily="18" charset="0"/>
              </a:rPr>
              <a:t>r</a:t>
            </a:r>
            <a:r>
              <a:rPr lang="en-US" altLang="zh-CN" sz="3200" b="1">
                <a:latin typeface="Times New Roman" panose="02020603050405020304" pitchFamily="18" charset="0"/>
              </a:rPr>
              <a:t> — a</a:t>
            </a:r>
            <a:r>
              <a:rPr lang="en-US" altLang="zh-CN" sz="3200" b="1" u="sng">
                <a:latin typeface="Times New Roman" panose="02020603050405020304" pitchFamily="18" charset="0"/>
              </a:rPr>
              <a:t>ll</a:t>
            </a:r>
            <a:r>
              <a:rPr lang="en-US" altLang="zh-CN" sz="3200" b="1">
                <a:latin typeface="Times New Roman" panose="02020603050405020304" pitchFamily="18" charset="0"/>
              </a:rPr>
              <a:t>                   he</a:t>
            </a:r>
            <a:r>
              <a:rPr lang="en-US" altLang="zh-CN" sz="3200" b="1" u="sng">
                <a:latin typeface="Times New Roman" panose="02020603050405020304" pitchFamily="18" charset="0"/>
              </a:rPr>
              <a:t>r</a:t>
            </a:r>
            <a:r>
              <a:rPr lang="en-US" altLang="zh-CN" sz="3200" b="1">
                <a:latin typeface="Times New Roman" panose="02020603050405020304" pitchFamily="18" charset="0"/>
              </a:rPr>
              <a:t>e — hi</a:t>
            </a:r>
            <a:r>
              <a:rPr lang="en-US" altLang="zh-CN" sz="3200" b="1" u="sng">
                <a:latin typeface="Times New Roman" panose="02020603050405020304" pitchFamily="18" charset="0"/>
              </a:rPr>
              <a:t>ll</a:t>
            </a:r>
            <a:endParaRPr lang="en-US" altLang="zh-CN" sz="3200" b="1" u="sng"/>
          </a:p>
        </p:txBody>
      </p:sp>
      <p:pic>
        <p:nvPicPr>
          <p:cNvPr id="15367" name="Picture 7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981075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7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6477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254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4b</a:t>
            </a:r>
            <a:endParaRPr lang="zh-CN" altLang="en-US" sz="4000" b="1" kern="10">
              <a:ln w="254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900113" y="188913"/>
            <a:ext cx="70564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solidFill>
                  <a:srgbClr val="FF0066"/>
                </a:solidFill>
                <a:latin typeface="Arial Black" panose="020B0A04020102020204" pitchFamily="34" charset="0"/>
              </a:rPr>
              <a:t>Read the conversations and pay attention to the pause in each sentence. Then read after the tape and imitate.</a:t>
            </a:r>
            <a:endParaRPr lang="en-US" altLang="zh-CN" sz="2000" b="1" dirty="0">
              <a:solidFill>
                <a:srgbClr val="FF0066"/>
              </a:solidFill>
            </a:endParaRP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323850" y="1844675"/>
            <a:ext cx="8642350" cy="3743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400" b="1" dirty="0">
                <a:latin typeface="Comic Sans MS" panose="030F0702030302020204" pitchFamily="66" charset="0"/>
              </a:rPr>
              <a:t>A: Which kind of animal do you like better, / frogs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66" charset="0"/>
              </a:rPr>
              <a:t>       or snakes?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66" charset="0"/>
              </a:rPr>
              <a:t>   B:  I like  frogs better / because they are more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66" charset="0"/>
              </a:rPr>
              <a:t>      useful.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66" charset="0"/>
              </a:rPr>
              <a:t>2.A: What about you, / Maria?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66" charset="0"/>
              </a:rPr>
              <a:t>   B:  I like birds./ They are beautiful, / and they can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66" charset="0"/>
              </a:rPr>
              <a:t>      sing to us.</a:t>
            </a:r>
          </a:p>
        </p:txBody>
      </p:sp>
      <p:pic>
        <p:nvPicPr>
          <p:cNvPr id="16391" name="Picture 7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908050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79388" y="692150"/>
            <a:ext cx="8642350" cy="2614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66" charset="0"/>
              </a:rPr>
              <a:t>3. A: Do you like the countryside?</a:t>
            </a:r>
          </a:p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66" charset="0"/>
              </a:rPr>
              <a:t>   B: Yes, / I like it very much / because / the air is</a:t>
            </a:r>
          </a:p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66" charset="0"/>
              </a:rPr>
              <a:t>      fresher, the sky is bluer/ and the rivers are</a:t>
            </a:r>
          </a:p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66" charset="0"/>
              </a:rPr>
              <a:t>      clearer there.</a:t>
            </a:r>
          </a:p>
        </p:txBody>
      </p:sp>
      <p:pic>
        <p:nvPicPr>
          <p:cNvPr id="58373" name="Picture 5" descr="TIP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2852738"/>
            <a:ext cx="53800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348038" y="4149725"/>
            <a:ext cx="345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0066"/>
                </a:solidFill>
                <a:latin typeface="Comic Sans MS" panose="030F0702030302020204" pitchFamily="66" charset="0"/>
              </a:rPr>
              <a:t> You often pause when you see a comma or finish a sense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484784"/>
            <a:ext cx="8147050" cy="12239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Discuss the following questions about animals and plants in groups, then report the results to the class.</a:t>
            </a:r>
          </a:p>
        </p:txBody>
      </p:sp>
      <p:sp>
        <p:nvSpPr>
          <p:cNvPr id="18435" name="WordArt 9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1655763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3175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Task</a:t>
            </a:r>
            <a:endParaRPr lang="zh-CN" altLang="en-US" sz="4000" b="1" kern="10" dirty="0">
              <a:ln w="3175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900113" y="2997200"/>
            <a:ext cx="7272337" cy="3019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1. Do you know the importance of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    plants and animals to us?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2. What should we do to protect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    plants and animals?</a:t>
            </a:r>
            <a:endParaRPr lang="en-US" altLang="zh-CN" sz="32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95288" y="1700213"/>
            <a:ext cx="8208962" cy="4237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Talk about plants and animals in nature.</a:t>
            </a:r>
          </a:p>
          <a:p>
            <a:pPr eaLnBrk="1" hangingPunct="1">
              <a:buFontTx/>
              <a:buAutoNum type="arabicPeriod"/>
            </a:pPr>
            <a:endParaRPr lang="en-US" altLang="zh-CN" sz="2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2. Useful expressions: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 </a:t>
            </a:r>
            <a:r>
              <a:rPr lang="en-US" altLang="zh-C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like better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 like  best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 </a:t>
            </a:r>
            <a:r>
              <a:rPr lang="en-US" altLang="zh-C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share … with …; give … joy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 feed on; be important to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 b="1" dirty="0">
              <a:latin typeface="Comic Sans MS" panose="030F0702030302020204" pitchFamily="66" charset="0"/>
            </a:endParaRPr>
          </a:p>
        </p:txBody>
      </p:sp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344190" y="685800"/>
            <a:ext cx="3960813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3175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summary</a:t>
            </a:r>
            <a:endParaRPr lang="zh-CN" altLang="en-US" sz="4000" b="1" kern="10" dirty="0">
              <a:ln w="3175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979613" y="2924175"/>
            <a:ext cx="5688012" cy="1800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How many kinds of animals do you know? Write them down and draw a picture to show their relations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. </a:t>
            </a:r>
            <a:endParaRPr lang="en-US" altLang="zh-CN" sz="28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>
            <a:off x="2484438" y="1052513"/>
            <a:ext cx="3960812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3175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Homework</a:t>
            </a:r>
            <a:endParaRPr lang="zh-CN" altLang="en-US" sz="4000" b="1" kern="10" dirty="0">
              <a:ln w="3175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无标题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052513"/>
            <a:ext cx="38004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105400"/>
            <a:ext cx="6480175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  </a:t>
            </a:r>
            <a:r>
              <a:rPr lang="en-US" altLang="zh-CN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zh-CN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植物</a:t>
            </a:r>
          </a:p>
          <a:p>
            <a:pPr eaLnBrk="1" hangingPunct="1">
              <a:defRPr/>
            </a:pPr>
            <a:r>
              <a:rPr lang="zh-CN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</a:t>
            </a:r>
            <a:r>
              <a:rPr lang="en-US" altLang="zh-CN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US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zh-CN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种植，播种</a:t>
            </a:r>
          </a:p>
        </p:txBody>
      </p:sp>
      <p:pic>
        <p:nvPicPr>
          <p:cNvPr id="2053" name="Picture 5" descr="200610721392148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1052513"/>
            <a:ext cx="21018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755650" y="260350"/>
            <a:ext cx="424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Look and learn.</a:t>
            </a:r>
          </a:p>
        </p:txBody>
      </p:sp>
      <p:pic>
        <p:nvPicPr>
          <p:cNvPr id="2059" name="Picture 11" descr="无标题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1125538"/>
            <a:ext cx="504031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979613" y="5084763"/>
            <a:ext cx="3373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</a:rPr>
              <a:t>rose </a:t>
            </a:r>
            <a:r>
              <a:rPr lang="en-US" altLang="zh-CN" sz="4000" b="1" i="1" dirty="0">
                <a:solidFill>
                  <a:srgbClr val="0000FF"/>
                </a:solidFill>
              </a:rPr>
              <a:t>n</a:t>
            </a:r>
            <a:r>
              <a:rPr lang="en-US" altLang="zh-CN" sz="4000" b="1" dirty="0">
                <a:solidFill>
                  <a:srgbClr val="0000FF"/>
                </a:solidFill>
              </a:rPr>
              <a:t>.</a:t>
            </a:r>
            <a:r>
              <a:rPr lang="zh-CN" altLang="en-US" sz="4000" b="1" dirty="0">
                <a:solidFill>
                  <a:srgbClr val="0000FF"/>
                </a:solidFill>
              </a:rPr>
              <a:t>玫瑰花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5373688"/>
            <a:ext cx="33226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snake </a:t>
            </a:r>
            <a:r>
              <a:rPr lang="en-US" altLang="zh-CN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zh-CN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蛇</a:t>
            </a:r>
          </a:p>
        </p:txBody>
      </p:sp>
      <p:pic>
        <p:nvPicPr>
          <p:cNvPr id="16389" name="Picture 5" descr="008"/>
          <p:cNvPicPr>
            <a:picLocks noChangeAspect="1" noChangeArrowheads="1"/>
          </p:cNvPicPr>
          <p:nvPr/>
        </p:nvPicPr>
        <p:blipFill>
          <a:blip r:embed="rId3" cstate="email"/>
          <a:srcRect r="-29"/>
          <a:stretch>
            <a:fillRect/>
          </a:stretch>
        </p:blipFill>
        <p:spPr bwMode="auto">
          <a:xfrm>
            <a:off x="1331913" y="1484313"/>
            <a:ext cx="5545137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1341438"/>
            <a:ext cx="4032250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4053_Kopia-Kopia-8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1341438"/>
            <a:ext cx="29273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331913" y="5229225"/>
            <a:ext cx="4103687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fox </a:t>
            </a:r>
            <a:r>
              <a:rPr lang="en-US" altLang="zh-CN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n</a:t>
            </a:r>
            <a:r>
              <a:rPr lang="en-US" altLang="zh-CN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. </a:t>
            </a:r>
            <a:r>
              <a:rPr lang="zh-CN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狐狸</a:t>
            </a:r>
          </a:p>
          <a:p>
            <a:pPr>
              <a:defRPr/>
            </a:pPr>
            <a:r>
              <a:rPr lang="en-US" altLang="zh-CN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(pl.) foxes</a:t>
            </a:r>
          </a:p>
        </p:txBody>
      </p:sp>
      <p:pic>
        <p:nvPicPr>
          <p:cNvPr id="16397" name="Picture 13" descr="B2815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1341438"/>
            <a:ext cx="2286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B28153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71550" y="3357563"/>
            <a:ext cx="23034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cl15insect_0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32138" y="1341438"/>
            <a:ext cx="446563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1258888" y="5661025"/>
            <a:ext cx="3570287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insect </a:t>
            </a:r>
            <a:r>
              <a:rPr lang="en-US" altLang="zh-CN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n</a:t>
            </a:r>
            <a:r>
              <a:rPr lang="en-US" altLang="zh-CN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.</a:t>
            </a:r>
            <a:r>
              <a:rPr lang="zh-CN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昆虫</a:t>
            </a:r>
          </a:p>
        </p:txBody>
      </p:sp>
      <p:pic>
        <p:nvPicPr>
          <p:cNvPr id="16401" name="Picture 17" descr="200663518110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58888" y="1341438"/>
            <a:ext cx="52578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1187450" y="5661025"/>
            <a:ext cx="3887788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frog </a:t>
            </a:r>
            <a:r>
              <a:rPr lang="en-US" altLang="zh-CN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n</a:t>
            </a:r>
            <a:r>
              <a:rPr lang="en-US" altLang="zh-CN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. </a:t>
            </a:r>
            <a:r>
              <a:rPr lang="zh-CN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青蛙</a:t>
            </a:r>
          </a:p>
        </p:txBody>
      </p:sp>
      <p:sp>
        <p:nvSpPr>
          <p:cNvPr id="4109" name="Text Box 19"/>
          <p:cNvSpPr txBox="1">
            <a:spLocks noChangeArrowheads="1"/>
          </p:cNvSpPr>
          <p:nvPr/>
        </p:nvSpPr>
        <p:spPr bwMode="auto">
          <a:xfrm>
            <a:off x="1692275" y="404813"/>
            <a:ext cx="424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Look and learn.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39750" y="549275"/>
            <a:ext cx="7920038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Which do you like better, animals or plants 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Wang Wei took some photos about animals and plants. He is talking about the beautiful photos with his friends.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 descr="狗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700213"/>
            <a:ext cx="331152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猫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3573463"/>
            <a:ext cx="3240088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鸟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700213"/>
            <a:ext cx="3240088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4" descr="花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3573463"/>
            <a:ext cx="32035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827088" y="333375"/>
            <a:ext cx="7343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Arial Black" panose="020B0A04020102020204" pitchFamily="34" charset="0"/>
              </a:rPr>
              <a:t>What does each of them like better ? Now watch the flash of 1a, and finish 1b.</a:t>
            </a:r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0" y="333375"/>
            <a:ext cx="755650" cy="71913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3333FF"/>
                </a:solidFill>
                <a:latin typeface="Comic Sans MS" panose="030F0702030302020204" pitchFamily="66" charset="0"/>
              </a:rPr>
              <a:t>1a</a:t>
            </a:r>
          </a:p>
        </p:txBody>
      </p:sp>
      <p:pic>
        <p:nvPicPr>
          <p:cNvPr id="8202" name="Picture 10" descr="视频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5113" y="836613"/>
            <a:ext cx="860425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QQ截图未命名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908050"/>
            <a:ext cx="11572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9" descr="QQ截图未命名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908050"/>
            <a:ext cx="11525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 descr="QQ截图未命名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908050"/>
            <a:ext cx="12652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 descr="QQ截图未命名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908050"/>
            <a:ext cx="12223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3" descr="7(23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616450"/>
            <a:ext cx="248443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 descr="8(15)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39975" y="4652963"/>
            <a:ext cx="21399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5" descr="%5Bwallcoo_com%5D_valentine-rose2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4663" y="4724400"/>
            <a:ext cx="25193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7" descr="2d1ef90e2a7cbffe36d122a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05600" y="4581525"/>
            <a:ext cx="24384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4427538" y="4149725"/>
            <a:ext cx="2465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the nicest of all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2411413" y="4221163"/>
            <a:ext cx="16684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beautiful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6877050" y="4149725"/>
            <a:ext cx="2266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cuter</a:t>
            </a: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1187450" y="3068638"/>
            <a:ext cx="3889375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V="1">
            <a:off x="1116013" y="3068638"/>
            <a:ext cx="2089150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V="1">
            <a:off x="3419475" y="3141663"/>
            <a:ext cx="4392613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5435600" y="3068638"/>
            <a:ext cx="2449513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3" name="Text Box 26"/>
          <p:cNvSpPr txBox="1">
            <a:spLocks noChangeArrowheads="1"/>
          </p:cNvSpPr>
          <p:nvPr/>
        </p:nvSpPr>
        <p:spPr bwMode="auto">
          <a:xfrm>
            <a:off x="1331913" y="188913"/>
            <a:ext cx="7597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latin typeface="Arial Black" panose="020B0A04020102020204" pitchFamily="34" charset="0"/>
              </a:rPr>
              <a:t>Match the people with the things they like and their reasons.</a:t>
            </a:r>
          </a:p>
        </p:txBody>
      </p:sp>
      <p:sp>
        <p:nvSpPr>
          <p:cNvPr id="9234" name="Oval 27"/>
          <p:cNvSpPr>
            <a:spLocks noChangeArrowheads="1"/>
          </p:cNvSpPr>
          <p:nvPr/>
        </p:nvSpPr>
        <p:spPr bwMode="auto">
          <a:xfrm>
            <a:off x="323850" y="0"/>
            <a:ext cx="719138" cy="71913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3333FF"/>
                </a:solidFill>
                <a:latin typeface="Comic Sans MS" panose="030F0702030302020204" pitchFamily="66" charset="0"/>
              </a:rPr>
              <a:t>1b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250825" y="4149725"/>
            <a:ext cx="165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friendlier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/>
      <p:bldP spid="24596" grpId="0"/>
      <p:bldP spid="24597" grpId="0"/>
      <p:bldP spid="24598" grpId="0" animBg="1"/>
      <p:bldP spid="24599" grpId="0" animBg="1"/>
      <p:bldP spid="24600" grpId="0" animBg="1"/>
      <p:bldP spid="24601" grpId="0" animBg="1"/>
      <p:bldP spid="246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/>
          <p:cNvSpPr>
            <a:spLocks noChangeArrowheads="1"/>
          </p:cNvSpPr>
          <p:nvPr/>
        </p:nvSpPr>
        <p:spPr bwMode="auto">
          <a:xfrm>
            <a:off x="323850" y="188913"/>
            <a:ext cx="755650" cy="71913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3333FF"/>
                </a:solidFill>
                <a:latin typeface="Comic Sans MS" panose="030F0702030302020204" pitchFamily="66" charset="0"/>
              </a:rPr>
              <a:t>1c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331913" y="333375"/>
            <a:ext cx="7200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CC0000"/>
                </a:solidFill>
                <a:latin typeface="Arial Black" panose="020B0A04020102020204" pitchFamily="34" charset="0"/>
              </a:rPr>
              <a:t>Read 1a and fill in the blanks. Then report it to your partner.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95288" y="1484313"/>
            <a:ext cx="8497887" cy="4892675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    Wang Wei likes ______ better and he thinks roses are the ______ of all the flowers. Michael likes ______ better because he thinks they are _________. They make us happy. Jane likes _____ best because they are _____ than other animals. Maria likes ______ because they are __________ and they can _____ to us. </a:t>
            </a:r>
            <a:r>
              <a:rPr lang="en-US" altLang="zh-CN" sz="2800" b="1" dirty="0" err="1">
                <a:latin typeface="Times New Roman" panose="02020603050405020304" pitchFamily="18" charset="0"/>
              </a:rPr>
              <a:t>Kangkang</a:t>
            </a:r>
            <a:r>
              <a:rPr lang="en-US" altLang="zh-CN" sz="2800" b="1" dirty="0">
                <a:latin typeface="Times New Roman" panose="02020603050405020304" pitchFamily="18" charset="0"/>
              </a:rPr>
              <a:t> likes both ______ and _______ because they are both _________ to us. We _______ the same world with them.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419475" y="1628775"/>
            <a:ext cx="1052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plants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619250" y="2133600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nicest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7451725" y="2133600"/>
            <a:ext cx="1238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animals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5580063" y="2708275"/>
            <a:ext cx="1566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friendlier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4572000" y="3213100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cats</a:t>
            </a: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6372225" y="3789363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birds</a:t>
            </a: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1979613" y="4292600"/>
            <a:ext cx="1490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beautiful</a:t>
            </a: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5724525" y="4292600"/>
            <a:ext cx="73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sing</a:t>
            </a: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3708400" y="4797425"/>
            <a:ext cx="1052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plants</a:t>
            </a: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5508625" y="4797425"/>
            <a:ext cx="1238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animals</a:t>
            </a: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1835150" y="5373688"/>
            <a:ext cx="159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important</a:t>
            </a: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5148263" y="5373688"/>
            <a:ext cx="99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share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468313" y="3789363"/>
            <a:ext cx="95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cuter</a:t>
            </a:r>
          </a:p>
        </p:txBody>
      </p:sp>
      <p:pic>
        <p:nvPicPr>
          <p:cNvPr id="10261" name="Picture 21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765175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1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  <p:bldP spid="51209" grpId="0"/>
      <p:bldP spid="51211" grpId="0"/>
      <p:bldP spid="51212" grpId="0"/>
      <p:bldP spid="51213" grpId="0"/>
      <p:bldP spid="51214" grpId="0"/>
      <p:bldP spid="51215" grpId="0"/>
      <p:bldP spid="51216" grpId="0"/>
      <p:bldP spid="51217" grpId="0"/>
      <p:bldP spid="51218" grpId="0"/>
      <p:bldP spid="5121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042988" y="2420938"/>
            <a:ext cx="7273925" cy="1457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zh-CN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As we know</a:t>
            </a: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, plants and animals </a:t>
            </a:r>
            <a:r>
              <a:rPr lang="en-US" altLang="zh-CN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are important to</a:t>
            </a: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us.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555875" y="4437063"/>
            <a:ext cx="6119813" cy="1008062"/>
          </a:xfrm>
          <a:prstGeom prst="cloudCallout">
            <a:avLst>
              <a:gd name="adj1" fmla="val -47222"/>
              <a:gd name="adj2" fmla="val -113148"/>
            </a:avLst>
          </a:prstGeom>
          <a:solidFill>
            <a:srgbClr val="FFFFFF"/>
          </a:solidFill>
          <a:ln w="19050">
            <a:solidFill>
              <a:srgbClr val="CC00CC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be important to sb.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2484438" y="1052513"/>
            <a:ext cx="3024187" cy="936625"/>
          </a:xfrm>
          <a:prstGeom prst="cloudCallout">
            <a:avLst>
              <a:gd name="adj1" fmla="val -57769"/>
              <a:gd name="adj2" fmla="val 132375"/>
            </a:avLst>
          </a:prstGeom>
          <a:solidFill>
            <a:srgbClr val="FFFFFF"/>
          </a:solidFill>
          <a:ln w="28575">
            <a:solidFill>
              <a:srgbClr val="FF00FF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众所周知</a:t>
            </a:r>
          </a:p>
        </p:txBody>
      </p:sp>
      <p:sp>
        <p:nvSpPr>
          <p:cNvPr id="11269" name="WordArt 8"/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3455987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28575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Unicode MS"/>
              </a:rPr>
              <a:t>Key points</a:t>
            </a:r>
            <a:endParaRPr lang="zh-CN" altLang="en-US" sz="4000" b="1" kern="10" dirty="0">
              <a:ln w="28575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833090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404813"/>
            <a:ext cx="3455988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sb10066435a-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476250"/>
            <a:ext cx="28082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50825" y="3987800"/>
            <a:ext cx="8569325" cy="287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We </a:t>
            </a:r>
            <a:r>
              <a:rPr lang="en-US" altLang="zh-CN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share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the same world </a:t>
            </a:r>
            <a:r>
              <a:rPr lang="en-US" altLang="zh-CN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with 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them.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share … with … </a:t>
            </a:r>
            <a:br>
              <a:rPr lang="en-US" altLang="zh-CN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</a:br>
            <a:r>
              <a:rPr lang="zh-CN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与</a:t>
            </a:r>
            <a:r>
              <a:rPr lang="en-US" altLang="zh-CN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……</a:t>
            </a:r>
            <a:r>
              <a:rPr lang="zh-CN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分享</a:t>
            </a:r>
            <a:r>
              <a:rPr lang="en-US" altLang="zh-CN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……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Eg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： 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They are sharing a piece of long bread.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They often share beautiful music with each 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全屏显示(4:3)</PresentationFormat>
  <Paragraphs>119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 Unicode MS</vt:lpstr>
      <vt:lpstr>Vrinda</vt:lpstr>
      <vt:lpstr>YinBiao</vt:lpstr>
      <vt:lpstr>宋体</vt:lpstr>
      <vt:lpstr>微软雅黑</vt:lpstr>
      <vt:lpstr>Arial</vt:lpstr>
      <vt:lpstr>Arial Black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snake n. 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Discuss the following questions about animals and plants in groups, then report the results to the class.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2009-03-23T15:28:00Z</dcterms:created>
  <dcterms:modified xsi:type="dcterms:W3CDTF">2023-01-17T01:14:54Z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F65A31049D7E445B84949E959BA2AF73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