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B1CA1CC-4EAA-4B38-AECC-4680C8CFE327}"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D3A03D0-C966-425B-8FCA-1C6155C9C63F}"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zh-CN" smtClean="0"/>
          </a:p>
        </p:txBody>
      </p:sp>
      <p:sp>
        <p:nvSpPr>
          <p:cNvPr id="46084" name="页脚占位符 4"/>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t>中国英语教师网</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zh-CN" smtClean="0"/>
          </a:p>
        </p:txBody>
      </p:sp>
      <p:sp>
        <p:nvSpPr>
          <p:cNvPr id="47108" name="页脚占位符 4"/>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t>中国英语教师网</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zh-CN" smtClean="0"/>
          </a:p>
        </p:txBody>
      </p:sp>
      <p:sp>
        <p:nvSpPr>
          <p:cNvPr id="48132" name="页脚占位符 4"/>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t>中国英语教师网</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7" name="灯片编号占位符 14"/>
          <p:cNvSpPr>
            <a:spLocks noGrp="1"/>
          </p:cNvSpPr>
          <p:nvPr>
            <p:ph type="sldNum" sz="quarter" idx="12"/>
          </p:nvPr>
        </p:nvSpPr>
        <p:spPr>
          <a:xfrm>
            <a:off x="8229600" y="6473825"/>
            <a:ext cx="758825" cy="247650"/>
          </a:xfrm>
        </p:spPr>
        <p:txBody>
          <a:bodyPr/>
          <a:lstStyle>
            <a:lvl1pPr>
              <a:defRPr/>
            </a:lvl1pPr>
          </a:lstStyle>
          <a:p>
            <a:pPr>
              <a:defRPr/>
            </a:pPr>
            <a:fld id="{C1484236-E624-475A-ABE4-60969B0FBD89}"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0"/>
          <p:cNvSpPr>
            <a:spLocks noGrp="1"/>
          </p:cNvSpPr>
          <p:nvPr>
            <p:ph type="dt" sz="half" idx="10"/>
          </p:nvPr>
        </p:nvSpPr>
        <p:spPr/>
        <p:txBody>
          <a:bodyPr/>
          <a:lstStyle>
            <a:lvl1pPr>
              <a:defRPr/>
            </a:lvl1pPr>
          </a:lstStyle>
          <a:p>
            <a:pPr>
              <a:defRPr/>
            </a:pPr>
            <a:endParaRPr lang="en-US" altLang="zh-CN"/>
          </a:p>
        </p:txBody>
      </p:sp>
      <p:sp>
        <p:nvSpPr>
          <p:cNvPr id="5" name="页脚占位符 27"/>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34920D73-3294-4E06-ACFF-445871E0136C}"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8"/>
            <a:ext cx="18288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549278"/>
            <a:ext cx="6248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0"/>
          <p:cNvSpPr>
            <a:spLocks noGrp="1"/>
          </p:cNvSpPr>
          <p:nvPr>
            <p:ph type="dt" sz="half" idx="10"/>
          </p:nvPr>
        </p:nvSpPr>
        <p:spPr/>
        <p:txBody>
          <a:bodyPr/>
          <a:lstStyle>
            <a:lvl1pPr>
              <a:defRPr/>
            </a:lvl1pPr>
          </a:lstStyle>
          <a:p>
            <a:pPr>
              <a:defRPr/>
            </a:pPr>
            <a:endParaRPr lang="en-US" altLang="zh-CN"/>
          </a:p>
        </p:txBody>
      </p:sp>
      <p:sp>
        <p:nvSpPr>
          <p:cNvPr id="5" name="页脚占位符 27"/>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28165463-1F68-4415-AB4E-E4511819DBDF}"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
        <p:nvSpPr>
          <p:cNvPr id="2" name="PA_文本框 1"/>
          <p:cNvSpPr txBox="1">
            <a:spLocks noChangeArrowheads="1"/>
          </p:cNvSpPr>
          <p:nvPr>
            <p:custDataLst>
              <p:tags r:id="rId1"/>
            </p:custDataLst>
          </p:nvPr>
        </p:nvSpPr>
        <p:spPr bwMode="auto">
          <a:xfrm>
            <a:off x="9358474" y="4493255"/>
            <a:ext cx="1219200" cy="107722"/>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a:solidFill>
                  <a:schemeClr val="bg1">
                    <a:lumMod val="95000"/>
                    <a:alpha val="0"/>
                  </a:schemeClr>
                </a:solidFill>
                <a:latin typeface="优教通专用字体logo" panose="02000500000000000000" pitchFamily="2" charset="0"/>
              </a:rPr>
              <a:t>0</a:t>
            </a:r>
            <a:endParaRPr lang="zh-CN" altLang="en-US" sz="100" dirty="0">
              <a:solidFill>
                <a:schemeClr val="bg1">
                  <a:lumMod val="95000"/>
                  <a:alpha val="0"/>
                </a:schemeClr>
              </a:solidFill>
              <a:latin typeface="优教通专用字体logo" panose="02000500000000000000" pitchFamily="2" charset="0"/>
            </a:endParaRPr>
          </a:p>
        </p:txBody>
      </p:sp>
      <p:pic>
        <p:nvPicPr>
          <p:cNvPr id="3" name="Picture 24" descr="D:\11月 英语组\小学英语汇报材料2014.12.16\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9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D:\11月 英语组\小学英语汇报材料2014.12.16\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1312863"/>
            <a:ext cx="793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2"/>
          <p:cNvPicPr>
            <a:picLocks noChangeAspect="1"/>
          </p:cNvPicPr>
          <p:nvPr userDrawn="1"/>
        </p:nvPicPr>
        <p:blipFill>
          <a:blip r:embed="rId4" cstate="email"/>
          <a:srcRect/>
          <a:stretch>
            <a:fillRect/>
          </a:stretch>
        </p:blipFill>
        <p:spPr bwMode="auto">
          <a:xfrm>
            <a:off x="0" y="1964871"/>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a:spLocks noGrp="1"/>
          </p:cNvSpPr>
          <p:nvPr>
            <p:ph type="dt" sz="half" idx="10"/>
          </p:nvPr>
        </p:nvSpPr>
        <p:spPr/>
        <p:txBody>
          <a:bodyPr/>
          <a:lstStyle>
            <a:lvl1pPr fontAlgn="auto">
              <a:spcBef>
                <a:spcPts val="0"/>
              </a:spcBef>
              <a:spcAft>
                <a:spcPts val="0"/>
              </a:spcAft>
              <a:buFontTx/>
              <a:buNone/>
              <a:defRPr/>
            </a:lvl1pPr>
          </a:lstStyle>
          <a:p>
            <a:pPr>
              <a:defRPr/>
            </a:pPr>
            <a:endParaRPr lang="en-US" altLang="zh-CN"/>
          </a:p>
        </p:txBody>
      </p:sp>
      <p:sp>
        <p:nvSpPr>
          <p:cNvPr id="7" name="Footer Placeholder 4"/>
          <p:cNvSpPr>
            <a:spLocks noGrp="1"/>
          </p:cNvSpPr>
          <p:nvPr>
            <p:ph type="ftr" sz="quarter" idx="11"/>
          </p:nvPr>
        </p:nvSpPr>
        <p:spPr/>
        <p:txBody>
          <a:bodyPr/>
          <a:lstStyle>
            <a:lvl1pPr fontAlgn="auto">
              <a:spcBef>
                <a:spcPts val="0"/>
              </a:spcBef>
              <a:spcAft>
                <a:spcPts val="0"/>
              </a:spcAft>
              <a:buFontTx/>
              <a:buNone/>
              <a:defRPr/>
            </a:lvl1pPr>
          </a:lstStyle>
          <a:p>
            <a:pPr>
              <a:defRPr/>
            </a:pPr>
            <a:endParaRPr lang="en-US" altLang="zh-CN"/>
          </a:p>
        </p:txBody>
      </p:sp>
      <p:sp>
        <p:nvSpPr>
          <p:cNvPr id="8" name="Slide Number Placeholder 5"/>
          <p:cNvSpPr>
            <a:spLocks noGrp="1"/>
          </p:cNvSpPr>
          <p:nvPr>
            <p:ph type="sldNum" sz="quarter" idx="12"/>
          </p:nvPr>
        </p:nvSpPr>
        <p:spPr/>
        <p:txBody>
          <a:bodyPr/>
          <a:lstStyle>
            <a:lvl1pPr>
              <a:buFontTx/>
              <a:buNone/>
              <a:defRPr/>
            </a:lvl1pPr>
          </a:lstStyle>
          <a:p>
            <a:pPr>
              <a:defRPr/>
            </a:pPr>
            <a:fld id="{DE2AF537-7573-45CD-9E01-E906D797BCC4}"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lang="zh-CN" altLang="en-US" smtClean="0"/>
              <a:t>单击此处编辑母版标题样式</a:t>
            </a:r>
            <a:endParaRPr lang="en-US"/>
          </a:p>
        </p:txBody>
      </p:sp>
      <p:sp>
        <p:nvSpPr>
          <p:cNvPr id="27" name="内容占位符 26"/>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4"/>
          <p:cNvSpPr>
            <a:spLocks noGrp="1"/>
          </p:cNvSpPr>
          <p:nvPr>
            <p:ph type="dt" sz="half" idx="10"/>
          </p:nvPr>
        </p:nvSpPr>
        <p:spPr/>
        <p:txBody>
          <a:bodyPr/>
          <a:lstStyle>
            <a:lvl1pPr>
              <a:defRPr/>
            </a:lvl1pPr>
          </a:lstStyle>
          <a:p>
            <a:pPr>
              <a:defRPr/>
            </a:pPr>
            <a:endParaRPr lang="en-US" altLang="zh-CN"/>
          </a:p>
        </p:txBody>
      </p:sp>
      <p:sp>
        <p:nvSpPr>
          <p:cNvPr id="5" name="页脚占位符 18"/>
          <p:cNvSpPr>
            <a:spLocks noGrp="1"/>
          </p:cNvSpPr>
          <p:nvPr>
            <p:ph type="ftr" sz="quarter" idx="11"/>
          </p:nvPr>
        </p:nvSpPr>
        <p:spPr>
          <a:xfrm>
            <a:off x="3581400" y="76200"/>
            <a:ext cx="2895600" cy="288925"/>
          </a:xfrm>
        </p:spPr>
        <p:txBody>
          <a:bodyPr/>
          <a:lstStyle>
            <a:lvl1pPr>
              <a:defRPr/>
            </a:lvl1pPr>
          </a:lstStyle>
          <a:p>
            <a:pPr>
              <a:defRPr/>
            </a:pPr>
            <a:endParaRPr lang="en-US" altLang="zh-CN"/>
          </a:p>
        </p:txBody>
      </p:sp>
      <p:sp>
        <p:nvSpPr>
          <p:cNvPr id="6" name="灯片编号占位符 15"/>
          <p:cNvSpPr>
            <a:spLocks noGrp="1"/>
          </p:cNvSpPr>
          <p:nvPr>
            <p:ph type="sldNum" sz="quarter" idx="12"/>
          </p:nvPr>
        </p:nvSpPr>
        <p:spPr>
          <a:xfrm>
            <a:off x="8229600" y="6473825"/>
            <a:ext cx="758825" cy="247650"/>
          </a:xfrm>
        </p:spPr>
        <p:txBody>
          <a:bodyPr/>
          <a:lstStyle>
            <a:lvl1pPr>
              <a:defRPr/>
            </a:lvl1pPr>
          </a:lstStyle>
          <a:p>
            <a:pPr>
              <a:defRPr/>
            </a:pPr>
            <a:fld id="{1E96507A-EBB7-408A-BE22-42547EEA51A1}"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8" name="标题 7"/>
          <p:cNvSpPr>
            <a:spLocks noGrp="1"/>
          </p:cNvSpPr>
          <p:nvPr>
            <p:ph type="title"/>
          </p:nvPr>
        </p:nvSpPr>
        <p:spPr>
          <a:xfrm>
            <a:off x="180475" y="2947087"/>
            <a:ext cx="8686800" cy="1184825"/>
          </a:xfrm>
        </p:spPr>
        <p:txBody>
          <a:bodyPr rtlCol="0" anchor="t"/>
          <a:lstStyle>
            <a:lvl1pPr algn="r">
              <a:defRPr/>
            </a:lvl1pPr>
          </a:lstStyle>
          <a:p>
            <a:r>
              <a:rPr lang="zh-CN" altLang="en-US" smtClean="0"/>
              <a:t>单击此处编辑母版标题样式</a:t>
            </a:r>
            <a:endParaRPr lang="en-US"/>
          </a:p>
        </p:txBody>
      </p:sp>
      <p:sp>
        <p:nvSpPr>
          <p:cNvPr id="5" name="日期占位符 18"/>
          <p:cNvSpPr>
            <a:spLocks noGrp="1"/>
          </p:cNvSpPr>
          <p:nvPr>
            <p:ph type="dt" sz="half" idx="10"/>
          </p:nvPr>
        </p:nvSpPr>
        <p:spPr/>
        <p:txBody>
          <a:bodyPr/>
          <a:lstStyle>
            <a:lvl1pPr>
              <a:defRPr/>
            </a:lvl1pPr>
          </a:lstStyle>
          <a:p>
            <a:pPr>
              <a:defRPr/>
            </a:pPr>
            <a:endParaRPr lang="en-US" altLang="zh-CN"/>
          </a:p>
        </p:txBody>
      </p:sp>
      <p:sp>
        <p:nvSpPr>
          <p:cNvPr id="7" name="页脚占位符 10"/>
          <p:cNvSpPr>
            <a:spLocks noGrp="1"/>
          </p:cNvSpPr>
          <p:nvPr>
            <p:ph type="ftr" sz="quarter" idx="11"/>
          </p:nvPr>
        </p:nvSpPr>
        <p:spPr/>
        <p:txBody>
          <a:bodyPr/>
          <a:lstStyle>
            <a:lvl1pPr>
              <a:defRPr/>
            </a:lvl1pPr>
          </a:lstStyle>
          <a:p>
            <a:pPr>
              <a:defRPr/>
            </a:pPr>
            <a:endParaRPr lang="en-US" altLang="zh-CN"/>
          </a:p>
        </p:txBody>
      </p:sp>
      <p:sp>
        <p:nvSpPr>
          <p:cNvPr id="9" name="灯片编号占位符 15"/>
          <p:cNvSpPr>
            <a:spLocks noGrp="1"/>
          </p:cNvSpPr>
          <p:nvPr>
            <p:ph type="sldNum" sz="quarter" idx="12"/>
          </p:nvPr>
        </p:nvSpPr>
        <p:spPr/>
        <p:txBody>
          <a:bodyPr/>
          <a:lstStyle>
            <a:lvl1pPr>
              <a:defRPr/>
            </a:lvl1pPr>
          </a:lstStyle>
          <a:p>
            <a:pPr>
              <a:defRPr/>
            </a:pPr>
            <a:fld id="{28DEE070-5275-41D8-A08F-6DCC2A969615}" type="slidenum">
              <a:rPr lang="en-US" altLang="zh-CN"/>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0"/>
          <p:cNvSpPr>
            <a:spLocks noGrp="1"/>
          </p:cNvSpPr>
          <p:nvPr>
            <p:ph type="dt" sz="half" idx="10"/>
          </p:nvPr>
        </p:nvSpPr>
        <p:spPr/>
        <p:txBody>
          <a:bodyPr/>
          <a:lstStyle>
            <a:lvl1pPr>
              <a:defRPr/>
            </a:lvl1pPr>
          </a:lstStyle>
          <a:p>
            <a:pPr>
              <a:defRPr/>
            </a:pPr>
            <a:endParaRPr lang="en-US" altLang="zh-CN"/>
          </a:p>
        </p:txBody>
      </p:sp>
      <p:sp>
        <p:nvSpPr>
          <p:cNvPr id="6" name="页脚占位符 27"/>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pPr>
              <a:defRPr/>
            </a:pPr>
            <a:fld id="{5449B83B-DA26-497C-940D-18A838CB2296}"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宋体" panose="02010600030101010101" pitchFamily="2" charset="-122"/>
            </a:endParaRPr>
          </a:p>
        </p:txBody>
      </p:sp>
      <p:sp>
        <p:nvSpPr>
          <p:cNvPr id="29" name="标题 28"/>
          <p:cNvSpPr>
            <a:spLocks noGrp="1"/>
          </p:cNvSpPr>
          <p:nvPr>
            <p:ph type="title"/>
          </p:nvPr>
        </p:nvSpPr>
        <p:spPr>
          <a:xfrm>
            <a:off x="304800" y="5410200"/>
            <a:ext cx="8610600" cy="882650"/>
          </a:xfrm>
        </p:spPr>
        <p:txBody>
          <a:bodyPr/>
          <a:lstStyle>
            <a:lvl1pPr>
              <a:defRPr/>
            </a:lvl1pPr>
          </a:lstStyle>
          <a:p>
            <a:r>
              <a:rPr lang="zh-CN" altLang="en-US" smtClean="0"/>
              <a:t>单击此处编辑母版标题样式</a:t>
            </a:r>
            <a:endParaRPr lang="en-US"/>
          </a:p>
        </p:txBody>
      </p:sp>
      <p:sp>
        <p:nvSpPr>
          <p:cNvPr id="13" name="文本占位符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内容占位符 3"/>
          <p:cNvSpPr>
            <a:spLocks noGrp="1"/>
          </p:cNvSpPr>
          <p:nvPr>
            <p:ph sz="quarter" idx="2"/>
          </p:nvPr>
        </p:nvSpPr>
        <p:spPr>
          <a:xfrm>
            <a:off x="281445" y="1316039"/>
            <a:ext cx="429055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8" name="内容占位符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9"/>
          <p:cNvSpPr>
            <a:spLocks noGrp="1"/>
          </p:cNvSpPr>
          <p:nvPr>
            <p:ph type="dt" sz="half" idx="10"/>
          </p:nvPr>
        </p:nvSpPr>
        <p:spPr/>
        <p:txBody>
          <a:bodyPr/>
          <a:lstStyle>
            <a:lvl1pPr>
              <a:defRPr/>
            </a:lvl1pPr>
          </a:lstStyle>
          <a:p>
            <a:pPr>
              <a:defRPr/>
            </a:pPr>
            <a:endParaRPr lang="en-US" altLang="zh-CN"/>
          </a:p>
        </p:txBody>
      </p:sp>
      <p:sp>
        <p:nvSpPr>
          <p:cNvPr id="9" name="页脚占位符 5"/>
          <p:cNvSpPr>
            <a:spLocks noGrp="1"/>
          </p:cNvSpPr>
          <p:nvPr>
            <p:ph type="ftr" sz="quarter" idx="11"/>
          </p:nvPr>
        </p:nvSpPr>
        <p:spPr/>
        <p:txBody>
          <a:bodyPr/>
          <a:lstStyle>
            <a:lvl1pPr>
              <a:defRPr/>
            </a:lvl1pPr>
          </a:lstStyle>
          <a:p>
            <a:pPr>
              <a:defRPr/>
            </a:pPr>
            <a:endParaRPr lang="en-US" altLang="zh-CN"/>
          </a:p>
        </p:txBody>
      </p:sp>
      <p:sp>
        <p:nvSpPr>
          <p:cNvPr id="10" name="灯片编号占位符 6"/>
          <p:cNvSpPr>
            <a:spLocks noGrp="1"/>
          </p:cNvSpPr>
          <p:nvPr>
            <p:ph type="sldNum" sz="quarter" idx="12"/>
          </p:nvPr>
        </p:nvSpPr>
        <p:spPr>
          <a:xfrm>
            <a:off x="8229600" y="6477000"/>
            <a:ext cx="762000" cy="247650"/>
          </a:xfrm>
        </p:spPr>
        <p:txBody>
          <a:bodyPr/>
          <a:lstStyle>
            <a:lvl1pPr>
              <a:defRPr/>
            </a:lvl1pPr>
          </a:lstStyle>
          <a:p>
            <a:pPr>
              <a:defRPr/>
            </a:pPr>
            <a:fld id="{EE4E4807-DCBB-451B-8C2D-73239A504CEC}"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3" name="日期占位符 10"/>
          <p:cNvSpPr>
            <a:spLocks noGrp="1"/>
          </p:cNvSpPr>
          <p:nvPr>
            <p:ph type="dt" sz="half" idx="10"/>
          </p:nvPr>
        </p:nvSpPr>
        <p:spPr/>
        <p:txBody>
          <a:bodyPr/>
          <a:lstStyle>
            <a:lvl1pPr>
              <a:defRPr/>
            </a:lvl1pPr>
          </a:lstStyle>
          <a:p>
            <a:pPr>
              <a:defRPr/>
            </a:pPr>
            <a:endParaRPr lang="en-US" altLang="zh-CN"/>
          </a:p>
        </p:txBody>
      </p:sp>
      <p:sp>
        <p:nvSpPr>
          <p:cNvPr id="4" name="页脚占位符 27"/>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B5DD688F-13C6-4D6A-8CF8-6A2710C1CEB7}"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
          <p:cNvSpPr>
            <a:spLocks noGrp="1"/>
          </p:cNvSpPr>
          <p:nvPr>
            <p:ph type="dt" sz="half" idx="10"/>
          </p:nvPr>
        </p:nvSpPr>
        <p:spPr/>
        <p:txBody>
          <a:bodyPr/>
          <a:lstStyle>
            <a:lvl1pPr>
              <a:defRPr/>
            </a:lvl1pPr>
          </a:lstStyle>
          <a:p>
            <a:pPr>
              <a:defRPr/>
            </a:pPr>
            <a:endParaRPr lang="en-US" altLang="zh-CN"/>
          </a:p>
        </p:txBody>
      </p:sp>
      <p:sp>
        <p:nvSpPr>
          <p:cNvPr id="3" name="页脚占位符 27"/>
          <p:cNvSpPr>
            <a:spLocks noGrp="1"/>
          </p:cNvSpPr>
          <p:nvPr>
            <p:ph type="ftr" sz="quarter" idx="11"/>
          </p:nvPr>
        </p:nvSpPr>
        <p:spPr/>
        <p:txBody>
          <a:bodyPr/>
          <a:lstStyle>
            <a:lvl1pPr>
              <a:defRPr/>
            </a:lvl1pPr>
          </a:lstStyle>
          <a:p>
            <a:pPr>
              <a:defRPr/>
            </a:pPr>
            <a:endParaRPr lang="en-US" altLang="zh-CN"/>
          </a:p>
        </p:txBody>
      </p:sp>
      <p:sp>
        <p:nvSpPr>
          <p:cNvPr id="4" name="灯片编号占位符 4"/>
          <p:cNvSpPr>
            <a:spLocks noGrp="1"/>
          </p:cNvSpPr>
          <p:nvPr>
            <p:ph type="sldNum" sz="quarter" idx="12"/>
          </p:nvPr>
        </p:nvSpPr>
        <p:spPr/>
        <p:txBody>
          <a:bodyPr/>
          <a:lstStyle>
            <a:lvl1pPr>
              <a:defRPr/>
            </a:lvl1pPr>
          </a:lstStyle>
          <a:p>
            <a:pPr>
              <a:defRPr/>
            </a:pPr>
            <a:fld id="{F1ECFA30-8076-4814-84BB-CE94D4937BD6}"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ea typeface="宋体" panose="02010600030101010101" pitchFamily="2" charset="-122"/>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24"/>
          <p:cNvSpPr>
            <a:spLocks noGrp="1"/>
          </p:cNvSpPr>
          <p:nvPr>
            <p:ph type="dt" sz="half" idx="10"/>
          </p:nvPr>
        </p:nvSpPr>
        <p:spPr/>
        <p:txBody>
          <a:bodyPr/>
          <a:lstStyle>
            <a:lvl1pPr>
              <a:defRPr/>
            </a:lvl1pPr>
          </a:lstStyle>
          <a:p>
            <a:pPr>
              <a:defRPr/>
            </a:pPr>
            <a:endParaRPr lang="en-US" altLang="zh-CN"/>
          </a:p>
        </p:txBody>
      </p:sp>
      <p:sp>
        <p:nvSpPr>
          <p:cNvPr id="7" name="页脚占位符 28"/>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FE5AE36F-721B-4EE0-BE9E-7C6AEEED54FC}"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17" name="标题 16"/>
          <p:cNvSpPr>
            <a:spLocks noGrp="1"/>
          </p:cNvSpPr>
          <p:nvPr>
            <p:ph type="title"/>
          </p:nvPr>
        </p:nvSpPr>
        <p:spPr>
          <a:xfrm>
            <a:off x="381000" y="4993760"/>
            <a:ext cx="5867400" cy="522288"/>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5" name="日期占位符 10"/>
          <p:cNvSpPr>
            <a:spLocks noGrp="1"/>
          </p:cNvSpPr>
          <p:nvPr>
            <p:ph type="dt" sz="half" idx="10"/>
          </p:nvPr>
        </p:nvSpPr>
        <p:spPr/>
        <p:txBody>
          <a:bodyPr/>
          <a:lstStyle>
            <a:lvl1pPr>
              <a:defRPr/>
            </a:lvl1pPr>
          </a:lstStyle>
          <a:p>
            <a:pPr>
              <a:defRPr/>
            </a:pPr>
            <a:endParaRPr lang="en-US" altLang="zh-CN"/>
          </a:p>
        </p:txBody>
      </p:sp>
      <p:sp>
        <p:nvSpPr>
          <p:cNvPr id="6" name="页脚占位符 27"/>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pPr>
              <a:defRPr/>
            </a:pPr>
            <a:fld id="{06A73AF8-6320-4F21-9008-AF06EE8ACA3F}"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1029" name="文本占位符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panose="020B0604020202020204" pitchFamily="34" charset="0"/>
                <a:ea typeface="宋体" panose="02010600030101010101" pitchFamily="2" charset="-122"/>
              </a:defRPr>
            </a:lvl1pPr>
          </a:lstStyle>
          <a:p>
            <a:pPr>
              <a:defRPr/>
            </a:pPr>
            <a:endParaRPr lang="en-US" altLang="zh-CN"/>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ea typeface="宋体" panose="02010600030101010101" pitchFamily="2" charset="-122"/>
              </a:defRPr>
            </a:lvl1pPr>
          </a:lstStyle>
          <a:p>
            <a:pPr>
              <a:defRPr/>
            </a:pPr>
            <a:endParaRPr lang="en-US" altLang="zh-CN"/>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ea typeface="宋体" panose="02010600030101010101" pitchFamily="2" charset="-122"/>
              </a:defRPr>
            </a:lvl1pPr>
          </a:lstStyle>
          <a:p>
            <a:pPr>
              <a:defRPr/>
            </a:pPr>
            <a:fld id="{A7C00614-53BA-4629-B6C0-F8FCC948B88C}" type="slidenum">
              <a:rPr lang="en-US" altLang="zh-CN"/>
              <a:t>‹#›</a:t>
            </a:fld>
            <a:endParaRPr lang="en-US" altLang="zh-CN"/>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lang="zh-CN" altLang="en-US" smtClean="0"/>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1.xml"/><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9.xml"/><Relationship Id="rId4" Type="http://schemas.openxmlformats.org/officeDocument/2006/relationships/slide" Target="slide1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0" y="829242"/>
            <a:ext cx="9144000" cy="646113"/>
          </a:xfrm>
          <a:prstGeom prst="rect">
            <a:avLst/>
          </a:prstGeom>
          <a:noFill/>
        </p:spPr>
        <p:txBody>
          <a:bodyPr wrap="square">
            <a:spAutoFit/>
          </a:bodyPr>
          <a:lstStyle/>
          <a:p>
            <a:pPr algn="ctr" fontAlgn="auto">
              <a:spcBef>
                <a:spcPts val="0"/>
              </a:spcBef>
              <a:spcAft>
                <a:spcPts val="0"/>
              </a:spcAft>
              <a:defRPr/>
            </a:pPr>
            <a:r>
              <a:rPr lang="zh-CN" altLang="en-US" sz="3600" spc="300" dirty="0">
                <a:latin typeface="Times New Roman" panose="02020603050405020304" pitchFamily="18" charset="0"/>
                <a:ea typeface="黑体" panose="02010609060101010101" pitchFamily="49" charset="-122"/>
              </a:rPr>
              <a:t>人教版八年级上册</a:t>
            </a:r>
            <a:endParaRPr lang="en-US" altLang="zh-CN" sz="3600" spc="300" dirty="0">
              <a:latin typeface="Times New Roman" panose="02020603050405020304" pitchFamily="18" charset="0"/>
              <a:ea typeface="黑体" panose="02010609060101010101" pitchFamily="49" charset="-122"/>
            </a:endParaRPr>
          </a:p>
        </p:txBody>
      </p:sp>
      <p:sp>
        <p:nvSpPr>
          <p:cNvPr id="7" name="文本框 6"/>
          <p:cNvSpPr txBox="1"/>
          <p:nvPr/>
        </p:nvSpPr>
        <p:spPr>
          <a:xfrm>
            <a:off x="4404088" y="2016171"/>
            <a:ext cx="4739912" cy="3108543"/>
          </a:xfrm>
          <a:prstGeom prst="rect">
            <a:avLst/>
          </a:prstGeom>
          <a:noFill/>
        </p:spPr>
        <p:txBody>
          <a:bodyPr wrap="square">
            <a:spAutoFit/>
          </a:bodyPr>
          <a:lstStyle/>
          <a:p>
            <a:pPr algn="ctr" fontAlgn="auto">
              <a:spcBef>
                <a:spcPts val="0"/>
              </a:spcBef>
              <a:spcAft>
                <a:spcPts val="0"/>
              </a:spcAft>
              <a:defRPr/>
            </a:pPr>
            <a:r>
              <a:rPr lang="en-US" altLang="zh-CN" sz="4000" dirty="0">
                <a:solidFill>
                  <a:srgbClr val="FF0000"/>
                </a:solidFill>
                <a:latin typeface="Times New Roman" panose="02020603050405020304" pitchFamily="18" charset="0"/>
                <a:ea typeface="黑体" panose="02010609060101010101" pitchFamily="49" charset="-122"/>
              </a:rPr>
              <a:t>Unit 4</a:t>
            </a:r>
          </a:p>
          <a:p>
            <a:pPr algn="ctr" fontAlgn="auto">
              <a:spcBef>
                <a:spcPts val="0"/>
              </a:spcBef>
              <a:spcAft>
                <a:spcPts val="0"/>
              </a:spcAft>
              <a:defRPr/>
            </a:pPr>
            <a:r>
              <a:rPr lang="en-US" altLang="zh-CN" sz="4000" dirty="0">
                <a:solidFill>
                  <a:srgbClr val="FF0000"/>
                </a:solidFill>
                <a:latin typeface="Times New Roman" panose="02020603050405020304" pitchFamily="18" charset="0"/>
                <a:ea typeface="黑体" panose="02010609060101010101" pitchFamily="49" charset="-122"/>
              </a:rPr>
              <a:t>What’s the best movie theater</a:t>
            </a:r>
            <a:r>
              <a:rPr lang="en-US" altLang="zh-CN" sz="4000" dirty="0" smtClean="0">
                <a:solidFill>
                  <a:srgbClr val="FF0000"/>
                </a:solidFill>
                <a:latin typeface="Times New Roman" panose="02020603050405020304" pitchFamily="18" charset="0"/>
                <a:ea typeface="黑体" panose="02010609060101010101" pitchFamily="49" charset="-122"/>
              </a:rPr>
              <a:t>?</a:t>
            </a:r>
          </a:p>
          <a:p>
            <a:pPr algn="ctr" fontAlgn="auto">
              <a:spcBef>
                <a:spcPts val="0"/>
              </a:spcBef>
              <a:spcAft>
                <a:spcPts val="0"/>
              </a:spcAft>
              <a:defRPr/>
            </a:pPr>
            <a:r>
              <a:rPr lang="en-US" altLang="zh-CN" sz="4000" dirty="0">
                <a:solidFill>
                  <a:srgbClr val="FF0000"/>
                </a:solidFill>
                <a:latin typeface="Times New Roman" panose="02020603050405020304" pitchFamily="18" charset="0"/>
                <a:ea typeface="黑体" panose="02010609060101010101" pitchFamily="49" charset="-122"/>
              </a:rPr>
              <a:t/>
            </a:r>
            <a:br>
              <a:rPr lang="en-US" altLang="zh-CN" sz="4000" dirty="0">
                <a:solidFill>
                  <a:srgbClr val="FF0000"/>
                </a:solidFill>
                <a:latin typeface="Times New Roman" panose="02020603050405020304" pitchFamily="18" charset="0"/>
                <a:ea typeface="黑体" panose="02010609060101010101" pitchFamily="49" charset="-122"/>
              </a:rPr>
            </a:br>
            <a:r>
              <a:rPr lang="en-US" altLang="zh-CN" sz="3200" dirty="0" smtClean="0">
                <a:solidFill>
                  <a:srgbClr val="FF0000"/>
                </a:solidFill>
                <a:latin typeface="Times New Roman" panose="02020603050405020304" pitchFamily="18" charset="0"/>
                <a:ea typeface="黑体" panose="02010609060101010101" pitchFamily="49" charset="-122"/>
              </a:rPr>
              <a:t>Section A</a:t>
            </a:r>
            <a:r>
              <a:rPr lang="zh-CN" altLang="en-US" sz="3200" dirty="0" smtClean="0">
                <a:solidFill>
                  <a:srgbClr val="FF0000"/>
                </a:solidFill>
                <a:latin typeface="Times New Roman" panose="02020603050405020304" pitchFamily="18" charset="0"/>
                <a:ea typeface="黑体" panose="02010609060101010101" pitchFamily="49" charset="-122"/>
              </a:rPr>
              <a:t>（第</a:t>
            </a:r>
            <a:r>
              <a:rPr lang="en-US" altLang="zh-CN" sz="3200" dirty="0" smtClean="0">
                <a:solidFill>
                  <a:srgbClr val="FF0000"/>
                </a:solidFill>
                <a:latin typeface="Times New Roman" panose="02020603050405020304" pitchFamily="18" charset="0"/>
                <a:ea typeface="黑体" panose="02010609060101010101" pitchFamily="49" charset="-122"/>
              </a:rPr>
              <a:t>2</a:t>
            </a:r>
            <a:r>
              <a:rPr lang="zh-CN" altLang="en-US" sz="3200" dirty="0" smtClean="0">
                <a:solidFill>
                  <a:srgbClr val="FF0000"/>
                </a:solidFill>
                <a:latin typeface="Times New Roman" panose="02020603050405020304" pitchFamily="18" charset="0"/>
                <a:ea typeface="黑体" panose="02010609060101010101" pitchFamily="49" charset="-122"/>
              </a:rPr>
              <a:t>课时）</a:t>
            </a:r>
            <a:endParaRPr lang="en-US" altLang="zh-CN" sz="4000" spc="300" dirty="0">
              <a:solidFill>
                <a:srgbClr val="FF0000"/>
              </a:solidFill>
              <a:latin typeface="Times New Roman" panose="02020603050405020304" pitchFamily="18" charset="0"/>
              <a:ea typeface="黑体" panose="02010609060101010101" pitchFamily="49" charset="-122"/>
            </a:endParaRPr>
          </a:p>
        </p:txBody>
      </p:sp>
      <p:sp>
        <p:nvSpPr>
          <p:cNvPr id="8" name="PA_文本框 1"/>
          <p:cNvSpPr txBox="1">
            <a:spLocks noChangeArrowheads="1"/>
          </p:cNvSpPr>
          <p:nvPr>
            <p:custDataLst>
              <p:tags r:id="rId1"/>
            </p:custDataLst>
          </p:nvPr>
        </p:nvSpPr>
        <p:spPr bwMode="auto">
          <a:xfrm>
            <a:off x="9358474" y="4493255"/>
            <a:ext cx="1219200" cy="107722"/>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a:solidFill>
                  <a:schemeClr val="bg1">
                    <a:lumMod val="95000"/>
                    <a:alpha val="0"/>
                  </a:schemeClr>
                </a:solidFill>
                <a:latin typeface="Times New Roman" panose="02020603050405020304" pitchFamily="18" charset="0"/>
                <a:ea typeface="黑体" panose="02010609060101010101" pitchFamily="49" charset="-122"/>
              </a:rPr>
              <a:t>0</a:t>
            </a:r>
            <a:endParaRPr lang="zh-CN" altLang="en-US" sz="100" dirty="0">
              <a:solidFill>
                <a:schemeClr val="bg1">
                  <a:lumMod val="95000"/>
                  <a:alpha val="0"/>
                </a:schemeClr>
              </a:solidFill>
              <a:latin typeface="Times New Roman" panose="02020603050405020304" pitchFamily="18" charset="0"/>
              <a:ea typeface="黑体" panose="02010609060101010101" pitchFamily="49" charset="-122"/>
            </a:endParaRPr>
          </a:p>
        </p:txBody>
      </p:sp>
      <p:pic>
        <p:nvPicPr>
          <p:cNvPr id="8197" name="Picture 24" descr="D:\11月 英语组\小学英语汇报材料2014.12.16\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1160463"/>
            <a:ext cx="7938"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4" descr="D:\11月 英语组\小学英语汇报材料2014.12.16\logo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1563" y="5870575"/>
            <a:ext cx="63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A_文本框 1"/>
          <p:cNvSpPr txBox="1">
            <a:spLocks noChangeArrowheads="1"/>
          </p:cNvSpPr>
          <p:nvPr>
            <p:custDataLst>
              <p:tags r:id="rId2"/>
            </p:custDataLst>
          </p:nvPr>
        </p:nvSpPr>
        <p:spPr bwMode="auto">
          <a:xfrm>
            <a:off x="7511329" y="7158319"/>
            <a:ext cx="1219200" cy="107722"/>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a:solidFill>
                  <a:schemeClr val="bg1">
                    <a:lumMod val="95000"/>
                    <a:alpha val="0"/>
                  </a:schemeClr>
                </a:solidFill>
                <a:latin typeface="Times New Roman" panose="02020603050405020304" pitchFamily="18" charset="0"/>
                <a:ea typeface="黑体" panose="02010609060101010101" pitchFamily="49" charset="-122"/>
              </a:rPr>
              <a:t>0</a:t>
            </a:r>
            <a:endParaRPr lang="zh-CN" altLang="en-US" sz="100" dirty="0">
              <a:solidFill>
                <a:schemeClr val="bg1">
                  <a:lumMod val="95000"/>
                  <a:alpha val="0"/>
                </a:schemeClr>
              </a:solidFill>
              <a:latin typeface="Times New Roman" panose="02020603050405020304" pitchFamily="18" charset="0"/>
              <a:ea typeface="黑体" panose="02010609060101010101" pitchFamily="49" charset="-122"/>
            </a:endParaRPr>
          </a:p>
        </p:txBody>
      </p:sp>
      <p:sp>
        <p:nvSpPr>
          <p:cNvPr id="9" name="矩形 8"/>
          <p:cNvSpPr/>
          <p:nvPr/>
        </p:nvSpPr>
        <p:spPr>
          <a:xfrm>
            <a:off x="0" y="5870575"/>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04813" y="692150"/>
            <a:ext cx="8445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latin typeface="Times New Roman" panose="02020603050405020304" pitchFamily="18" charset="0"/>
                <a:ea typeface="黑体" panose="02010609060101010101" pitchFamily="49" charset="-122"/>
              </a:rPr>
              <a:t>常用的不规则形容词比较级和最高级变化形式 </a:t>
            </a:r>
          </a:p>
        </p:txBody>
      </p:sp>
      <p:graphicFrame>
        <p:nvGraphicFramePr>
          <p:cNvPr id="71715" name="Group 35"/>
          <p:cNvGraphicFramePr>
            <a:graphicFrameLocks noGrp="1"/>
          </p:cNvGraphicFramePr>
          <p:nvPr/>
        </p:nvGraphicFramePr>
        <p:xfrm>
          <a:off x="611188" y="1484313"/>
          <a:ext cx="8034337" cy="4846639"/>
        </p:xfrm>
        <a:graphic>
          <a:graphicData uri="http://schemas.openxmlformats.org/drawingml/2006/table">
            <a:tbl>
              <a:tblPr/>
              <a:tblGrid>
                <a:gridCol w="2419350">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7572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dirty="0">
                          <a:ln>
                            <a:noFill/>
                          </a:ln>
                          <a:solidFill>
                            <a:schemeClr val="tx2"/>
                          </a:solidFill>
                          <a:effectLst/>
                          <a:latin typeface="Times New Roman" panose="02020603050405020304" pitchFamily="18" charset="0"/>
                          <a:ea typeface="黑体" panose="02010609060101010101" pitchFamily="49" charset="-122"/>
                        </a:rPr>
                        <a:t>原级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80"/>
                        </a:gs>
                        <a:gs pos="50000">
                          <a:srgbClr val="FFFFB3"/>
                        </a:gs>
                        <a:gs pos="100000">
                          <a:srgbClr val="FFFFDA"/>
                        </a:gs>
                      </a:gsLst>
                      <a:path path="rect">
                        <a:fillToRect t="100000" r="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a:ln>
                            <a:noFill/>
                          </a:ln>
                          <a:solidFill>
                            <a:schemeClr val="tx2"/>
                          </a:solidFill>
                          <a:effectLst/>
                          <a:latin typeface="Times New Roman" panose="02020603050405020304" pitchFamily="18" charset="0"/>
                          <a:ea typeface="黑体" panose="02010609060101010101" pitchFamily="49" charset="-122"/>
                        </a:rPr>
                        <a:t>比较级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80"/>
                        </a:gs>
                        <a:gs pos="50000">
                          <a:srgbClr val="FFFFB3"/>
                        </a:gs>
                        <a:gs pos="100000">
                          <a:srgbClr val="FFFFDA"/>
                        </a:gs>
                      </a:gsLst>
                      <a:path path="rect">
                        <a:fillToRect t="100000" r="10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a:ln>
                            <a:noFill/>
                          </a:ln>
                          <a:solidFill>
                            <a:schemeClr val="tx2"/>
                          </a:solidFill>
                          <a:effectLst/>
                          <a:latin typeface="Times New Roman" panose="02020603050405020304" pitchFamily="18" charset="0"/>
                          <a:ea typeface="黑体" panose="02010609060101010101" pitchFamily="49" charset="-122"/>
                        </a:rPr>
                        <a:t>最高级</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FF80"/>
                        </a:gs>
                        <a:gs pos="50000">
                          <a:srgbClr val="FFFFB3"/>
                        </a:gs>
                        <a:gs pos="100000">
                          <a:srgbClr val="FFFFDA"/>
                        </a:gs>
                      </a:gsLst>
                      <a:path path="rect">
                        <a:fillToRect t="100000" r="100000"/>
                      </a:path>
                    </a:gradFill>
                  </a:tcPr>
                </a:tc>
                <a:extLst>
                  <a:ext uri="{0D108BD9-81ED-4DB2-BD59-A6C34878D82A}">
                    <a16:rowId xmlns:a16="http://schemas.microsoft.com/office/drawing/2014/main" val="10000"/>
                  </a:ext>
                </a:extLst>
              </a:tr>
              <a:tr h="7540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good/well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better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best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1"/>
                  </a:ext>
                </a:extLst>
              </a:tr>
              <a:tr h="7572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many/ much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most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r h="7572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bad/ill/badly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worse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worst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3"/>
                  </a:ext>
                </a:extLst>
              </a:tr>
              <a:tr h="75406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a:solidFill>
                            <a:srgbClr val="0000FF"/>
                          </a:solidFill>
                          <a:latin typeface="Times New Roman" panose="02020603050405020304" pitchFamily="18" charset="0"/>
                          <a:ea typeface="黑体" panose="02010609060101010101" pitchFamily="49" charset="-122"/>
                          <a:cs typeface="+mn-cs"/>
                        </a:rPr>
                        <a:t>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older/elder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oldest/eldest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r h="106679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a:solidFill>
                            <a:srgbClr val="0000FF"/>
                          </a:solidFill>
                          <a:latin typeface="Times New Roman" panose="02020603050405020304" pitchFamily="18" charset="0"/>
                          <a:ea typeface="黑体" panose="02010609060101010101" pitchFamily="49" charset="-122"/>
                          <a:cs typeface="+mn-cs"/>
                        </a:rPr>
                        <a:t>far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farther/</a:t>
                      </a:r>
                    </a:p>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further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farthest/</a:t>
                      </a:r>
                    </a:p>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2800" b="1" kern="1200" dirty="0">
                          <a:solidFill>
                            <a:srgbClr val="0000FF"/>
                          </a:solidFill>
                          <a:latin typeface="Times New Roman" panose="02020603050405020304" pitchFamily="18" charset="0"/>
                          <a:ea typeface="黑体" panose="02010609060101010101" pitchFamily="49" charset="-122"/>
                          <a:cs typeface="+mn-cs"/>
                        </a:rPr>
                        <a:t>furthest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611188" y="620713"/>
            <a:ext cx="3313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dirty="0">
                <a:solidFill>
                  <a:srgbClr val="FF0000"/>
                </a:solidFill>
                <a:latin typeface="Times New Roman" panose="02020603050405020304" pitchFamily="18" charset="0"/>
                <a:ea typeface="黑体" panose="02010609060101010101" pitchFamily="49" charset="-122"/>
              </a:rPr>
              <a:t>最高级规则变化口诀：</a:t>
            </a:r>
          </a:p>
        </p:txBody>
      </p:sp>
      <p:sp>
        <p:nvSpPr>
          <p:cNvPr id="47108" name="Text Box 4"/>
          <p:cNvSpPr txBox="1">
            <a:spLocks noChangeArrowheads="1"/>
          </p:cNvSpPr>
          <p:nvPr/>
        </p:nvSpPr>
        <p:spPr bwMode="auto">
          <a:xfrm>
            <a:off x="611188" y="1125538"/>
            <a:ext cx="7488237" cy="5329237"/>
          </a:xfrm>
          <a:prstGeom prst="rect">
            <a:avLst/>
          </a:prstGeom>
          <a:solidFill>
            <a:schemeClr val="bg1">
              <a:alpha val="79999"/>
            </a:schemeClr>
          </a:solidFill>
          <a:ln w="57150">
            <a:solidFill>
              <a:srgbClr val="3C8C93"/>
            </a:solidFill>
            <a:miter lim="800000"/>
          </a:ln>
        </p:spPr>
        <p:txBody>
          <a:bodyPr lIns="54000" rIns="540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3000" dirty="0">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最高级，很容易，一般词尾加</a:t>
            </a:r>
            <a:r>
              <a:rPr lang="en-US" altLang="zh-CN" sz="2800" dirty="0" err="1">
                <a:latin typeface="Times New Roman" panose="02020603050405020304" pitchFamily="18" charset="0"/>
                <a:ea typeface="黑体" panose="02010609060101010101" pitchFamily="49" charset="-122"/>
              </a:rPr>
              <a:t>est</a:t>
            </a:r>
            <a:r>
              <a:rPr lang="zh-CN" altLang="en-US" sz="3000" dirty="0">
                <a:latin typeface="Times New Roman" panose="02020603050405020304" pitchFamily="18" charset="0"/>
                <a:ea typeface="黑体" panose="02010609060101010101" pitchFamily="49" charset="-122"/>
              </a:rPr>
              <a:t>。</a:t>
            </a:r>
          </a:p>
          <a:p>
            <a:pPr eaLnBrk="1" hangingPunct="1">
              <a:lnSpc>
                <a:spcPct val="120000"/>
              </a:lnSpc>
            </a:pPr>
            <a:r>
              <a:rPr lang="en-US" altLang="zh-CN" sz="3000" dirty="0">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(cheap-cheap</a:t>
            </a:r>
            <a:r>
              <a:rPr lang="en-US" altLang="zh-CN" sz="2800" dirty="0">
                <a:solidFill>
                  <a:srgbClr val="FF0066"/>
                </a:solidFill>
                <a:latin typeface="Times New Roman" panose="02020603050405020304" pitchFamily="18" charset="0"/>
                <a:ea typeface="黑体" panose="02010609060101010101" pitchFamily="49" charset="-122"/>
              </a:rPr>
              <a:t>est</a:t>
            </a:r>
            <a:r>
              <a:rPr lang="en-US" altLang="zh-CN" sz="2800" dirty="0">
                <a:latin typeface="Times New Roman" panose="02020603050405020304" pitchFamily="18" charset="0"/>
                <a:ea typeface="黑体" panose="02010609060101010101" pitchFamily="49" charset="-122"/>
              </a:rPr>
              <a:t>)</a:t>
            </a:r>
          </a:p>
          <a:p>
            <a:pPr eaLnBrk="1" hangingPunct="1">
              <a:lnSpc>
                <a:spcPct val="120000"/>
              </a:lnSpc>
            </a:pPr>
            <a:r>
              <a:rPr lang="zh-CN" altLang="en-US" sz="3000" dirty="0">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词尾若有哑音</a:t>
            </a:r>
            <a:r>
              <a:rPr lang="en-US" altLang="zh-CN" sz="2800" dirty="0">
                <a:latin typeface="Times New Roman" panose="02020603050405020304" pitchFamily="18" charset="0"/>
                <a:ea typeface="黑体" panose="02010609060101010101" pitchFamily="49" charset="-122"/>
              </a:rPr>
              <a:t>e, </a:t>
            </a:r>
            <a:r>
              <a:rPr lang="zh-CN" altLang="en-US" sz="2800" dirty="0">
                <a:latin typeface="Times New Roman" panose="02020603050405020304" pitchFamily="18" charset="0"/>
                <a:ea typeface="黑体" panose="02010609060101010101" pitchFamily="49" charset="-122"/>
              </a:rPr>
              <a:t>直接就加</a:t>
            </a:r>
            <a:r>
              <a:rPr lang="en-US" altLang="zh-CN" sz="2800" dirty="0" err="1">
                <a:latin typeface="Times New Roman" panose="02020603050405020304" pitchFamily="18" charset="0"/>
                <a:ea typeface="黑体" panose="02010609060101010101" pitchFamily="49" charset="-122"/>
              </a:rPr>
              <a:t>st</a:t>
            </a:r>
            <a:r>
              <a:rPr lang="zh-CN" altLang="en-US" sz="2800" dirty="0">
                <a:latin typeface="Times New Roman" panose="02020603050405020304" pitchFamily="18" charset="0"/>
                <a:ea typeface="黑体" panose="02010609060101010101" pitchFamily="49" charset="-122"/>
              </a:rPr>
              <a:t>。</a:t>
            </a:r>
          </a:p>
          <a:p>
            <a:pPr eaLnBrk="1" hangingPunct="1">
              <a:lnSpc>
                <a:spcPct val="120000"/>
              </a:lnSpc>
            </a:pPr>
            <a:r>
              <a:rPr lang="en-US" altLang="zh-CN" sz="2800" dirty="0">
                <a:latin typeface="Times New Roman" panose="02020603050405020304" pitchFamily="18" charset="0"/>
                <a:ea typeface="黑体" panose="02010609060101010101" pitchFamily="49" charset="-122"/>
              </a:rPr>
              <a:t>   (close-close</a:t>
            </a:r>
            <a:r>
              <a:rPr lang="en-US" altLang="zh-CN" sz="2800" dirty="0">
                <a:solidFill>
                  <a:srgbClr val="FF0066"/>
                </a:solidFill>
                <a:latin typeface="Times New Roman" panose="02020603050405020304" pitchFamily="18" charset="0"/>
                <a:ea typeface="黑体" panose="02010609060101010101" pitchFamily="49" charset="-122"/>
              </a:rPr>
              <a:t>st</a:t>
            </a:r>
            <a:r>
              <a:rPr lang="en-US" altLang="zh-CN" sz="2800" dirty="0">
                <a:latin typeface="Times New Roman" panose="02020603050405020304" pitchFamily="18" charset="0"/>
                <a:ea typeface="黑体" panose="02010609060101010101" pitchFamily="49" charset="-122"/>
              </a:rPr>
              <a:t>)</a:t>
            </a:r>
          </a:p>
          <a:p>
            <a:pPr eaLnBrk="1" hangingPunct="1">
              <a:lnSpc>
                <a:spcPct val="120000"/>
              </a:lnSpc>
            </a:pPr>
            <a:r>
              <a:rPr lang="zh-CN" altLang="en-US" sz="2800" dirty="0">
                <a:latin typeface="Times New Roman" panose="02020603050405020304" pitchFamily="18" charset="0"/>
                <a:ea typeface="黑体" panose="02010609060101010101" pitchFamily="49" charset="-122"/>
              </a:rPr>
              <a:t>  重读闭音节， 单辅音字母要双写。</a:t>
            </a:r>
          </a:p>
          <a:p>
            <a:pPr eaLnBrk="1" hangingPunct="1">
              <a:lnSpc>
                <a:spcPct val="120000"/>
              </a:lnSpc>
            </a:pPr>
            <a:r>
              <a:rPr lang="en-US" altLang="zh-CN" sz="2800" dirty="0">
                <a:latin typeface="Times New Roman" panose="02020603050405020304" pitchFamily="18" charset="0"/>
                <a:ea typeface="黑体" panose="02010609060101010101" pitchFamily="49" charset="-122"/>
              </a:rPr>
              <a:t>   (big-big</a:t>
            </a:r>
            <a:r>
              <a:rPr lang="en-US" altLang="zh-CN" sz="2800" dirty="0">
                <a:solidFill>
                  <a:srgbClr val="FF0066"/>
                </a:solidFill>
                <a:latin typeface="Times New Roman" panose="02020603050405020304" pitchFamily="18" charset="0"/>
                <a:ea typeface="黑体" panose="02010609060101010101" pitchFamily="49" charset="-122"/>
              </a:rPr>
              <a:t>gest</a:t>
            </a:r>
            <a:r>
              <a:rPr lang="en-US" altLang="zh-CN" sz="2800" dirty="0">
                <a:latin typeface="Times New Roman" panose="02020603050405020304" pitchFamily="18" charset="0"/>
                <a:ea typeface="黑体" panose="02010609060101010101" pitchFamily="49" charset="-122"/>
              </a:rPr>
              <a:t>)</a:t>
            </a:r>
          </a:p>
          <a:p>
            <a:pPr eaLnBrk="1" hangingPunct="1">
              <a:lnSpc>
                <a:spcPct val="120000"/>
              </a:lnSpc>
            </a:pPr>
            <a:r>
              <a:rPr lang="zh-CN" altLang="en-US" sz="2800" dirty="0">
                <a:latin typeface="Times New Roman" panose="02020603050405020304" pitchFamily="18" charset="0"/>
                <a:ea typeface="黑体" panose="02010609060101010101" pitchFamily="49" charset="-122"/>
              </a:rPr>
              <a:t>  辅音字母若加</a:t>
            </a:r>
            <a:r>
              <a:rPr lang="en-US" altLang="zh-CN" sz="2800" dirty="0">
                <a:latin typeface="Times New Roman" panose="02020603050405020304" pitchFamily="18" charset="0"/>
                <a:ea typeface="黑体" panose="02010609060101010101" pitchFamily="49" charset="-122"/>
              </a:rPr>
              <a:t>y, </a:t>
            </a:r>
            <a:r>
              <a:rPr lang="zh-CN" altLang="en-US" sz="2800" dirty="0">
                <a:latin typeface="Times New Roman" panose="02020603050405020304" pitchFamily="18" charset="0"/>
                <a:ea typeface="黑体" panose="02010609060101010101" pitchFamily="49" charset="-122"/>
              </a:rPr>
              <a:t>记得把</a:t>
            </a:r>
            <a:r>
              <a:rPr lang="en-US" altLang="zh-CN" sz="2800" dirty="0">
                <a:latin typeface="Times New Roman" panose="02020603050405020304" pitchFamily="18" charset="0"/>
                <a:ea typeface="黑体" panose="02010609060101010101" pitchFamily="49" charset="-122"/>
              </a:rPr>
              <a:t>y</a:t>
            </a:r>
            <a:r>
              <a:rPr lang="zh-CN" altLang="en-US" sz="2800" dirty="0">
                <a:latin typeface="Times New Roman" panose="02020603050405020304" pitchFamily="18" charset="0"/>
                <a:ea typeface="黑体" panose="02010609060101010101" pitchFamily="49" charset="-122"/>
              </a:rPr>
              <a:t>变为</a:t>
            </a:r>
            <a:r>
              <a:rPr lang="en-US" altLang="zh-CN" sz="2800" dirty="0">
                <a:latin typeface="Times New Roman" panose="02020603050405020304" pitchFamily="18" charset="0"/>
                <a:ea typeface="黑体" panose="02010609060101010101" pitchFamily="49" charset="-122"/>
              </a:rPr>
              <a:t>i</a:t>
            </a:r>
            <a:r>
              <a:rPr lang="zh-CN" altLang="en-US" sz="2800" dirty="0">
                <a:latin typeface="Times New Roman" panose="02020603050405020304" pitchFamily="18" charset="0"/>
                <a:ea typeface="黑体" panose="02010609060101010101" pitchFamily="49" charset="-122"/>
              </a:rPr>
              <a:t>。</a:t>
            </a:r>
          </a:p>
          <a:p>
            <a:pPr eaLnBrk="1" hangingPunct="1">
              <a:lnSpc>
                <a:spcPct val="120000"/>
              </a:lnSpc>
            </a:pPr>
            <a:r>
              <a:rPr lang="en-US" altLang="zh-CN" sz="2800" dirty="0">
                <a:latin typeface="Times New Roman" panose="02020603050405020304" pitchFamily="18" charset="0"/>
                <a:ea typeface="黑体" panose="02010609060101010101" pitchFamily="49" charset="-122"/>
              </a:rPr>
              <a:t>   (friendly-friendl</a:t>
            </a:r>
            <a:r>
              <a:rPr lang="en-US" altLang="zh-CN" sz="2800" dirty="0">
                <a:solidFill>
                  <a:srgbClr val="FF0066"/>
                </a:solidFill>
                <a:latin typeface="Times New Roman" panose="02020603050405020304" pitchFamily="18" charset="0"/>
                <a:ea typeface="黑体" panose="02010609060101010101" pitchFamily="49" charset="-122"/>
              </a:rPr>
              <a:t>iest</a:t>
            </a:r>
            <a:r>
              <a:rPr lang="en-US" altLang="zh-CN" sz="2800" dirty="0">
                <a:latin typeface="Times New Roman" panose="02020603050405020304" pitchFamily="18" charset="0"/>
                <a:ea typeface="黑体" panose="02010609060101010101" pitchFamily="49" charset="-122"/>
              </a:rPr>
              <a:t>) </a:t>
            </a:r>
          </a:p>
          <a:p>
            <a:pPr eaLnBrk="1" hangingPunct="1">
              <a:lnSpc>
                <a:spcPct val="120000"/>
              </a:lnSpc>
            </a:pPr>
            <a:r>
              <a:rPr lang="zh-CN" altLang="en-US" sz="2800" dirty="0">
                <a:latin typeface="Times New Roman" panose="02020603050405020304" pitchFamily="18" charset="0"/>
                <a:ea typeface="黑体" panose="02010609060101010101" pitchFamily="49" charset="-122"/>
              </a:rPr>
              <a:t>  多音节，考考你，</a:t>
            </a:r>
            <a:r>
              <a:rPr lang="en-US" altLang="zh-CN" sz="2800" dirty="0">
                <a:latin typeface="Times New Roman" panose="02020603050405020304" pitchFamily="18" charset="0"/>
                <a:ea typeface="黑体" panose="02010609060101010101" pitchFamily="49" charset="-122"/>
              </a:rPr>
              <a:t>most</a:t>
            </a:r>
            <a:r>
              <a:rPr lang="zh-CN" altLang="en-US" sz="2800" dirty="0">
                <a:latin typeface="Times New Roman" panose="02020603050405020304" pitchFamily="18" charset="0"/>
                <a:ea typeface="黑体" panose="02010609060101010101" pitchFamily="49" charset="-122"/>
              </a:rPr>
              <a:t>到底加哪里？</a:t>
            </a:r>
          </a:p>
          <a:p>
            <a:pPr eaLnBrk="1" hangingPunct="1">
              <a:lnSpc>
                <a:spcPct val="120000"/>
              </a:lnSpc>
            </a:pPr>
            <a:r>
              <a:rPr lang="en-US" altLang="zh-CN" sz="2800" dirty="0">
                <a:latin typeface="Times New Roman" panose="02020603050405020304" pitchFamily="18" charset="0"/>
                <a:ea typeface="黑体" panose="02010609060101010101" pitchFamily="49" charset="-122"/>
              </a:rPr>
              <a:t>   (popular-</a:t>
            </a:r>
            <a:r>
              <a:rPr lang="en-US" altLang="zh-CN" sz="2800" dirty="0">
                <a:solidFill>
                  <a:srgbClr val="FF0066"/>
                </a:solidFill>
                <a:latin typeface="Times New Roman" panose="02020603050405020304" pitchFamily="18" charset="0"/>
                <a:ea typeface="黑体" panose="02010609060101010101" pitchFamily="49" charset="-122"/>
              </a:rPr>
              <a:t>most</a:t>
            </a:r>
            <a:r>
              <a:rPr lang="en-US" altLang="zh-CN" sz="2800" dirty="0">
                <a:latin typeface="Times New Roman" panose="02020603050405020304" pitchFamily="18" charset="0"/>
                <a:ea typeface="黑体" panose="02010609060101010101" pitchFamily="49" charset="-122"/>
              </a:rPr>
              <a:t> popular)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animEffect transition="in" filter="blinds(horizontal)">
                                      <p:cBhvr>
                                        <p:cTn id="7" dur="500"/>
                                        <p:tgtEl>
                                          <p:spTgt spid="47108">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08">
                                            <p:txEl>
                                              <p:pRg st="0" end="0"/>
                                            </p:txEl>
                                          </p:spTgt>
                                        </p:tgtEl>
                                        <p:attrNameLst>
                                          <p:attrName>style.visibility</p:attrName>
                                        </p:attrNameLst>
                                      </p:cBhvr>
                                      <p:to>
                                        <p:strVal val="visible"/>
                                      </p:to>
                                    </p:set>
                                    <p:animEffect transition="in" filter="blinds(horizontal)">
                                      <p:cBhvr>
                                        <p:cTn id="10" dur="500"/>
                                        <p:tgtEl>
                                          <p:spTgt spid="4710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108">
                                            <p:txEl>
                                              <p:pRg st="1" end="1"/>
                                            </p:txEl>
                                          </p:spTgt>
                                        </p:tgtEl>
                                        <p:attrNameLst>
                                          <p:attrName>style.visibility</p:attrName>
                                        </p:attrNameLst>
                                      </p:cBhvr>
                                      <p:to>
                                        <p:strVal val="visible"/>
                                      </p:to>
                                    </p:set>
                                    <p:animEffect transition="in" filter="blinds(horizontal)">
                                      <p:cBhvr>
                                        <p:cTn id="13" dur="500"/>
                                        <p:tgtEl>
                                          <p:spTgt spid="47108">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7108">
                                            <p:txEl>
                                              <p:pRg st="2" end="2"/>
                                            </p:txEl>
                                          </p:spTgt>
                                        </p:tgtEl>
                                        <p:attrNameLst>
                                          <p:attrName>style.visibility</p:attrName>
                                        </p:attrNameLst>
                                      </p:cBhvr>
                                      <p:to>
                                        <p:strVal val="visible"/>
                                      </p:to>
                                    </p:set>
                                    <p:animEffect transition="in" filter="blinds(horizontal)">
                                      <p:cBhvr>
                                        <p:cTn id="16" dur="500"/>
                                        <p:tgtEl>
                                          <p:spTgt spid="47108">
                                            <p:txEl>
                                              <p:pRg st="2" end="2"/>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7108">
                                            <p:txEl>
                                              <p:pRg st="3" end="3"/>
                                            </p:txEl>
                                          </p:spTgt>
                                        </p:tgtEl>
                                        <p:attrNameLst>
                                          <p:attrName>style.visibility</p:attrName>
                                        </p:attrNameLst>
                                      </p:cBhvr>
                                      <p:to>
                                        <p:strVal val="visible"/>
                                      </p:to>
                                    </p:set>
                                    <p:animEffect transition="in" filter="blinds(horizontal)">
                                      <p:cBhvr>
                                        <p:cTn id="19" dur="500"/>
                                        <p:tgtEl>
                                          <p:spTgt spid="47108">
                                            <p:txEl>
                                              <p:pRg st="3" end="3"/>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7108">
                                            <p:txEl>
                                              <p:pRg st="4" end="4"/>
                                            </p:txEl>
                                          </p:spTgt>
                                        </p:tgtEl>
                                        <p:attrNameLst>
                                          <p:attrName>style.visibility</p:attrName>
                                        </p:attrNameLst>
                                      </p:cBhvr>
                                      <p:to>
                                        <p:strVal val="visible"/>
                                      </p:to>
                                    </p:set>
                                    <p:animEffect transition="in" filter="blinds(horizontal)">
                                      <p:cBhvr>
                                        <p:cTn id="22" dur="500"/>
                                        <p:tgtEl>
                                          <p:spTgt spid="47108">
                                            <p:txEl>
                                              <p:pRg st="4" end="4"/>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7108">
                                            <p:txEl>
                                              <p:pRg st="5" end="5"/>
                                            </p:txEl>
                                          </p:spTgt>
                                        </p:tgtEl>
                                        <p:attrNameLst>
                                          <p:attrName>style.visibility</p:attrName>
                                        </p:attrNameLst>
                                      </p:cBhvr>
                                      <p:to>
                                        <p:strVal val="visible"/>
                                      </p:to>
                                    </p:set>
                                    <p:animEffect transition="in" filter="blinds(horizontal)">
                                      <p:cBhvr>
                                        <p:cTn id="25" dur="500"/>
                                        <p:tgtEl>
                                          <p:spTgt spid="47108">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7108">
                                            <p:txEl>
                                              <p:pRg st="6" end="6"/>
                                            </p:txEl>
                                          </p:spTgt>
                                        </p:tgtEl>
                                        <p:attrNameLst>
                                          <p:attrName>style.visibility</p:attrName>
                                        </p:attrNameLst>
                                      </p:cBhvr>
                                      <p:to>
                                        <p:strVal val="visible"/>
                                      </p:to>
                                    </p:set>
                                    <p:animEffect transition="in" filter="blinds(horizontal)">
                                      <p:cBhvr>
                                        <p:cTn id="28" dur="500"/>
                                        <p:tgtEl>
                                          <p:spTgt spid="47108">
                                            <p:txEl>
                                              <p:pRg st="6" end="6"/>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7108">
                                            <p:txEl>
                                              <p:pRg st="7" end="7"/>
                                            </p:txEl>
                                          </p:spTgt>
                                        </p:tgtEl>
                                        <p:attrNameLst>
                                          <p:attrName>style.visibility</p:attrName>
                                        </p:attrNameLst>
                                      </p:cBhvr>
                                      <p:to>
                                        <p:strVal val="visible"/>
                                      </p:to>
                                    </p:set>
                                    <p:animEffect transition="in" filter="blinds(horizontal)">
                                      <p:cBhvr>
                                        <p:cTn id="31" dur="500"/>
                                        <p:tgtEl>
                                          <p:spTgt spid="47108">
                                            <p:txEl>
                                              <p:pRg st="7" end="7"/>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7108">
                                            <p:txEl>
                                              <p:pRg st="8" end="8"/>
                                            </p:txEl>
                                          </p:spTgt>
                                        </p:tgtEl>
                                        <p:attrNameLst>
                                          <p:attrName>style.visibility</p:attrName>
                                        </p:attrNameLst>
                                      </p:cBhvr>
                                      <p:to>
                                        <p:strVal val="visible"/>
                                      </p:to>
                                    </p:set>
                                    <p:animEffect transition="in" filter="blinds(horizontal)">
                                      <p:cBhvr>
                                        <p:cTn id="34" dur="500"/>
                                        <p:tgtEl>
                                          <p:spTgt spid="47108">
                                            <p:txEl>
                                              <p:pRg st="8" end="8"/>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7108">
                                            <p:txEl>
                                              <p:pRg st="9" end="9"/>
                                            </p:txEl>
                                          </p:spTgt>
                                        </p:tgtEl>
                                        <p:attrNameLst>
                                          <p:attrName>style.visibility</p:attrName>
                                        </p:attrNameLst>
                                      </p:cBhvr>
                                      <p:to>
                                        <p:strVal val="visible"/>
                                      </p:to>
                                    </p:set>
                                    <p:animEffect transition="in" filter="blinds(horizontal)">
                                      <p:cBhvr>
                                        <p:cTn id="37" dur="500"/>
                                        <p:tgtEl>
                                          <p:spTgt spid="4710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179388" y="1700213"/>
            <a:ext cx="81375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800" dirty="0">
                <a:latin typeface="Times New Roman" panose="02020603050405020304" pitchFamily="18" charset="0"/>
                <a:ea typeface="黑体" panose="02010609060101010101" pitchFamily="49" charset="-122"/>
              </a:rPr>
              <a:t>1. </a:t>
            </a:r>
            <a:r>
              <a:rPr lang="zh-CN" altLang="en-US" sz="2800" dirty="0">
                <a:latin typeface="Times New Roman" panose="02020603050405020304" pitchFamily="18" charset="0"/>
                <a:ea typeface="黑体" panose="02010609060101010101" pitchFamily="49" charset="-122"/>
              </a:rPr>
              <a:t>形容词的最高级前一般要加定冠词</a:t>
            </a:r>
            <a:r>
              <a:rPr lang="en-US" altLang="zh-CN" sz="2800" dirty="0">
                <a:latin typeface="Times New Roman" panose="02020603050405020304" pitchFamily="18" charset="0"/>
                <a:ea typeface="黑体" panose="02010609060101010101" pitchFamily="49" charset="-122"/>
              </a:rPr>
              <a:t>the</a:t>
            </a:r>
            <a:r>
              <a:rPr lang="zh-CN" altLang="en-US" sz="2800" dirty="0">
                <a:latin typeface="Times New Roman" panose="02020603050405020304" pitchFamily="18" charset="0"/>
                <a:ea typeface="黑体" panose="02010609060101010101" pitchFamily="49" charset="-122"/>
              </a:rPr>
              <a:t>，但如果其前有形容词性物主代词或名词所有格等修饰语时，则不再用定冠词</a:t>
            </a:r>
            <a:r>
              <a:rPr lang="en-US" altLang="zh-CN" sz="2800" dirty="0">
                <a:latin typeface="Times New Roman" panose="02020603050405020304" pitchFamily="18" charset="0"/>
                <a:ea typeface="黑体" panose="02010609060101010101" pitchFamily="49" charset="-122"/>
              </a:rPr>
              <a:t>the</a:t>
            </a:r>
            <a:r>
              <a:rPr lang="zh-CN" altLang="en-US" sz="2800" dirty="0">
                <a:latin typeface="Times New Roman" panose="02020603050405020304" pitchFamily="18" charset="0"/>
                <a:ea typeface="黑体" panose="02010609060101010101" pitchFamily="49" charset="-122"/>
              </a:rPr>
              <a:t>。如：</a:t>
            </a:r>
          </a:p>
          <a:p>
            <a:pPr>
              <a:lnSpc>
                <a:spcPct val="130000"/>
              </a:lnSpc>
            </a:pPr>
            <a:r>
              <a:rPr lang="zh-CN" altLang="en-US" sz="3200" dirty="0">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This is the oldest theater in London.</a:t>
            </a:r>
          </a:p>
          <a:p>
            <a:pPr>
              <a:lnSpc>
                <a:spcPct val="130000"/>
              </a:lnSpc>
            </a:pPr>
            <a:r>
              <a:rPr lang="en-US" altLang="zh-CN" sz="2800" dirty="0">
                <a:latin typeface="Times New Roman" panose="02020603050405020304" pitchFamily="18" charset="0"/>
                <a:ea typeface="黑体" panose="02010609060101010101" pitchFamily="49" charset="-122"/>
              </a:rPr>
              <a:t>    He is my / Tom’s best friend.</a:t>
            </a:r>
          </a:p>
        </p:txBody>
      </p:sp>
      <p:sp>
        <p:nvSpPr>
          <p:cNvPr id="4" name="AutoShape 53"/>
          <p:cNvSpPr>
            <a:spLocks noChangeArrowheads="1"/>
          </p:cNvSpPr>
          <p:nvPr/>
        </p:nvSpPr>
        <p:spPr bwMode="auto">
          <a:xfrm>
            <a:off x="323850" y="981075"/>
            <a:ext cx="3078163" cy="533400"/>
          </a:xfrm>
          <a:prstGeom prst="roundRect">
            <a:avLst>
              <a:gd name="adj" fmla="val 9037"/>
            </a:avLst>
          </a:prstGeom>
          <a:solidFill>
            <a:schemeClr val="accent4">
              <a:lumMod val="20000"/>
              <a:lumOff val="80000"/>
            </a:schemeClr>
          </a:solidFill>
          <a:ln w="57150" cmpd="thickThin">
            <a:solidFill>
              <a:schemeClr val="accent6">
                <a:lumMod val="75000"/>
              </a:schemeClr>
            </a:solidFill>
            <a:rou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fontAlgn="auto">
              <a:spcBef>
                <a:spcPct val="0"/>
              </a:spcBef>
              <a:spcAft>
                <a:spcPts val="0"/>
              </a:spcAft>
              <a:buFontTx/>
              <a:buNone/>
              <a:defRPr/>
            </a:pPr>
            <a:r>
              <a:rPr kumimoji="0" lang="zh-CN" altLang="en-US" sz="2400" dirty="0">
                <a:ea typeface="黑体" panose="02010609060101010101" pitchFamily="49" charset="-122"/>
                <a:cs typeface="Times New Roman" panose="02020603050405020304" pitchFamily="18" charset="0"/>
              </a:rPr>
              <a:t>形容词最高级的用法</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65113" y="1557338"/>
            <a:ext cx="86137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en-US" altLang="zh-CN" sz="2800" dirty="0">
                <a:latin typeface="Times New Roman" panose="02020603050405020304" pitchFamily="18" charset="0"/>
                <a:ea typeface="黑体" panose="02010609060101010101" pitchFamily="49" charset="-122"/>
              </a:rPr>
              <a:t>2. </a:t>
            </a:r>
            <a:r>
              <a:rPr lang="zh-CN" altLang="en-US" sz="2800" dirty="0">
                <a:latin typeface="Times New Roman" panose="02020603050405020304" pitchFamily="18" charset="0"/>
                <a:ea typeface="黑体" panose="02010609060101010101" pitchFamily="49" charset="-122"/>
              </a:rPr>
              <a:t>形容词的最高级常与介词</a:t>
            </a:r>
            <a:r>
              <a:rPr lang="en-US" altLang="zh-CN" sz="2800" dirty="0">
                <a:latin typeface="Times New Roman" panose="02020603050405020304" pitchFamily="18" charset="0"/>
                <a:ea typeface="黑体" panose="02010609060101010101" pitchFamily="49" charset="-122"/>
              </a:rPr>
              <a:t>in</a:t>
            </a:r>
            <a:r>
              <a:rPr lang="zh-CN" altLang="en-US" sz="2800" dirty="0">
                <a:latin typeface="Times New Roman" panose="02020603050405020304" pitchFamily="18" charset="0"/>
                <a:ea typeface="黑体" panose="02010609060101010101" pitchFamily="49" charset="-122"/>
              </a:rPr>
              <a:t>或</a:t>
            </a:r>
            <a:r>
              <a:rPr lang="en-US" altLang="zh-CN" sz="2800" dirty="0">
                <a:latin typeface="Times New Roman" panose="02020603050405020304" pitchFamily="18" charset="0"/>
                <a:ea typeface="黑体" panose="02010609060101010101" pitchFamily="49" charset="-122"/>
              </a:rPr>
              <a:t>of</a:t>
            </a:r>
            <a:r>
              <a:rPr lang="zh-CN" altLang="en-US" sz="2800" dirty="0">
                <a:latin typeface="Times New Roman" panose="02020603050405020304" pitchFamily="18" charset="0"/>
                <a:ea typeface="黑体" panose="02010609060101010101" pitchFamily="49" charset="-122"/>
              </a:rPr>
              <a:t>短语连用，说明比较范围。一般情况下，如果主语与介词短语中的名词属于同一类，用介词</a:t>
            </a:r>
            <a:r>
              <a:rPr lang="en-US" altLang="zh-CN" sz="2800" dirty="0">
                <a:latin typeface="Times New Roman" panose="02020603050405020304" pitchFamily="18" charset="0"/>
                <a:ea typeface="黑体" panose="02010609060101010101" pitchFamily="49" charset="-122"/>
              </a:rPr>
              <a:t>of</a:t>
            </a:r>
            <a:r>
              <a:rPr lang="zh-CN" altLang="en-US" sz="2800" dirty="0">
                <a:latin typeface="Times New Roman" panose="02020603050405020304" pitchFamily="18" charset="0"/>
                <a:ea typeface="黑体" panose="02010609060101010101" pitchFamily="49" charset="-122"/>
              </a:rPr>
              <a:t>；如果不是同一类，则用介词</a:t>
            </a:r>
            <a:r>
              <a:rPr lang="en-US" altLang="zh-CN" sz="2800" dirty="0">
                <a:latin typeface="Times New Roman" panose="02020603050405020304" pitchFamily="18" charset="0"/>
                <a:ea typeface="黑体" panose="02010609060101010101" pitchFamily="49" charset="-122"/>
              </a:rPr>
              <a:t>in</a:t>
            </a:r>
            <a:r>
              <a:rPr lang="zh-CN" altLang="en-US" sz="2800" dirty="0">
                <a:latin typeface="Times New Roman" panose="02020603050405020304" pitchFamily="18" charset="0"/>
                <a:ea typeface="黑体" panose="02010609060101010101" pitchFamily="49" charset="-122"/>
              </a:rPr>
              <a:t>。如：</a:t>
            </a:r>
          </a:p>
          <a:p>
            <a:pPr>
              <a:lnSpc>
                <a:spcPct val="130000"/>
              </a:lnSpc>
            </a:pPr>
            <a:r>
              <a:rPr lang="zh-CN" altLang="en-US" sz="3200" dirty="0">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He is the tallest </a:t>
            </a:r>
            <a:r>
              <a:rPr lang="en-US" altLang="zh-CN" sz="2800" dirty="0">
                <a:solidFill>
                  <a:srgbClr val="0000FF"/>
                </a:solidFill>
                <a:latin typeface="Times New Roman" panose="02020603050405020304" pitchFamily="18" charset="0"/>
                <a:ea typeface="黑体" panose="02010609060101010101" pitchFamily="49" charset="-122"/>
              </a:rPr>
              <a:t>of</a:t>
            </a:r>
            <a:r>
              <a:rPr lang="en-US" altLang="zh-CN" sz="2800" dirty="0">
                <a:latin typeface="Times New Roman" panose="02020603050405020304" pitchFamily="18" charset="0"/>
                <a:ea typeface="黑体" panose="02010609060101010101" pitchFamily="49" charset="-122"/>
              </a:rPr>
              <a:t> these boys.</a:t>
            </a:r>
          </a:p>
          <a:p>
            <a:pPr>
              <a:lnSpc>
                <a:spcPct val="130000"/>
              </a:lnSpc>
            </a:pPr>
            <a:r>
              <a:rPr lang="en-US" altLang="zh-CN" sz="2800" dirty="0">
                <a:latin typeface="Times New Roman" panose="02020603050405020304" pitchFamily="18" charset="0"/>
                <a:ea typeface="黑体" panose="02010609060101010101" pitchFamily="49" charset="-122"/>
              </a:rPr>
              <a:t>     Sam is the youngest </a:t>
            </a:r>
            <a:r>
              <a:rPr lang="en-US" altLang="zh-CN" sz="2800" dirty="0">
                <a:solidFill>
                  <a:srgbClr val="0000FF"/>
                </a:solidFill>
                <a:latin typeface="Times New Roman" panose="02020603050405020304" pitchFamily="18" charset="0"/>
                <a:ea typeface="黑体" panose="02010609060101010101" pitchFamily="49" charset="-122"/>
              </a:rPr>
              <a:t>in</a:t>
            </a:r>
            <a:r>
              <a:rPr lang="en-US" altLang="zh-CN" sz="2800" dirty="0">
                <a:latin typeface="Times New Roman" panose="02020603050405020304" pitchFamily="18" charset="0"/>
                <a:ea typeface="黑体" panose="02010609060101010101" pitchFamily="49" charset="-122"/>
              </a:rPr>
              <a:t> his class.</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2413" y="1773238"/>
            <a:ext cx="792003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pPr>
            <a:r>
              <a:rPr lang="en-US" altLang="zh-CN" sz="2800" dirty="0" err="1">
                <a:latin typeface="Times New Roman" panose="02020603050405020304" pitchFamily="18" charset="0"/>
                <a:ea typeface="黑体" panose="02010609060101010101" pitchFamily="49" charset="-122"/>
              </a:rPr>
              <a:t>他</a:t>
            </a:r>
            <a:r>
              <a:rPr lang="en-US" altLang="en-US" sz="2800" dirty="0" err="1">
                <a:latin typeface="Times New Roman" panose="02020603050405020304" pitchFamily="18" charset="0"/>
                <a:ea typeface="黑体" panose="02010609060101010101" pitchFamily="49" charset="-122"/>
              </a:rPr>
              <a:t>在我们班上他最高</a:t>
            </a:r>
            <a:r>
              <a:rPr lang="en-US" altLang="en-US" sz="2800" dirty="0">
                <a:latin typeface="Times New Roman" panose="02020603050405020304" pitchFamily="18" charset="0"/>
                <a:ea typeface="黑体" panose="02010609060101010101" pitchFamily="49" charset="-122"/>
              </a:rPr>
              <a:t>。</a:t>
            </a:r>
            <a:endParaRPr lang="en-US" altLang="zh-CN" sz="2800" dirty="0">
              <a:latin typeface="Times New Roman" panose="02020603050405020304" pitchFamily="18" charset="0"/>
              <a:ea typeface="黑体" panose="02010609060101010101" pitchFamily="49" charset="-122"/>
            </a:endParaRPr>
          </a:p>
          <a:p>
            <a:pPr eaLnBrk="1" hangingPunct="1">
              <a:lnSpc>
                <a:spcPct val="110000"/>
              </a:lnSpc>
              <a:spcBef>
                <a:spcPct val="10000"/>
              </a:spcBef>
            </a:pPr>
            <a:r>
              <a:rPr lang="en-US" altLang="en-US" sz="2800" dirty="0">
                <a:latin typeface="Times New Roman" panose="02020603050405020304" pitchFamily="18" charset="0"/>
                <a:ea typeface="黑体" panose="02010609060101010101" pitchFamily="49" charset="-122"/>
              </a:rPr>
              <a:t>He is __________ ( tall) _____ our class. </a:t>
            </a:r>
            <a:endParaRPr lang="en-US" altLang="zh-CN" sz="2800" dirty="0">
              <a:latin typeface="Times New Roman" panose="02020603050405020304" pitchFamily="18" charset="0"/>
              <a:ea typeface="黑体" panose="02010609060101010101" pitchFamily="49" charset="-122"/>
            </a:endParaRPr>
          </a:p>
          <a:p>
            <a:pPr eaLnBrk="1" hangingPunct="1">
              <a:lnSpc>
                <a:spcPct val="110000"/>
              </a:lnSpc>
              <a:spcBef>
                <a:spcPct val="10000"/>
              </a:spcBef>
            </a:pPr>
            <a:endParaRPr lang="en-US" altLang="zh-CN" sz="2800" dirty="0">
              <a:latin typeface="Times New Roman" panose="02020603050405020304" pitchFamily="18" charset="0"/>
              <a:ea typeface="黑体" panose="02010609060101010101" pitchFamily="49" charset="-122"/>
            </a:endParaRPr>
          </a:p>
          <a:p>
            <a:pPr eaLnBrk="1" hangingPunct="1">
              <a:lnSpc>
                <a:spcPct val="110000"/>
              </a:lnSpc>
              <a:spcBef>
                <a:spcPct val="10000"/>
              </a:spcBef>
            </a:pPr>
            <a:r>
              <a:rPr lang="en-US" altLang="en-US" sz="2800" dirty="0" err="1">
                <a:latin typeface="Times New Roman" panose="02020603050405020304" pitchFamily="18" charset="0"/>
                <a:ea typeface="黑体" panose="02010609060101010101" pitchFamily="49" charset="-122"/>
              </a:rPr>
              <a:t>玛丽是这三个学生中最小的</a:t>
            </a:r>
            <a:r>
              <a:rPr lang="en-US" altLang="en-US" sz="2800" dirty="0">
                <a:latin typeface="Times New Roman" panose="02020603050405020304" pitchFamily="18" charset="0"/>
                <a:ea typeface="黑体" panose="02010609060101010101" pitchFamily="49" charset="-122"/>
              </a:rPr>
              <a:t>。  </a:t>
            </a:r>
            <a:endParaRPr lang="en-US" altLang="zh-CN" sz="2800" dirty="0">
              <a:latin typeface="Times New Roman" panose="02020603050405020304" pitchFamily="18" charset="0"/>
              <a:ea typeface="黑体" panose="02010609060101010101" pitchFamily="49" charset="-122"/>
            </a:endParaRPr>
          </a:p>
          <a:p>
            <a:pPr eaLnBrk="1" hangingPunct="1">
              <a:lnSpc>
                <a:spcPct val="110000"/>
              </a:lnSpc>
              <a:spcBef>
                <a:spcPct val="10000"/>
              </a:spcBef>
            </a:pPr>
            <a:r>
              <a:rPr lang="en-US" altLang="en-US" sz="2800" dirty="0">
                <a:latin typeface="Times New Roman" panose="02020603050405020304" pitchFamily="18" charset="0"/>
                <a:ea typeface="黑体" panose="02010609060101010101" pitchFamily="49" charset="-122"/>
              </a:rPr>
              <a:t>Mary is  __________ (young) ______ the three students.</a:t>
            </a:r>
            <a:endParaRPr lang="zh-CN" altLang="en-US" sz="2800" dirty="0">
              <a:latin typeface="Times New Roman" panose="02020603050405020304" pitchFamily="18" charset="0"/>
              <a:ea typeface="黑体" panose="02010609060101010101" pitchFamily="49" charset="-122"/>
            </a:endParaRPr>
          </a:p>
        </p:txBody>
      </p:sp>
      <p:sp>
        <p:nvSpPr>
          <p:cNvPr id="110595" name="Rectangle 3"/>
          <p:cNvSpPr>
            <a:spLocks noChangeArrowheads="1"/>
          </p:cNvSpPr>
          <p:nvPr/>
        </p:nvSpPr>
        <p:spPr bwMode="auto">
          <a:xfrm>
            <a:off x="1331913" y="2349500"/>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the tallest</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110596" name="Rectangle 4"/>
          <p:cNvSpPr>
            <a:spLocks noChangeArrowheads="1"/>
          </p:cNvSpPr>
          <p:nvPr/>
        </p:nvSpPr>
        <p:spPr bwMode="auto">
          <a:xfrm>
            <a:off x="3995738" y="234950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in</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110598" name="Rectangle 6"/>
          <p:cNvSpPr>
            <a:spLocks noChangeArrowheads="1"/>
          </p:cNvSpPr>
          <p:nvPr/>
        </p:nvSpPr>
        <p:spPr bwMode="auto">
          <a:xfrm>
            <a:off x="1620838" y="3789363"/>
            <a:ext cx="2879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the youngest</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110599" name="Rectangle 7"/>
          <p:cNvSpPr>
            <a:spLocks noChangeArrowheads="1"/>
          </p:cNvSpPr>
          <p:nvPr/>
        </p:nvSpPr>
        <p:spPr bwMode="auto">
          <a:xfrm>
            <a:off x="5003800" y="3841750"/>
            <a:ext cx="57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of</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8" name="AutoShape 53"/>
          <p:cNvSpPr>
            <a:spLocks noChangeArrowheads="1"/>
          </p:cNvSpPr>
          <p:nvPr/>
        </p:nvSpPr>
        <p:spPr bwMode="auto">
          <a:xfrm rot="20086748">
            <a:off x="157163" y="969963"/>
            <a:ext cx="1657350" cy="473075"/>
          </a:xfrm>
          <a:prstGeom prst="roundRect">
            <a:avLst>
              <a:gd name="adj" fmla="val 9037"/>
            </a:avLst>
          </a:prstGeom>
          <a:solidFill>
            <a:schemeClr val="accent4">
              <a:lumMod val="20000"/>
              <a:lumOff val="80000"/>
            </a:schemeClr>
          </a:solidFill>
          <a:ln w="57150" cmpd="thickThin">
            <a:solidFill>
              <a:schemeClr val="accent6">
                <a:lumMod val="75000"/>
              </a:schemeClr>
            </a:solidFill>
            <a:rou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fontAlgn="auto">
              <a:spcBef>
                <a:spcPct val="0"/>
              </a:spcBef>
              <a:spcAft>
                <a:spcPts val="0"/>
              </a:spcAft>
              <a:buFontTx/>
              <a:buNone/>
              <a:defRPr/>
            </a:pPr>
            <a:r>
              <a:rPr kumimoji="0" lang="zh-CN" altLang="en-US" sz="2400" dirty="0">
                <a:ea typeface="黑体" panose="02010609060101010101" pitchFamily="49" charset="-122"/>
                <a:cs typeface="Times New Roman" panose="02020603050405020304" pitchFamily="18" charset="0"/>
              </a:rPr>
              <a:t>即学即练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additive="base">
                                        <p:cTn id="7" dur="500" fill="hold"/>
                                        <p:tgtEl>
                                          <p:spTgt spid="110595"/>
                                        </p:tgtEl>
                                        <p:attrNameLst>
                                          <p:attrName>ppt_x</p:attrName>
                                        </p:attrNameLst>
                                      </p:cBhvr>
                                      <p:tavLst>
                                        <p:tav tm="0">
                                          <p:val>
                                            <p:strVal val="#ppt_x"/>
                                          </p:val>
                                        </p:tav>
                                        <p:tav tm="100000">
                                          <p:val>
                                            <p:strVal val="#ppt_x"/>
                                          </p:val>
                                        </p:tav>
                                      </p:tavLst>
                                    </p:anim>
                                    <p:anim calcmode="lin" valueType="num">
                                      <p:cBhvr additive="base">
                                        <p:cTn id="8" dur="500" fill="hold"/>
                                        <p:tgtEl>
                                          <p:spTgt spid="1105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6"/>
                                        </p:tgtEl>
                                        <p:attrNameLst>
                                          <p:attrName>style.visibility</p:attrName>
                                        </p:attrNameLst>
                                      </p:cBhvr>
                                      <p:to>
                                        <p:strVal val="visible"/>
                                      </p:to>
                                    </p:set>
                                    <p:anim calcmode="lin" valueType="num">
                                      <p:cBhvr additive="base">
                                        <p:cTn id="13" dur="500" fill="hold"/>
                                        <p:tgtEl>
                                          <p:spTgt spid="110596"/>
                                        </p:tgtEl>
                                        <p:attrNameLst>
                                          <p:attrName>ppt_x</p:attrName>
                                        </p:attrNameLst>
                                      </p:cBhvr>
                                      <p:tavLst>
                                        <p:tav tm="0">
                                          <p:val>
                                            <p:strVal val="#ppt_x"/>
                                          </p:val>
                                        </p:tav>
                                        <p:tav tm="100000">
                                          <p:val>
                                            <p:strVal val="#ppt_x"/>
                                          </p:val>
                                        </p:tav>
                                      </p:tavLst>
                                    </p:anim>
                                    <p:anim calcmode="lin" valueType="num">
                                      <p:cBhvr additive="base">
                                        <p:cTn id="14" dur="500" fill="hold"/>
                                        <p:tgtEl>
                                          <p:spTgt spid="1105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598"/>
                                        </p:tgtEl>
                                        <p:attrNameLst>
                                          <p:attrName>style.visibility</p:attrName>
                                        </p:attrNameLst>
                                      </p:cBhvr>
                                      <p:to>
                                        <p:strVal val="visible"/>
                                      </p:to>
                                    </p:set>
                                    <p:anim calcmode="lin" valueType="num">
                                      <p:cBhvr additive="base">
                                        <p:cTn id="19" dur="500" fill="hold"/>
                                        <p:tgtEl>
                                          <p:spTgt spid="110598"/>
                                        </p:tgtEl>
                                        <p:attrNameLst>
                                          <p:attrName>ppt_x</p:attrName>
                                        </p:attrNameLst>
                                      </p:cBhvr>
                                      <p:tavLst>
                                        <p:tav tm="0">
                                          <p:val>
                                            <p:strVal val="#ppt_x"/>
                                          </p:val>
                                        </p:tav>
                                        <p:tav tm="100000">
                                          <p:val>
                                            <p:strVal val="#ppt_x"/>
                                          </p:val>
                                        </p:tav>
                                      </p:tavLst>
                                    </p:anim>
                                    <p:anim calcmode="lin" valueType="num">
                                      <p:cBhvr additive="base">
                                        <p:cTn id="20" dur="500" fill="hold"/>
                                        <p:tgtEl>
                                          <p:spTgt spid="1105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0599"/>
                                        </p:tgtEl>
                                        <p:attrNameLst>
                                          <p:attrName>style.visibility</p:attrName>
                                        </p:attrNameLst>
                                      </p:cBhvr>
                                      <p:to>
                                        <p:strVal val="visible"/>
                                      </p:to>
                                    </p:set>
                                    <p:anim calcmode="lin" valueType="num">
                                      <p:cBhvr additive="base">
                                        <p:cTn id="25" dur="500" fill="hold"/>
                                        <p:tgtEl>
                                          <p:spTgt spid="110599"/>
                                        </p:tgtEl>
                                        <p:attrNameLst>
                                          <p:attrName>ppt_x</p:attrName>
                                        </p:attrNameLst>
                                      </p:cBhvr>
                                      <p:tavLst>
                                        <p:tav tm="0">
                                          <p:val>
                                            <p:strVal val="#ppt_x"/>
                                          </p:val>
                                        </p:tav>
                                        <p:tav tm="100000">
                                          <p:val>
                                            <p:strVal val="#ppt_x"/>
                                          </p:val>
                                        </p:tav>
                                      </p:tavLst>
                                    </p:anim>
                                    <p:anim calcmode="lin" valueType="num">
                                      <p:cBhvr additive="base">
                                        <p:cTn id="26" dur="500" fill="hold"/>
                                        <p:tgtEl>
                                          <p:spTgt spid="1105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P spid="110596" grpId="0"/>
      <p:bldP spid="110598" grpId="0"/>
      <p:bldP spid="1105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395288" y="1484313"/>
            <a:ext cx="84248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dirty="0">
                <a:solidFill>
                  <a:srgbClr val="000000"/>
                </a:solidFill>
                <a:latin typeface="Times New Roman" panose="02020603050405020304" pitchFamily="18" charset="0"/>
                <a:ea typeface="黑体" panose="02010609060101010101" pitchFamily="49" charset="-122"/>
              </a:rPr>
              <a:t>3. </a:t>
            </a:r>
            <a:r>
              <a:rPr lang="zh-CN" altLang="en-US" sz="2800" dirty="0">
                <a:solidFill>
                  <a:srgbClr val="000000"/>
                </a:solidFill>
                <a:latin typeface="Times New Roman" panose="02020603050405020304" pitchFamily="18" charset="0"/>
                <a:ea typeface="黑体" panose="02010609060101010101" pitchFamily="49" charset="-122"/>
              </a:rPr>
              <a:t>形容词的最高级前可用序数词，二者共同修饰后面的名词，其结构为“</a:t>
            </a:r>
            <a:r>
              <a:rPr lang="en-US" altLang="zh-CN" sz="2800" dirty="0">
                <a:solidFill>
                  <a:srgbClr val="0000FF"/>
                </a:solidFill>
                <a:latin typeface="Times New Roman" panose="02020603050405020304" pitchFamily="18" charset="0"/>
                <a:ea typeface="黑体" panose="02010609060101010101" pitchFamily="49" charset="-122"/>
              </a:rPr>
              <a:t>the +</a:t>
            </a:r>
            <a:r>
              <a:rPr lang="zh-CN" altLang="en-US" sz="2800" dirty="0">
                <a:solidFill>
                  <a:srgbClr val="0000FF"/>
                </a:solidFill>
                <a:latin typeface="Times New Roman" panose="02020603050405020304" pitchFamily="18" charset="0"/>
                <a:ea typeface="黑体" panose="02010609060101010101" pitchFamily="49" charset="-122"/>
              </a:rPr>
              <a:t>序数词 </a:t>
            </a:r>
            <a:r>
              <a:rPr lang="en-US" altLang="zh-CN" sz="2800" dirty="0">
                <a:solidFill>
                  <a:srgbClr val="0000FF"/>
                </a:solidFill>
                <a:latin typeface="Times New Roman" panose="02020603050405020304" pitchFamily="18" charset="0"/>
                <a:ea typeface="黑体" panose="02010609060101010101" pitchFamily="49" charset="-122"/>
              </a:rPr>
              <a:t>+ </a:t>
            </a:r>
            <a:r>
              <a:rPr lang="zh-CN" altLang="en-US" sz="2800" dirty="0">
                <a:solidFill>
                  <a:srgbClr val="0000FF"/>
                </a:solidFill>
                <a:latin typeface="Times New Roman" panose="02020603050405020304" pitchFamily="18" charset="0"/>
                <a:ea typeface="黑体" panose="02010609060101010101" pitchFamily="49" charset="-122"/>
              </a:rPr>
              <a:t>形容词的最高级 </a:t>
            </a:r>
            <a:r>
              <a:rPr lang="en-US" altLang="zh-CN" sz="2800" dirty="0">
                <a:solidFill>
                  <a:srgbClr val="0000FF"/>
                </a:solidFill>
                <a:latin typeface="Times New Roman" panose="02020603050405020304" pitchFamily="18" charset="0"/>
                <a:ea typeface="黑体" panose="02010609060101010101" pitchFamily="49" charset="-122"/>
              </a:rPr>
              <a:t>+ </a:t>
            </a:r>
            <a:r>
              <a:rPr lang="zh-CN" altLang="en-US" sz="2800" dirty="0">
                <a:solidFill>
                  <a:srgbClr val="0000FF"/>
                </a:solidFill>
                <a:latin typeface="Times New Roman" panose="02020603050405020304" pitchFamily="18" charset="0"/>
                <a:ea typeface="黑体" panose="02010609060101010101" pitchFamily="49" charset="-122"/>
              </a:rPr>
              <a:t>名词</a:t>
            </a:r>
            <a:r>
              <a:rPr lang="zh-CN" altLang="en-US" sz="2800" dirty="0">
                <a:solidFill>
                  <a:srgbClr val="000000"/>
                </a:solidFill>
                <a:latin typeface="Times New Roman" panose="02020603050405020304" pitchFamily="18" charset="0"/>
                <a:ea typeface="黑体" panose="02010609060101010101" pitchFamily="49" charset="-122"/>
              </a:rPr>
              <a:t>”。如：</a:t>
            </a:r>
          </a:p>
          <a:p>
            <a:pPr eaLnBrk="1" hangingPunct="1">
              <a:lnSpc>
                <a:spcPct val="130000"/>
              </a:lnSpc>
            </a:pPr>
            <a:r>
              <a:rPr lang="en-US" altLang="zh-CN" sz="2800" dirty="0">
                <a:solidFill>
                  <a:srgbClr val="000000"/>
                </a:solidFill>
                <a:latin typeface="Times New Roman" panose="02020603050405020304" pitchFamily="18" charset="0"/>
                <a:ea typeface="黑体" panose="02010609060101010101" pitchFamily="49" charset="-122"/>
              </a:rPr>
              <a:t>The Yellow River is the second longest river in China.</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Effect transition="in" filter="blinds(horizontal)">
                                      <p:cBhvr>
                                        <p:cTn id="7" dur="500"/>
                                        <p:tgtEl>
                                          <p:spTgt spid="481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468313" y="1341438"/>
            <a:ext cx="8064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a:solidFill>
                  <a:srgbClr val="000000"/>
                </a:solidFill>
                <a:latin typeface="Times New Roman" panose="02020603050405020304" pitchFamily="18" charset="0"/>
                <a:ea typeface="黑体" panose="02010609060101010101" pitchFamily="49" charset="-122"/>
              </a:rPr>
              <a:t>4. “one of + the + </a:t>
            </a:r>
            <a:r>
              <a:rPr lang="zh-CN" altLang="en-US" sz="2800">
                <a:solidFill>
                  <a:srgbClr val="000000"/>
                </a:solidFill>
                <a:latin typeface="Times New Roman" panose="02020603050405020304" pitchFamily="18" charset="0"/>
                <a:ea typeface="黑体" panose="02010609060101010101" pitchFamily="49" charset="-122"/>
              </a:rPr>
              <a:t>形容词的最高级 </a:t>
            </a:r>
            <a:r>
              <a:rPr lang="en-US" altLang="zh-CN" sz="2800">
                <a:solidFill>
                  <a:srgbClr val="000000"/>
                </a:solidFill>
                <a:latin typeface="Times New Roman" panose="02020603050405020304" pitchFamily="18" charset="0"/>
                <a:ea typeface="黑体" panose="02010609060101010101" pitchFamily="49" charset="-122"/>
              </a:rPr>
              <a:t>+ </a:t>
            </a:r>
            <a:r>
              <a:rPr lang="zh-CN" altLang="en-US" sz="2800">
                <a:solidFill>
                  <a:srgbClr val="000000"/>
                </a:solidFill>
                <a:latin typeface="Times New Roman" panose="02020603050405020304" pitchFamily="18" charset="0"/>
                <a:ea typeface="黑体" panose="02010609060101010101" pitchFamily="49" charset="-122"/>
              </a:rPr>
              <a:t>复数名词</a:t>
            </a:r>
            <a:r>
              <a:rPr lang="en-US" altLang="zh-CN" sz="2800">
                <a:solidFill>
                  <a:srgbClr val="000000"/>
                </a:solidFill>
                <a:latin typeface="Times New Roman" panose="02020603050405020304" pitchFamily="18" charset="0"/>
                <a:ea typeface="黑体" panose="02010609060101010101" pitchFamily="49" charset="-122"/>
              </a:rPr>
              <a:t>”</a:t>
            </a:r>
            <a:r>
              <a:rPr lang="zh-CN" altLang="en-US" sz="2800">
                <a:solidFill>
                  <a:srgbClr val="000000"/>
                </a:solidFill>
                <a:latin typeface="Times New Roman" panose="02020603050405020304" pitchFamily="18" charset="0"/>
                <a:ea typeface="黑体" panose="02010609060101010101" pitchFamily="49" charset="-122"/>
              </a:rPr>
              <a:t>，意为“最</a:t>
            </a:r>
            <a:r>
              <a:rPr lang="en-US" altLang="zh-CN" sz="2800">
                <a:solidFill>
                  <a:srgbClr val="000000"/>
                </a:solidFill>
                <a:latin typeface="Times New Roman" panose="02020603050405020304" pitchFamily="18" charset="0"/>
                <a:ea typeface="黑体" panose="02010609060101010101" pitchFamily="49" charset="-122"/>
              </a:rPr>
              <a:t>……</a:t>
            </a:r>
            <a:r>
              <a:rPr lang="zh-CN" altLang="en-US" sz="2800">
                <a:solidFill>
                  <a:srgbClr val="000000"/>
                </a:solidFill>
                <a:latin typeface="Times New Roman" panose="02020603050405020304" pitchFamily="18" charset="0"/>
                <a:ea typeface="黑体" panose="02010609060101010101" pitchFamily="49" charset="-122"/>
              </a:rPr>
              <a:t>之一”。如：</a:t>
            </a:r>
          </a:p>
          <a:p>
            <a:pPr eaLnBrk="1" hangingPunct="1">
              <a:lnSpc>
                <a:spcPct val="130000"/>
              </a:lnSpc>
            </a:pPr>
            <a:r>
              <a:rPr lang="en-US" altLang="zh-CN" sz="2800">
                <a:solidFill>
                  <a:srgbClr val="000000"/>
                </a:solidFill>
                <a:latin typeface="Times New Roman" panose="02020603050405020304" pitchFamily="18" charset="0"/>
                <a:ea typeface="黑体" panose="02010609060101010101" pitchFamily="49" charset="-122"/>
              </a:rPr>
              <a:t>Miss Wang is one of the most popular teachers in our school.</a:t>
            </a:r>
            <a:endParaRPr lang="zh-CN" altLang="en-US" sz="2800">
              <a:solidFill>
                <a:srgbClr val="000000"/>
              </a:solidFill>
              <a:latin typeface="Times New Roman" panose="02020603050405020304" pitchFamily="18" charset="0"/>
              <a:ea typeface="黑体" panose="02010609060101010101" pitchFamily="49"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Effect transition="in" filter="blinds(horizontal)">
                                      <p:cBhvr>
                                        <p:cTn id="7" dur="500"/>
                                        <p:tgtEl>
                                          <p:spTgt spid="481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Text Box 5"/>
          <p:cNvSpPr txBox="1">
            <a:spLocks noChangeArrowheads="1"/>
          </p:cNvSpPr>
          <p:nvPr/>
        </p:nvSpPr>
        <p:spPr bwMode="auto">
          <a:xfrm>
            <a:off x="323850" y="1341438"/>
            <a:ext cx="8280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dirty="0">
                <a:solidFill>
                  <a:srgbClr val="0000FF"/>
                </a:solidFill>
                <a:latin typeface="Times New Roman" panose="02020603050405020304" pitchFamily="18" charset="0"/>
                <a:ea typeface="黑体" panose="02010609060101010101" pitchFamily="49" charset="-122"/>
              </a:rPr>
              <a:t>1. </a:t>
            </a:r>
            <a:r>
              <a:rPr lang="zh-CN" altLang="en-US" sz="2800" dirty="0">
                <a:solidFill>
                  <a:srgbClr val="0000FF"/>
                </a:solidFill>
                <a:latin typeface="Times New Roman" panose="02020603050405020304" pitchFamily="18" charset="0"/>
                <a:ea typeface="黑体" panose="02010609060101010101" pitchFamily="49" charset="-122"/>
              </a:rPr>
              <a:t>最高级用于三者或三者以上的比较，副词最高级前定冠词</a:t>
            </a:r>
            <a:r>
              <a:rPr lang="en-US" altLang="zh-CN" sz="2800" dirty="0">
                <a:solidFill>
                  <a:srgbClr val="0000FF"/>
                </a:solidFill>
                <a:latin typeface="Times New Roman" panose="02020603050405020304" pitchFamily="18" charset="0"/>
                <a:ea typeface="黑体" panose="02010609060101010101" pitchFamily="49" charset="-122"/>
              </a:rPr>
              <a:t>the </a:t>
            </a:r>
            <a:r>
              <a:rPr lang="zh-CN" altLang="en-US" sz="2800" dirty="0">
                <a:solidFill>
                  <a:srgbClr val="0000FF"/>
                </a:solidFill>
                <a:latin typeface="Times New Roman" panose="02020603050405020304" pitchFamily="18" charset="0"/>
                <a:ea typeface="黑体" panose="02010609060101010101" pitchFamily="49" charset="-122"/>
              </a:rPr>
              <a:t>可以省略，后面可以带</a:t>
            </a:r>
            <a:r>
              <a:rPr lang="en-US" altLang="zh-CN" sz="2800" dirty="0">
                <a:solidFill>
                  <a:srgbClr val="0000FF"/>
                </a:solidFill>
                <a:latin typeface="Times New Roman" panose="02020603050405020304" pitchFamily="18" charset="0"/>
                <a:ea typeface="黑体" panose="02010609060101010101" pitchFamily="49" charset="-122"/>
              </a:rPr>
              <a:t>of (in) </a:t>
            </a:r>
            <a:r>
              <a:rPr lang="zh-CN" altLang="en-US" sz="2800" dirty="0">
                <a:solidFill>
                  <a:srgbClr val="0000FF"/>
                </a:solidFill>
                <a:latin typeface="Times New Roman" panose="02020603050405020304" pitchFamily="18" charset="0"/>
                <a:ea typeface="黑体" panose="02010609060101010101" pitchFamily="49" charset="-122"/>
              </a:rPr>
              <a:t>短语来说明比较的范围。</a:t>
            </a:r>
          </a:p>
          <a:p>
            <a:pPr eaLnBrk="1" hangingPunct="1">
              <a:lnSpc>
                <a:spcPct val="120000"/>
              </a:lnSpc>
            </a:pPr>
            <a:r>
              <a:rPr lang="zh-CN" altLang="en-US" sz="2800" dirty="0">
                <a:latin typeface="Times New Roman" panose="02020603050405020304" pitchFamily="18" charset="0"/>
                <a:ea typeface="黑体" panose="02010609060101010101" pitchFamily="49" charset="-122"/>
              </a:rPr>
              <a:t>句型为：</a:t>
            </a:r>
            <a:r>
              <a:rPr lang="zh-CN" altLang="en-US" sz="2800" dirty="0">
                <a:solidFill>
                  <a:srgbClr val="FF0066"/>
                </a:solidFill>
                <a:latin typeface="Times New Roman" panose="02020603050405020304" pitchFamily="18" charset="0"/>
                <a:ea typeface="黑体" panose="02010609060101010101" pitchFamily="49" charset="-122"/>
              </a:rPr>
              <a:t>“</a:t>
            </a:r>
            <a:r>
              <a:rPr lang="en-US" altLang="zh-CN" sz="2800" dirty="0">
                <a:solidFill>
                  <a:srgbClr val="FF0066"/>
                </a:solidFill>
                <a:latin typeface="Times New Roman" panose="02020603050405020304" pitchFamily="18" charset="0"/>
                <a:ea typeface="黑体" panose="02010609060101010101" pitchFamily="49" charset="-122"/>
              </a:rPr>
              <a:t>A+ </a:t>
            </a:r>
            <a:r>
              <a:rPr lang="zh-CN" altLang="en-US" sz="2800" dirty="0">
                <a:solidFill>
                  <a:srgbClr val="FF0066"/>
                </a:solidFill>
                <a:latin typeface="Times New Roman" panose="02020603050405020304" pitchFamily="18" charset="0"/>
                <a:ea typeface="黑体" panose="02010609060101010101" pitchFamily="49" charset="-122"/>
              </a:rPr>
              <a:t>动词</a:t>
            </a:r>
            <a:r>
              <a:rPr lang="en-US" altLang="zh-CN" sz="2800" dirty="0">
                <a:solidFill>
                  <a:srgbClr val="FF0066"/>
                </a:solidFill>
                <a:latin typeface="Times New Roman" panose="02020603050405020304" pitchFamily="18" charset="0"/>
                <a:ea typeface="黑体" panose="02010609060101010101" pitchFamily="49" charset="-122"/>
              </a:rPr>
              <a:t>+ (the) + </a:t>
            </a:r>
            <a:r>
              <a:rPr lang="zh-CN" altLang="en-US" sz="2800" dirty="0">
                <a:solidFill>
                  <a:srgbClr val="FF0066"/>
                </a:solidFill>
                <a:latin typeface="Times New Roman" panose="02020603050405020304" pitchFamily="18" charset="0"/>
                <a:ea typeface="黑体" panose="02010609060101010101" pitchFamily="49" charset="-122"/>
              </a:rPr>
              <a:t>副词最高级</a:t>
            </a:r>
            <a:r>
              <a:rPr lang="en-US" altLang="zh-CN" sz="2800" dirty="0">
                <a:solidFill>
                  <a:srgbClr val="FF0066"/>
                </a:solidFill>
                <a:latin typeface="Times New Roman" panose="02020603050405020304" pitchFamily="18" charset="0"/>
                <a:ea typeface="黑体" panose="02010609060101010101" pitchFamily="49" charset="-122"/>
              </a:rPr>
              <a:t>+of (in)…”</a:t>
            </a:r>
            <a:r>
              <a:rPr lang="zh-CN" altLang="en-US" sz="2800" dirty="0">
                <a:solidFill>
                  <a:srgbClr val="FF0066"/>
                </a:solidFill>
                <a:latin typeface="Times New Roman" panose="02020603050405020304" pitchFamily="18" charset="0"/>
                <a:ea typeface="黑体" panose="02010609060101010101" pitchFamily="49" charset="-122"/>
              </a:rPr>
              <a:t>。</a:t>
            </a:r>
            <a:r>
              <a:rPr lang="zh-CN" altLang="en-US" sz="2800" dirty="0">
                <a:latin typeface="Times New Roman" panose="02020603050405020304" pitchFamily="18" charset="0"/>
                <a:ea typeface="黑体" panose="02010609060101010101" pitchFamily="49" charset="-122"/>
              </a:rPr>
              <a:t>例如：</a:t>
            </a:r>
          </a:p>
          <a:p>
            <a:pPr eaLnBrk="1" hangingPunct="1">
              <a:lnSpc>
                <a:spcPct val="120000"/>
              </a:lnSpc>
            </a:pPr>
            <a:r>
              <a:rPr lang="en-US" altLang="zh-CN" sz="2800" dirty="0">
                <a:latin typeface="Times New Roman" panose="02020603050405020304" pitchFamily="18" charset="0"/>
                <a:ea typeface="黑体" panose="02010609060101010101" pitchFamily="49" charset="-122"/>
              </a:rPr>
              <a:t>She runs fastest of the three.</a:t>
            </a:r>
          </a:p>
          <a:p>
            <a:pPr eaLnBrk="1" hangingPunct="1">
              <a:lnSpc>
                <a:spcPct val="120000"/>
              </a:lnSpc>
            </a:pPr>
            <a:r>
              <a:rPr lang="zh-CN" altLang="en-US" sz="2800" dirty="0">
                <a:latin typeface="Times New Roman" panose="02020603050405020304" pitchFamily="18" charset="0"/>
                <a:ea typeface="黑体" panose="02010609060101010101" pitchFamily="49" charset="-122"/>
              </a:rPr>
              <a:t>她是三人中跑得最快的。</a:t>
            </a:r>
          </a:p>
          <a:p>
            <a:pPr eaLnBrk="1" hangingPunct="1">
              <a:lnSpc>
                <a:spcPct val="120000"/>
              </a:lnSpc>
            </a:pPr>
            <a:r>
              <a:rPr lang="en-US" altLang="zh-CN" sz="2800" dirty="0">
                <a:latin typeface="Times New Roman" panose="02020603050405020304" pitchFamily="18" charset="0"/>
                <a:ea typeface="黑体" panose="02010609060101010101" pitchFamily="49" charset="-122"/>
              </a:rPr>
              <a:t>She works (the) hardest in her class.</a:t>
            </a:r>
          </a:p>
          <a:p>
            <a:pPr eaLnBrk="1" hangingPunct="1">
              <a:lnSpc>
                <a:spcPct val="120000"/>
              </a:lnSpc>
            </a:pPr>
            <a:r>
              <a:rPr lang="zh-CN" altLang="en-US" sz="2800" dirty="0">
                <a:latin typeface="Times New Roman" panose="02020603050405020304" pitchFamily="18" charset="0"/>
                <a:ea typeface="黑体" panose="02010609060101010101" pitchFamily="49" charset="-122"/>
              </a:rPr>
              <a:t>她是她班上学习最用功的。</a:t>
            </a:r>
          </a:p>
        </p:txBody>
      </p:sp>
      <p:sp>
        <p:nvSpPr>
          <p:cNvPr id="4" name="AutoShape 53"/>
          <p:cNvSpPr>
            <a:spLocks noChangeArrowheads="1"/>
          </p:cNvSpPr>
          <p:nvPr/>
        </p:nvSpPr>
        <p:spPr bwMode="auto">
          <a:xfrm>
            <a:off x="323850" y="692150"/>
            <a:ext cx="3078163" cy="534988"/>
          </a:xfrm>
          <a:prstGeom prst="roundRect">
            <a:avLst>
              <a:gd name="adj" fmla="val 9037"/>
            </a:avLst>
          </a:prstGeom>
          <a:solidFill>
            <a:schemeClr val="accent4">
              <a:lumMod val="20000"/>
              <a:lumOff val="80000"/>
            </a:schemeClr>
          </a:solidFill>
          <a:ln w="57150" cmpd="thickThin">
            <a:solidFill>
              <a:schemeClr val="accent6">
                <a:lumMod val="75000"/>
              </a:schemeClr>
            </a:solidFill>
            <a:rou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fontAlgn="auto">
              <a:spcBef>
                <a:spcPct val="0"/>
              </a:spcBef>
              <a:spcAft>
                <a:spcPts val="0"/>
              </a:spcAft>
              <a:buFontTx/>
              <a:buNone/>
              <a:defRPr/>
            </a:pPr>
            <a:r>
              <a:rPr kumimoji="0" lang="zh-CN" altLang="en-US" sz="2400" dirty="0">
                <a:ea typeface="黑体" panose="02010609060101010101" pitchFamily="49" charset="-122"/>
                <a:cs typeface="Times New Roman" panose="02020603050405020304" pitchFamily="18" charset="0"/>
              </a:rPr>
              <a:t>副词最高级的用法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 calcmode="lin" valueType="num">
                                      <p:cBhvr additive="base">
                                        <p:cTn id="7" dur="500" fill="hold"/>
                                        <p:tgtEl>
                                          <p:spTgt spid="972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5">
                                            <p:txEl>
                                              <p:pRg st="1" end="1"/>
                                            </p:txEl>
                                          </p:spTgt>
                                        </p:tgtEl>
                                        <p:attrNameLst>
                                          <p:attrName>style.visibility</p:attrName>
                                        </p:attrNameLst>
                                      </p:cBhvr>
                                      <p:to>
                                        <p:strVal val="visible"/>
                                      </p:to>
                                    </p:set>
                                    <p:anim calcmode="lin" valueType="num">
                                      <p:cBhvr additive="base">
                                        <p:cTn id="13" dur="500" fill="hold"/>
                                        <p:tgtEl>
                                          <p:spTgt spid="972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5">
                                            <p:txEl>
                                              <p:pRg st="2" end="2"/>
                                            </p:txEl>
                                          </p:spTgt>
                                        </p:tgtEl>
                                        <p:attrNameLst>
                                          <p:attrName>style.visibility</p:attrName>
                                        </p:attrNameLst>
                                      </p:cBhvr>
                                      <p:to>
                                        <p:strVal val="visible"/>
                                      </p:to>
                                    </p:set>
                                    <p:anim calcmode="lin" valueType="num">
                                      <p:cBhvr additive="base">
                                        <p:cTn id="19" dur="500" fill="hold"/>
                                        <p:tgtEl>
                                          <p:spTgt spid="972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285">
                                            <p:txEl>
                                              <p:pRg st="3" end="3"/>
                                            </p:txEl>
                                          </p:spTgt>
                                        </p:tgtEl>
                                        <p:attrNameLst>
                                          <p:attrName>style.visibility</p:attrName>
                                        </p:attrNameLst>
                                      </p:cBhvr>
                                      <p:to>
                                        <p:strVal val="visible"/>
                                      </p:to>
                                    </p:set>
                                    <p:anim calcmode="lin" valueType="num">
                                      <p:cBhvr additive="base">
                                        <p:cTn id="25" dur="500" fill="hold"/>
                                        <p:tgtEl>
                                          <p:spTgt spid="972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7285">
                                            <p:txEl>
                                              <p:pRg st="4" end="4"/>
                                            </p:txEl>
                                          </p:spTgt>
                                        </p:tgtEl>
                                        <p:attrNameLst>
                                          <p:attrName>style.visibility</p:attrName>
                                        </p:attrNameLst>
                                      </p:cBhvr>
                                      <p:to>
                                        <p:strVal val="visible"/>
                                      </p:to>
                                    </p:set>
                                    <p:anim calcmode="lin" valueType="num">
                                      <p:cBhvr additive="base">
                                        <p:cTn id="31" dur="500" fill="hold"/>
                                        <p:tgtEl>
                                          <p:spTgt spid="9728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7285">
                                            <p:txEl>
                                              <p:pRg st="5" end="5"/>
                                            </p:txEl>
                                          </p:spTgt>
                                        </p:tgtEl>
                                        <p:attrNameLst>
                                          <p:attrName>style.visibility</p:attrName>
                                        </p:attrNameLst>
                                      </p:cBhvr>
                                      <p:to>
                                        <p:strVal val="visible"/>
                                      </p:to>
                                    </p:set>
                                    <p:anim calcmode="lin" valueType="num">
                                      <p:cBhvr additive="base">
                                        <p:cTn id="37" dur="500" fill="hold"/>
                                        <p:tgtEl>
                                          <p:spTgt spid="9728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72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323850" y="1341438"/>
            <a:ext cx="77771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a:solidFill>
                  <a:srgbClr val="0000FF"/>
                </a:solidFill>
                <a:latin typeface="Times New Roman" panose="02020603050405020304" pitchFamily="18" charset="0"/>
                <a:ea typeface="黑体" panose="02010609060101010101" pitchFamily="49" charset="-122"/>
              </a:rPr>
              <a:t>2. Which (Who) +</a:t>
            </a:r>
            <a:r>
              <a:rPr lang="zh-CN" altLang="en-US" sz="2800">
                <a:solidFill>
                  <a:srgbClr val="0000FF"/>
                </a:solidFill>
                <a:latin typeface="Times New Roman" panose="02020603050405020304" pitchFamily="18" charset="0"/>
                <a:ea typeface="黑体" panose="02010609060101010101" pitchFamily="49" charset="-122"/>
              </a:rPr>
              <a:t>动词</a:t>
            </a:r>
            <a:r>
              <a:rPr lang="en-US" altLang="zh-CN" sz="2800">
                <a:solidFill>
                  <a:srgbClr val="0000FF"/>
                </a:solidFill>
                <a:latin typeface="Times New Roman" panose="02020603050405020304" pitchFamily="18" charset="0"/>
                <a:ea typeface="黑体" panose="02010609060101010101" pitchFamily="49" charset="-122"/>
              </a:rPr>
              <a:t>+(the) +</a:t>
            </a:r>
            <a:r>
              <a:rPr lang="zh-CN" altLang="en-US" sz="2800">
                <a:solidFill>
                  <a:srgbClr val="0000FF"/>
                </a:solidFill>
                <a:latin typeface="Times New Roman" panose="02020603050405020304" pitchFamily="18" charset="0"/>
                <a:ea typeface="黑体" panose="02010609060101010101" pitchFamily="49" charset="-122"/>
              </a:rPr>
              <a:t>副词最高级</a:t>
            </a:r>
            <a:r>
              <a:rPr lang="en-US" altLang="zh-CN" sz="2800">
                <a:solidFill>
                  <a:srgbClr val="0000FF"/>
                </a:solidFill>
                <a:latin typeface="Times New Roman" panose="02020603050405020304" pitchFamily="18" charset="0"/>
                <a:ea typeface="黑体" panose="02010609060101010101" pitchFamily="49" charset="-122"/>
              </a:rPr>
              <a:t>, A, B or C? </a:t>
            </a:r>
            <a:r>
              <a:rPr lang="zh-CN" altLang="en-US" sz="2800">
                <a:solidFill>
                  <a:srgbClr val="0000FF"/>
                </a:solidFill>
                <a:latin typeface="Times New Roman" panose="02020603050405020304" pitchFamily="18" charset="0"/>
                <a:ea typeface="黑体" panose="02010609060101010101" pitchFamily="49" charset="-122"/>
              </a:rPr>
              <a:t>表示三个或三个以上的人或事物中“哪一个最</a:t>
            </a:r>
            <a:r>
              <a:rPr lang="en-US" altLang="zh-CN" sz="2800">
                <a:solidFill>
                  <a:srgbClr val="0000FF"/>
                </a:solidFill>
                <a:latin typeface="Times New Roman" panose="02020603050405020304" pitchFamily="18" charset="0"/>
                <a:ea typeface="黑体" panose="02010609060101010101" pitchFamily="49" charset="-122"/>
              </a:rPr>
              <a:t>……”</a:t>
            </a:r>
            <a:r>
              <a:rPr lang="zh-CN" altLang="en-US" sz="2800">
                <a:solidFill>
                  <a:srgbClr val="0000FF"/>
                </a:solidFill>
                <a:latin typeface="Times New Roman" panose="02020603050405020304" pitchFamily="18" charset="0"/>
                <a:ea typeface="黑体" panose="02010609060101010101" pitchFamily="49" charset="-122"/>
              </a:rPr>
              <a:t>。例如：</a:t>
            </a:r>
          </a:p>
          <a:p>
            <a:pPr eaLnBrk="1" hangingPunct="1">
              <a:lnSpc>
                <a:spcPct val="120000"/>
              </a:lnSpc>
            </a:pPr>
            <a:r>
              <a:rPr lang="en-US" altLang="zh-CN" sz="2800">
                <a:latin typeface="Times New Roman" panose="02020603050405020304" pitchFamily="18" charset="0"/>
                <a:ea typeface="黑体" panose="02010609060101010101" pitchFamily="49" charset="-122"/>
              </a:rPr>
              <a:t>Which runs fastest, a car, a train or a plane?</a:t>
            </a:r>
          </a:p>
          <a:p>
            <a:pPr eaLnBrk="1" hangingPunct="1">
              <a:lnSpc>
                <a:spcPct val="120000"/>
              </a:lnSpc>
            </a:pPr>
            <a:r>
              <a:rPr lang="zh-CN" altLang="en-US" sz="2800">
                <a:latin typeface="Times New Roman" panose="02020603050405020304" pitchFamily="18" charset="0"/>
                <a:ea typeface="黑体" panose="02010609060101010101" pitchFamily="49" charset="-122"/>
              </a:rPr>
              <a:t>汽车，火车和飞机，哪一样跑得最快？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8">
                                            <p:txEl>
                                              <p:pRg st="1" end="1"/>
                                            </p:txEl>
                                          </p:spTgt>
                                        </p:tgtEl>
                                        <p:attrNameLst>
                                          <p:attrName>style.visibility</p:attrName>
                                        </p:attrNameLst>
                                      </p:cBhvr>
                                      <p:to>
                                        <p:strVal val="visible"/>
                                      </p:to>
                                    </p:set>
                                    <p:anim calcmode="lin" valueType="num">
                                      <p:cBhvr additive="base">
                                        <p:cTn id="7" dur="500" fill="hold"/>
                                        <p:tgtEl>
                                          <p:spTgt spid="983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8">
                                            <p:txEl>
                                              <p:pRg st="2" end="2"/>
                                            </p:txEl>
                                          </p:spTgt>
                                        </p:tgtEl>
                                        <p:attrNameLst>
                                          <p:attrName>style.visibility</p:attrName>
                                        </p:attrNameLst>
                                      </p:cBhvr>
                                      <p:to>
                                        <p:strVal val="visible"/>
                                      </p:to>
                                    </p:set>
                                    <p:anim calcmode="lin" valueType="num">
                                      <p:cBhvr additive="base">
                                        <p:cTn id="13" dur="500" fill="hold"/>
                                        <p:tgtEl>
                                          <p:spTgt spid="983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95288" y="1841500"/>
            <a:ext cx="8748712"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10000"/>
              </a:spcBef>
            </a:pPr>
            <a:r>
              <a:rPr lang="en-US" altLang="zh-CN" sz="2800">
                <a:solidFill>
                  <a:srgbClr val="0000FF"/>
                </a:solidFill>
                <a:latin typeface="Times New Roman" panose="02020603050405020304" pitchFamily="18" charset="0"/>
                <a:ea typeface="黑体" panose="02010609060101010101" pitchFamily="49" charset="-122"/>
              </a:rPr>
              <a:t>下列词</a:t>
            </a:r>
            <a:r>
              <a:rPr lang="zh-CN" altLang="en-US" sz="2800">
                <a:solidFill>
                  <a:srgbClr val="0000FF"/>
                </a:solidFill>
                <a:latin typeface="Times New Roman" panose="02020603050405020304" pitchFamily="18" charset="0"/>
                <a:ea typeface="黑体" panose="02010609060101010101" pitchFamily="49" charset="-122"/>
              </a:rPr>
              <a:t>或短语可修饰最高级：</a:t>
            </a:r>
            <a:r>
              <a:rPr lang="en-US" altLang="en-US" sz="2800">
                <a:solidFill>
                  <a:srgbClr val="0000FF"/>
                </a:solidFill>
                <a:latin typeface="Times New Roman" panose="02020603050405020304" pitchFamily="18" charset="0"/>
                <a:ea typeface="黑体" panose="02010609060101010101" pitchFamily="49" charset="-122"/>
              </a:rPr>
              <a:t>by far, far, much, mostly, almost。例如：</a:t>
            </a:r>
          </a:p>
          <a:p>
            <a:pPr eaLnBrk="1" hangingPunct="1">
              <a:lnSpc>
                <a:spcPct val="110000"/>
              </a:lnSpc>
              <a:spcBef>
                <a:spcPct val="10000"/>
              </a:spcBef>
            </a:pPr>
            <a:r>
              <a:rPr lang="en-US" altLang="en-US" sz="2800">
                <a:latin typeface="Times New Roman" panose="02020603050405020304" pitchFamily="18" charset="0"/>
                <a:ea typeface="黑体" panose="02010609060101010101" pitchFamily="49" charset="-122"/>
              </a:rPr>
              <a:t>This hat is nearly / almost the biggest. </a:t>
            </a:r>
            <a:endParaRPr lang="en-US" altLang="zh-CN" sz="2800">
              <a:latin typeface="Times New Roman" panose="02020603050405020304" pitchFamily="18" charset="0"/>
              <a:ea typeface="黑体" panose="02010609060101010101" pitchFamily="49" charset="-122"/>
            </a:endParaRPr>
          </a:p>
          <a:p>
            <a:pPr eaLnBrk="1" hangingPunct="1">
              <a:lnSpc>
                <a:spcPct val="110000"/>
              </a:lnSpc>
              <a:spcBef>
                <a:spcPct val="10000"/>
              </a:spcBef>
            </a:pPr>
            <a:r>
              <a:rPr lang="en-US" altLang="en-US" sz="2800">
                <a:latin typeface="Times New Roman" panose="02020603050405020304" pitchFamily="18" charset="0"/>
                <a:ea typeface="黑体" panose="02010609060101010101" pitchFamily="49" charset="-122"/>
              </a:rPr>
              <a:t>这帽子差不多是最大的了。</a:t>
            </a:r>
          </a:p>
          <a:p>
            <a:pPr eaLnBrk="1" hangingPunct="1">
              <a:lnSpc>
                <a:spcPct val="110000"/>
              </a:lnSpc>
              <a:spcBef>
                <a:spcPct val="10000"/>
              </a:spcBef>
            </a:pPr>
            <a:r>
              <a:rPr lang="en-US" altLang="en-US" sz="2800">
                <a:solidFill>
                  <a:srgbClr val="0000FF"/>
                </a:solidFill>
                <a:latin typeface="Times New Roman" panose="02020603050405020304" pitchFamily="18" charset="0"/>
                <a:ea typeface="黑体" panose="02010609060101010101" pitchFamily="49" charset="-122"/>
              </a:rPr>
              <a:t>注意：</a:t>
            </a:r>
          </a:p>
          <a:p>
            <a:pPr eaLnBrk="1" hangingPunct="1">
              <a:lnSpc>
                <a:spcPct val="110000"/>
              </a:lnSpc>
              <a:spcBef>
                <a:spcPct val="10000"/>
              </a:spcBef>
            </a:pPr>
            <a:r>
              <a:rPr lang="en-US" altLang="zh-CN" sz="2800">
                <a:solidFill>
                  <a:srgbClr val="0000FF"/>
                </a:solidFill>
                <a:latin typeface="Times New Roman" panose="02020603050405020304" pitchFamily="18" charset="0"/>
                <a:ea typeface="黑体" panose="02010609060101010101" pitchFamily="49" charset="-122"/>
              </a:rPr>
              <a:t> </a:t>
            </a:r>
            <a:r>
              <a:rPr lang="en-US" altLang="en-US" sz="2800">
                <a:solidFill>
                  <a:srgbClr val="0000FF"/>
                </a:solidFill>
                <a:latin typeface="Times New Roman" panose="02020603050405020304" pitchFamily="18" charset="0"/>
                <a:ea typeface="黑体" panose="02010609060101010101" pitchFamily="49" charset="-122"/>
              </a:rPr>
              <a:t>a. very可修饰最高级，但位置与much不同</a:t>
            </a:r>
          </a:p>
          <a:p>
            <a:pPr eaLnBrk="1" hangingPunct="1">
              <a:lnSpc>
                <a:spcPct val="110000"/>
              </a:lnSpc>
              <a:spcBef>
                <a:spcPct val="10000"/>
              </a:spcBef>
            </a:pPr>
            <a:r>
              <a:rPr lang="en-US" altLang="en-US" sz="2800">
                <a:latin typeface="Times New Roman" panose="02020603050405020304" pitchFamily="18" charset="0"/>
                <a:ea typeface="黑体" panose="02010609060101010101" pitchFamily="49" charset="-122"/>
              </a:rPr>
              <a:t>This is the very best.</a:t>
            </a:r>
          </a:p>
          <a:p>
            <a:pPr eaLnBrk="1" hangingPunct="1">
              <a:lnSpc>
                <a:spcPct val="110000"/>
              </a:lnSpc>
              <a:spcBef>
                <a:spcPct val="10000"/>
              </a:spcBef>
            </a:pPr>
            <a:r>
              <a:rPr lang="en-US" altLang="zh-CN" sz="2800">
                <a:latin typeface="Times New Roman" panose="02020603050405020304" pitchFamily="18" charset="0"/>
                <a:ea typeface="黑体" panose="02010609060101010101" pitchFamily="49" charset="-122"/>
              </a:rPr>
              <a:t>= </a:t>
            </a:r>
            <a:r>
              <a:rPr lang="en-US" altLang="en-US" sz="2800">
                <a:latin typeface="Times New Roman" panose="02020603050405020304" pitchFamily="18" charset="0"/>
                <a:ea typeface="黑体" panose="02010609060101010101" pitchFamily="49" charset="-122"/>
              </a:rPr>
              <a:t>This is much the best.</a:t>
            </a:r>
            <a:endParaRPr lang="zh-CN" altLang="en-US" sz="2800">
              <a:latin typeface="Times New Roman" panose="02020603050405020304" pitchFamily="18" charset="0"/>
              <a:ea typeface="黑体" panose="02010609060101010101" pitchFamily="49" charset="-122"/>
            </a:endParaRPr>
          </a:p>
        </p:txBody>
      </p:sp>
      <p:sp>
        <p:nvSpPr>
          <p:cNvPr id="5" name="AutoShape 53"/>
          <p:cNvSpPr>
            <a:spLocks noChangeArrowheads="1"/>
          </p:cNvSpPr>
          <p:nvPr/>
        </p:nvSpPr>
        <p:spPr bwMode="auto">
          <a:xfrm rot="20086748">
            <a:off x="228600" y="950913"/>
            <a:ext cx="1657350" cy="473075"/>
          </a:xfrm>
          <a:prstGeom prst="roundRect">
            <a:avLst>
              <a:gd name="adj" fmla="val 9037"/>
            </a:avLst>
          </a:prstGeom>
          <a:solidFill>
            <a:schemeClr val="accent4">
              <a:lumMod val="20000"/>
              <a:lumOff val="80000"/>
            </a:schemeClr>
          </a:solidFill>
          <a:ln w="57150" cmpd="thickThin">
            <a:solidFill>
              <a:schemeClr val="accent6">
                <a:lumMod val="75000"/>
              </a:schemeClr>
            </a:solidFill>
            <a:rou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fontAlgn="auto">
              <a:spcBef>
                <a:spcPct val="0"/>
              </a:spcBef>
              <a:spcAft>
                <a:spcPts val="0"/>
              </a:spcAft>
              <a:buFontTx/>
              <a:buNone/>
              <a:defRPr/>
            </a:pPr>
            <a:r>
              <a:rPr kumimoji="0" lang="zh-CN" altLang="en-US" sz="2400" dirty="0">
                <a:ea typeface="黑体" panose="02010609060101010101" pitchFamily="49" charset="-122"/>
                <a:cs typeface="Times New Roman" panose="02020603050405020304" pitchFamily="18" charset="0"/>
              </a:rPr>
              <a:t>知识链接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1" end="1"/>
                                            </p:txEl>
                                          </p:spTgt>
                                        </p:tgtEl>
                                        <p:attrNameLst>
                                          <p:attrName>style.visibility</p:attrName>
                                        </p:attrNameLst>
                                      </p:cBhvr>
                                      <p:to>
                                        <p:strVal val="visible"/>
                                      </p:to>
                                    </p:set>
                                    <p:anim calcmode="lin" valueType="num">
                                      <p:cBhvr additive="base">
                                        <p:cTn id="7"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2" end="2"/>
                                            </p:txEl>
                                          </p:spTgt>
                                        </p:tgtEl>
                                        <p:attrNameLst>
                                          <p:attrName>style.visibility</p:attrName>
                                        </p:attrNameLst>
                                      </p:cBhvr>
                                      <p:to>
                                        <p:strVal val="visible"/>
                                      </p:to>
                                    </p:set>
                                    <p:anim calcmode="lin" valueType="num">
                                      <p:cBhvr additive="base">
                                        <p:cTn id="13"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02">
                                            <p:txEl>
                                              <p:pRg st="3" end="3"/>
                                            </p:txEl>
                                          </p:spTgt>
                                        </p:tgtEl>
                                        <p:attrNameLst>
                                          <p:attrName>style.visibility</p:attrName>
                                        </p:attrNameLst>
                                      </p:cBhvr>
                                      <p:to>
                                        <p:strVal val="visible"/>
                                      </p:to>
                                    </p:set>
                                    <p:anim calcmode="lin" valueType="num">
                                      <p:cBhvr additive="base">
                                        <p:cTn id="19"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02">
                                            <p:txEl>
                                              <p:pRg st="4" end="4"/>
                                            </p:txEl>
                                          </p:spTgt>
                                        </p:tgtEl>
                                        <p:attrNameLst>
                                          <p:attrName>style.visibility</p:attrName>
                                        </p:attrNameLst>
                                      </p:cBhvr>
                                      <p:to>
                                        <p:strVal val="visible"/>
                                      </p:to>
                                    </p:set>
                                    <p:anim calcmode="lin" valueType="num">
                                      <p:cBhvr additive="base">
                                        <p:cTn id="25"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02">
                                            <p:txEl>
                                              <p:pRg st="5" end="5"/>
                                            </p:txEl>
                                          </p:spTgt>
                                        </p:tgtEl>
                                        <p:attrNameLst>
                                          <p:attrName>style.visibility</p:attrName>
                                        </p:attrNameLst>
                                      </p:cBhvr>
                                      <p:to>
                                        <p:strVal val="visible"/>
                                      </p:to>
                                    </p:set>
                                    <p:anim calcmode="lin" valueType="num">
                                      <p:cBhvr additive="base">
                                        <p:cTn id="31" dur="500" fill="hold"/>
                                        <p:tgtEl>
                                          <p:spTgt spid="10240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02">
                                            <p:txEl>
                                              <p:pRg st="6" end="6"/>
                                            </p:txEl>
                                          </p:spTgt>
                                        </p:tgtEl>
                                        <p:attrNameLst>
                                          <p:attrName>style.visibility</p:attrName>
                                        </p:attrNameLst>
                                      </p:cBhvr>
                                      <p:to>
                                        <p:strVal val="visible"/>
                                      </p:to>
                                    </p:set>
                                    <p:anim calcmode="lin" valueType="num">
                                      <p:cBhvr additive="base">
                                        <p:cTn id="37" dur="500" fill="hold"/>
                                        <p:tgtEl>
                                          <p:spTgt spid="10240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6146"/>
          <p:cNvSpPr>
            <a:spLocks noChangeArrowheads="1"/>
          </p:cNvSpPr>
          <p:nvPr/>
        </p:nvSpPr>
        <p:spPr bwMode="auto">
          <a:xfrm>
            <a:off x="250825" y="965200"/>
            <a:ext cx="88931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latin typeface="Times New Roman" panose="02020603050405020304" pitchFamily="18" charset="0"/>
                <a:ea typeface="黑体" panose="02010609060101010101" pitchFamily="49" charset="-122"/>
              </a:rPr>
              <a:t>一、语言知识目标</a:t>
            </a:r>
            <a:endParaRPr lang="en-US" altLang="zh-CN" sz="2000" b="1" dirty="0">
              <a:latin typeface="Times New Roman" panose="02020603050405020304" pitchFamily="18" charset="0"/>
              <a:ea typeface="黑体" panose="02010609060101010101" pitchFamily="49" charset="-122"/>
            </a:endParaRPr>
          </a:p>
          <a:p>
            <a:r>
              <a:rPr lang="zh-CN" altLang="zh-CN" sz="2000" dirty="0">
                <a:latin typeface="Times New Roman" panose="02020603050405020304" pitchFamily="18" charset="0"/>
                <a:ea typeface="黑体" panose="02010609060101010101" pitchFamily="49" charset="-122"/>
              </a:rPr>
              <a:t>熟练使用含形容词及副词最高级用法的句型：</a:t>
            </a:r>
          </a:p>
          <a:p>
            <a:r>
              <a:rPr lang="en-US" altLang="zh-CN" sz="2000" dirty="0">
                <a:latin typeface="Times New Roman" panose="02020603050405020304" pitchFamily="18" charset="0"/>
                <a:ea typeface="黑体" panose="02010609060101010101" pitchFamily="49" charset="-122"/>
              </a:rPr>
              <a:t>A: What’s the best movie theater to go to?</a:t>
            </a:r>
            <a:endParaRPr lang="zh-CN" altLang="zh-CN" sz="2000" dirty="0">
              <a:latin typeface="Times New Roman" panose="02020603050405020304" pitchFamily="18" charset="0"/>
              <a:ea typeface="黑体" panose="02010609060101010101" pitchFamily="49" charset="-122"/>
            </a:endParaRPr>
          </a:p>
          <a:p>
            <a:r>
              <a:rPr lang="en-US" altLang="zh-CN" sz="2000" dirty="0">
                <a:latin typeface="Times New Roman" panose="02020603050405020304" pitchFamily="18" charset="0"/>
                <a:ea typeface="黑体" panose="02010609060101010101" pitchFamily="49" charset="-122"/>
              </a:rPr>
              <a:t>B: Town Cinema. It’s the closest to home. And you can buy tickets the most quickly there.</a:t>
            </a:r>
            <a:endParaRPr lang="zh-CN" altLang="zh-CN" sz="2000" dirty="0">
              <a:latin typeface="Times New Roman" panose="02020603050405020304" pitchFamily="18" charset="0"/>
              <a:ea typeface="黑体" panose="02010609060101010101" pitchFamily="49" charset="-122"/>
            </a:endParaRPr>
          </a:p>
          <a:p>
            <a:r>
              <a:rPr lang="en-US" altLang="zh-CN" sz="2000" dirty="0">
                <a:latin typeface="Times New Roman" panose="02020603050405020304" pitchFamily="18" charset="0"/>
                <a:ea typeface="黑体" panose="02010609060101010101" pitchFamily="49" charset="-122"/>
              </a:rPr>
              <a:t>A: Which is the worst clothes store in town?</a:t>
            </a:r>
            <a:endParaRPr lang="zh-CN" altLang="zh-CN" sz="2000" dirty="0">
              <a:latin typeface="Times New Roman" panose="02020603050405020304" pitchFamily="18" charset="0"/>
              <a:ea typeface="黑体" panose="02010609060101010101" pitchFamily="49" charset="-122"/>
            </a:endParaRPr>
          </a:p>
          <a:p>
            <a:r>
              <a:rPr lang="en-US" altLang="zh-CN" sz="2000" dirty="0">
                <a:latin typeface="Times New Roman" panose="02020603050405020304" pitchFamily="18" charset="0"/>
                <a:ea typeface="黑体" panose="02010609060101010101" pitchFamily="49" charset="-122"/>
              </a:rPr>
              <a:t>B: Dream Clothes. It’s worse than Blue Moon. It has the worst service.</a:t>
            </a:r>
            <a:endParaRPr lang="zh-CN" altLang="zh-CN" sz="2000" dirty="0">
              <a:latin typeface="Times New Roman" panose="02020603050405020304" pitchFamily="18" charset="0"/>
              <a:ea typeface="黑体" panose="02010609060101010101" pitchFamily="49" charset="-122"/>
            </a:endParaRPr>
          </a:p>
          <a:p>
            <a:r>
              <a:rPr lang="en-US" altLang="zh-CN" sz="2000" dirty="0">
                <a:latin typeface="Times New Roman" panose="02020603050405020304" pitchFamily="18" charset="0"/>
                <a:ea typeface="黑体" panose="02010609060101010101" pitchFamily="49" charset="-122"/>
              </a:rPr>
              <a:t>A: What do you think of 970 AM?</a:t>
            </a:r>
            <a:endParaRPr lang="zh-CN" altLang="zh-CN" sz="2000" dirty="0">
              <a:latin typeface="Times New Roman" panose="02020603050405020304" pitchFamily="18" charset="0"/>
              <a:ea typeface="黑体" panose="02010609060101010101" pitchFamily="49" charset="-122"/>
            </a:endParaRPr>
          </a:p>
          <a:p>
            <a:r>
              <a:rPr lang="en-US" altLang="zh-CN" sz="2000" dirty="0">
                <a:latin typeface="Times New Roman" panose="02020603050405020304" pitchFamily="18" charset="0"/>
                <a:ea typeface="黑体" panose="02010609060101010101" pitchFamily="49" charset="-122"/>
              </a:rPr>
              <a:t>B: I think 970 AM is pretty bad. It has the worst music.</a:t>
            </a:r>
            <a:endParaRPr lang="zh-CN" altLang="zh-CN" sz="2000" dirty="0">
              <a:latin typeface="Times New Roman" panose="02020603050405020304" pitchFamily="18" charset="0"/>
              <a:ea typeface="黑体" panose="02010609060101010101" pitchFamily="49" charset="-122"/>
            </a:endParaRPr>
          </a:p>
          <a:p>
            <a:r>
              <a:rPr lang="zh-CN" altLang="en-US" sz="2000" b="1" dirty="0">
                <a:latin typeface="Times New Roman" panose="02020603050405020304" pitchFamily="18" charset="0"/>
                <a:ea typeface="黑体" panose="02010609060101010101" pitchFamily="49" charset="-122"/>
              </a:rPr>
              <a:t>二、</a:t>
            </a:r>
            <a:r>
              <a:rPr lang="zh-CN" altLang="zh-CN" sz="2000" b="1" dirty="0">
                <a:latin typeface="Times New Roman" panose="02020603050405020304" pitchFamily="18" charset="0"/>
                <a:ea typeface="黑体" panose="02010609060101010101" pitchFamily="49" charset="-122"/>
              </a:rPr>
              <a:t>学习策略：</a:t>
            </a:r>
            <a:endParaRPr lang="zh-CN" altLang="zh-CN" sz="2000" dirty="0">
              <a:latin typeface="Times New Roman" panose="02020603050405020304" pitchFamily="18" charset="0"/>
              <a:ea typeface="黑体" panose="02010609060101010101" pitchFamily="49" charset="-122"/>
            </a:endParaRPr>
          </a:p>
          <a:p>
            <a:r>
              <a:rPr lang="en-US" altLang="zh-CN" sz="2000" dirty="0">
                <a:latin typeface="Times New Roman" panose="02020603050405020304" pitchFamily="18" charset="0"/>
                <a:ea typeface="黑体" panose="02010609060101010101" pitchFamily="49" charset="-122"/>
              </a:rPr>
              <a:t>1. </a:t>
            </a:r>
            <a:r>
              <a:rPr lang="zh-CN" altLang="zh-CN" sz="2000" dirty="0">
                <a:latin typeface="Times New Roman" panose="02020603050405020304" pitchFamily="18" charset="0"/>
                <a:ea typeface="黑体" panose="02010609060101010101" pitchFamily="49" charset="-122"/>
              </a:rPr>
              <a:t>通过核心句型的集中学习，能更加牢固地掌握形容词和副词的最高级的正确表达形式。</a:t>
            </a:r>
          </a:p>
          <a:p>
            <a:r>
              <a:rPr lang="en-US" altLang="zh-CN" sz="2000" dirty="0">
                <a:latin typeface="Times New Roman" panose="02020603050405020304" pitchFamily="18" charset="0"/>
                <a:ea typeface="黑体" panose="02010609060101010101" pitchFamily="49" charset="-122"/>
              </a:rPr>
              <a:t>2. </a:t>
            </a:r>
            <a:r>
              <a:rPr lang="zh-CN" altLang="zh-CN" sz="2000" dirty="0">
                <a:latin typeface="Times New Roman" panose="02020603050405020304" pitchFamily="18" charset="0"/>
                <a:ea typeface="黑体" panose="02010609060101010101" pitchFamily="49" charset="-122"/>
              </a:rPr>
              <a:t>通过组句训练，强化本单元重点知识的学习和突破语法难</a:t>
            </a:r>
            <a:endParaRPr lang="en-US" altLang="zh-CN" sz="2000" dirty="0">
              <a:latin typeface="Times New Roman" panose="02020603050405020304" pitchFamily="18" charset="0"/>
              <a:ea typeface="黑体" panose="02010609060101010101" pitchFamily="49" charset="-122"/>
            </a:endParaRPr>
          </a:p>
          <a:p>
            <a:r>
              <a:rPr lang="zh-CN" altLang="zh-CN" sz="2000" dirty="0">
                <a:latin typeface="Times New Roman" panose="02020603050405020304" pitchFamily="18" charset="0"/>
                <a:ea typeface="黑体" panose="02010609060101010101" pitchFamily="49" charset="-122"/>
              </a:rPr>
              <a:t>点。</a:t>
            </a:r>
          </a:p>
          <a:p>
            <a:r>
              <a:rPr lang="en-US" altLang="zh-CN" sz="2000" dirty="0">
                <a:latin typeface="Times New Roman" panose="02020603050405020304" pitchFamily="18" charset="0"/>
                <a:ea typeface="黑体" panose="02010609060101010101" pitchFamily="49" charset="-122"/>
              </a:rPr>
              <a:t>3. </a:t>
            </a:r>
            <a:r>
              <a:rPr lang="zh-CN" altLang="zh-CN" sz="2000" dirty="0">
                <a:latin typeface="Times New Roman" panose="02020603050405020304" pitchFamily="18" charset="0"/>
                <a:ea typeface="黑体" panose="02010609060101010101" pitchFamily="49" charset="-122"/>
              </a:rPr>
              <a:t>通过开放性的口语活动，能够在真实的语境中使用目标词汇和句型。</a:t>
            </a:r>
            <a:r>
              <a:rPr lang="zh-CN" altLang="zh-CN" sz="2000" b="1" dirty="0">
                <a:latin typeface="Times New Roman" panose="02020603050405020304" pitchFamily="18" charset="0"/>
                <a:ea typeface="黑体" panose="02010609060101010101" pitchFamily="49" charset="-122"/>
              </a:rPr>
              <a:t> </a:t>
            </a:r>
            <a:endParaRPr lang="zh-CN" altLang="zh-CN" sz="2000" dirty="0">
              <a:latin typeface="Times New Roman" panose="02020603050405020304" pitchFamily="18" charset="0"/>
              <a:ea typeface="黑体" panose="02010609060101010101" pitchFamily="49" charset="-122"/>
            </a:endParaRPr>
          </a:p>
          <a:p>
            <a:r>
              <a:rPr lang="zh-CN" altLang="en-US" sz="2000" b="1" dirty="0">
                <a:latin typeface="Times New Roman" panose="02020603050405020304" pitchFamily="18" charset="0"/>
                <a:ea typeface="黑体" panose="02010609060101010101" pitchFamily="49" charset="-122"/>
              </a:rPr>
              <a:t>三、</a:t>
            </a:r>
            <a:r>
              <a:rPr lang="zh-CN" altLang="zh-CN" sz="2000" b="1" dirty="0">
                <a:latin typeface="Times New Roman" panose="02020603050405020304" pitchFamily="18" charset="0"/>
                <a:ea typeface="黑体" panose="02010609060101010101" pitchFamily="49" charset="-122"/>
              </a:rPr>
              <a:t>情感态度价值观目标：</a:t>
            </a:r>
            <a:endParaRPr lang="zh-CN" altLang="zh-CN" sz="2000" dirty="0">
              <a:latin typeface="Times New Roman" panose="02020603050405020304" pitchFamily="18" charset="0"/>
              <a:ea typeface="黑体" panose="02010609060101010101" pitchFamily="49" charset="-122"/>
            </a:endParaRPr>
          </a:p>
          <a:p>
            <a:r>
              <a:rPr lang="zh-CN" altLang="zh-CN" sz="2000" dirty="0">
                <a:latin typeface="Times New Roman" panose="02020603050405020304" pitchFamily="18" charset="0"/>
                <a:ea typeface="黑体" panose="02010609060101010101" pitchFamily="49" charset="-122"/>
              </a:rPr>
              <a:t>学会正确跟同伴谈论及比较身边事物，对事物进行客观评价，了解差异，培养独立思维能力。</a:t>
            </a:r>
            <a:endParaRPr lang="zh-CN" altLang="en-US" sz="2400" b="1" dirty="0">
              <a:latin typeface="Times New Roman" panose="02020603050405020304" pitchFamily="18" charset="0"/>
              <a:ea typeface="黑体" panose="02010609060101010101" pitchFamily="49" charset="-122"/>
            </a:endParaRPr>
          </a:p>
        </p:txBody>
      </p:sp>
      <p:sp>
        <p:nvSpPr>
          <p:cNvPr id="4" name="矩形 3"/>
          <p:cNvSpPr/>
          <p:nvPr/>
        </p:nvSpPr>
        <p:spPr>
          <a:xfrm>
            <a:off x="3408363" y="622300"/>
            <a:ext cx="2038350" cy="646113"/>
          </a:xfrm>
          <a:prstGeom prst="rect">
            <a:avLst/>
          </a:prstGeom>
          <a:solidFill>
            <a:srgbClr val="669900"/>
          </a:solidFill>
        </p:spPr>
        <p:txBody>
          <a:bodyPr wrap="none">
            <a:spAutoFit/>
          </a:bodyPr>
          <a:lstStyle/>
          <a:p>
            <a:pPr defTabSz="913130">
              <a:defRPr/>
            </a:pPr>
            <a:r>
              <a:rPr lang="zh-CN" altLang="en-US" sz="3600" b="1" dirty="0">
                <a:latin typeface="+mn-ea"/>
                <a:ea typeface="宋体" panose="02010600030101010101" pitchFamily="2" charset="-122"/>
              </a:rPr>
              <a:t>学习目标</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395288" y="981075"/>
            <a:ext cx="828040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a:solidFill>
                  <a:srgbClr val="0000FF"/>
                </a:solidFill>
                <a:latin typeface="Times New Roman" panose="02020603050405020304" pitchFamily="18" charset="0"/>
                <a:ea typeface="黑体" panose="02010609060101010101" pitchFamily="49" charset="-122"/>
              </a:rPr>
              <a:t>b. </a:t>
            </a:r>
            <a:r>
              <a:rPr lang="zh-CN" altLang="en-US" sz="2800">
                <a:solidFill>
                  <a:srgbClr val="0000FF"/>
                </a:solidFill>
                <a:latin typeface="Times New Roman" panose="02020603050405020304" pitchFamily="18" charset="0"/>
                <a:ea typeface="黑体" panose="02010609060101010101" pitchFamily="49" charset="-122"/>
              </a:rPr>
              <a:t>序数词通常只修饰最高级。</a:t>
            </a:r>
            <a:r>
              <a:rPr lang="zh-CN" altLang="en-US" sz="2800">
                <a:latin typeface="Times New Roman" panose="02020603050405020304" pitchFamily="18" charset="0"/>
                <a:ea typeface="黑体" panose="02010609060101010101" pitchFamily="49" charset="-122"/>
              </a:rPr>
              <a:t>例如：</a:t>
            </a:r>
          </a:p>
          <a:p>
            <a:pPr eaLnBrk="1" hangingPunct="1">
              <a:lnSpc>
                <a:spcPct val="120000"/>
              </a:lnSpc>
            </a:pPr>
            <a:r>
              <a:rPr lang="en-US" altLang="zh-CN" sz="2800">
                <a:latin typeface="Times New Roman" panose="02020603050405020304" pitchFamily="18" charset="0"/>
                <a:ea typeface="黑体" panose="02010609060101010101" pitchFamily="49" charset="-122"/>
              </a:rPr>
              <a:t>Africa is the second largest continent.</a:t>
            </a:r>
          </a:p>
          <a:p>
            <a:pPr eaLnBrk="1" hangingPunct="1">
              <a:lnSpc>
                <a:spcPct val="120000"/>
              </a:lnSpc>
            </a:pPr>
            <a:r>
              <a:rPr lang="zh-CN" altLang="en-US" sz="2800">
                <a:latin typeface="Times New Roman" panose="02020603050405020304" pitchFamily="18" charset="0"/>
                <a:ea typeface="黑体" panose="02010609060101010101" pitchFamily="49" charset="-122"/>
              </a:rPr>
              <a:t>非洲是第二大洲。</a:t>
            </a:r>
          </a:p>
          <a:p>
            <a:pPr eaLnBrk="1" hangingPunct="1">
              <a:lnSpc>
                <a:spcPct val="120000"/>
              </a:lnSpc>
            </a:pPr>
            <a:r>
              <a:rPr lang="zh-CN" altLang="en-US" sz="2800">
                <a:solidFill>
                  <a:srgbClr val="0000FF"/>
                </a:solidFill>
                <a:latin typeface="Times New Roman" panose="02020603050405020304" pitchFamily="18" charset="0"/>
                <a:ea typeface="黑体" panose="02010609060101010101" pitchFamily="49" charset="-122"/>
              </a:rPr>
              <a:t>最高级的意义有时可以用比较级表示出来。</a:t>
            </a:r>
            <a:r>
              <a:rPr lang="zh-CN" altLang="en-US" sz="2800">
                <a:latin typeface="Times New Roman" panose="02020603050405020304" pitchFamily="18" charset="0"/>
                <a:ea typeface="黑体" panose="02010609060101010101" pitchFamily="49" charset="-122"/>
              </a:rPr>
              <a:t>例如：</a:t>
            </a:r>
          </a:p>
          <a:p>
            <a:pPr eaLnBrk="1" hangingPunct="1">
              <a:lnSpc>
                <a:spcPct val="120000"/>
              </a:lnSpc>
            </a:pPr>
            <a:r>
              <a:rPr lang="en-US" altLang="zh-CN" sz="2800">
                <a:latin typeface="Times New Roman" panose="02020603050405020304" pitchFamily="18" charset="0"/>
                <a:ea typeface="黑体" panose="02010609060101010101" pitchFamily="49" charset="-122"/>
              </a:rPr>
              <a:t>Mike is the most intelligent in his class. </a:t>
            </a:r>
          </a:p>
          <a:p>
            <a:pPr eaLnBrk="1" hangingPunct="1">
              <a:lnSpc>
                <a:spcPct val="120000"/>
              </a:lnSpc>
            </a:pPr>
            <a:r>
              <a:rPr lang="zh-CN" altLang="en-US" sz="2800">
                <a:latin typeface="Times New Roman" panose="02020603050405020304" pitchFamily="18" charset="0"/>
                <a:ea typeface="黑体" panose="02010609060101010101" pitchFamily="49" charset="-122"/>
              </a:rPr>
              <a:t>马克是班上最聪明的。</a:t>
            </a:r>
          </a:p>
          <a:p>
            <a:pPr eaLnBrk="1" hangingPunct="1">
              <a:lnSpc>
                <a:spcPct val="120000"/>
              </a:lnSpc>
            </a:pPr>
            <a:r>
              <a:rPr lang="en-US" altLang="zh-CN" sz="2800">
                <a:latin typeface="Times New Roman" panose="02020603050405020304" pitchFamily="18" charset="0"/>
                <a:ea typeface="黑体" panose="02010609060101010101" pitchFamily="49" charset="-122"/>
              </a:rPr>
              <a:t>= Mike is more intelligent than any other students in his class.</a:t>
            </a:r>
            <a:endParaRPr lang="zh-CN" altLang="en-US" sz="2800">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26">
                                            <p:txEl>
                                              <p:pRg st="1" end="1"/>
                                            </p:txEl>
                                          </p:spTgt>
                                        </p:tgtEl>
                                        <p:attrNameLst>
                                          <p:attrName>style.visibility</p:attrName>
                                        </p:attrNameLst>
                                      </p:cBhvr>
                                      <p:to>
                                        <p:strVal val="visible"/>
                                      </p:to>
                                    </p:set>
                                    <p:animEffect transition="in" filter="blinds(horizontal)">
                                      <p:cBhvr>
                                        <p:cTn id="7" dur="500"/>
                                        <p:tgtEl>
                                          <p:spTgt spid="1034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426">
                                            <p:txEl>
                                              <p:pRg st="2" end="2"/>
                                            </p:txEl>
                                          </p:spTgt>
                                        </p:tgtEl>
                                        <p:attrNameLst>
                                          <p:attrName>style.visibility</p:attrName>
                                        </p:attrNameLst>
                                      </p:cBhvr>
                                      <p:to>
                                        <p:strVal val="visible"/>
                                      </p:to>
                                    </p:set>
                                    <p:animEffect transition="in" filter="blinds(horizontal)">
                                      <p:cBhvr>
                                        <p:cTn id="12" dur="500"/>
                                        <p:tgtEl>
                                          <p:spTgt spid="1034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426">
                                            <p:txEl>
                                              <p:pRg st="3" end="3"/>
                                            </p:txEl>
                                          </p:spTgt>
                                        </p:tgtEl>
                                        <p:attrNameLst>
                                          <p:attrName>style.visibility</p:attrName>
                                        </p:attrNameLst>
                                      </p:cBhvr>
                                      <p:to>
                                        <p:strVal val="visible"/>
                                      </p:to>
                                    </p:set>
                                    <p:animEffect transition="in" filter="blinds(horizontal)">
                                      <p:cBhvr>
                                        <p:cTn id="17" dur="500"/>
                                        <p:tgtEl>
                                          <p:spTgt spid="10342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426">
                                            <p:txEl>
                                              <p:pRg st="4" end="4"/>
                                            </p:txEl>
                                          </p:spTgt>
                                        </p:tgtEl>
                                        <p:attrNameLst>
                                          <p:attrName>style.visibility</p:attrName>
                                        </p:attrNameLst>
                                      </p:cBhvr>
                                      <p:to>
                                        <p:strVal val="visible"/>
                                      </p:to>
                                    </p:set>
                                    <p:animEffect transition="in" filter="blinds(horizontal)">
                                      <p:cBhvr>
                                        <p:cTn id="22" dur="500"/>
                                        <p:tgtEl>
                                          <p:spTgt spid="10342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426">
                                            <p:txEl>
                                              <p:pRg st="5" end="5"/>
                                            </p:txEl>
                                          </p:spTgt>
                                        </p:tgtEl>
                                        <p:attrNameLst>
                                          <p:attrName>style.visibility</p:attrName>
                                        </p:attrNameLst>
                                      </p:cBhvr>
                                      <p:to>
                                        <p:strVal val="visible"/>
                                      </p:to>
                                    </p:set>
                                    <p:animEffect transition="in" filter="blinds(horizontal)">
                                      <p:cBhvr>
                                        <p:cTn id="27" dur="500"/>
                                        <p:tgtEl>
                                          <p:spTgt spid="10342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426">
                                            <p:txEl>
                                              <p:pRg st="6" end="6"/>
                                            </p:txEl>
                                          </p:spTgt>
                                        </p:tgtEl>
                                        <p:attrNameLst>
                                          <p:attrName>style.visibility</p:attrName>
                                        </p:attrNameLst>
                                      </p:cBhvr>
                                      <p:to>
                                        <p:strVal val="visible"/>
                                      </p:to>
                                    </p:set>
                                    <p:animEffect transition="in" filter="blinds(horizontal)">
                                      <p:cBhvr>
                                        <p:cTn id="32" dur="500"/>
                                        <p:tgtEl>
                                          <p:spTgt spid="1034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2"/>
          <p:cNvSpPr/>
          <p:nvPr/>
        </p:nvSpPr>
        <p:spPr bwMode="auto">
          <a:xfrm>
            <a:off x="2824163" y="3689350"/>
            <a:ext cx="3187700" cy="2814638"/>
          </a:xfrm>
          <a:custGeom>
            <a:avLst/>
            <a:gdLst>
              <a:gd name="T0" fmla="*/ 2147483647 w 1360"/>
              <a:gd name="T1" fmla="*/ 2147483647 h 1624"/>
              <a:gd name="T2" fmla="*/ 2147483647 w 1360"/>
              <a:gd name="T3" fmla="*/ 2147483647 h 1624"/>
              <a:gd name="T4" fmla="*/ 2147483647 w 1360"/>
              <a:gd name="T5" fmla="*/ 2147483647 h 1624"/>
              <a:gd name="T6" fmla="*/ 2147483647 w 1360"/>
              <a:gd name="T7" fmla="*/ 2147483647 h 1624"/>
              <a:gd name="T8" fmla="*/ 2147483647 w 1360"/>
              <a:gd name="T9" fmla="*/ 2147483647 h 1624"/>
              <a:gd name="T10" fmla="*/ 2147483647 w 1360"/>
              <a:gd name="T11" fmla="*/ 2147483647 h 1624"/>
              <a:gd name="T12" fmla="*/ 2147483647 w 1360"/>
              <a:gd name="T13" fmla="*/ 2147483647 h 1624"/>
              <a:gd name="T14" fmla="*/ 2147483647 w 1360"/>
              <a:gd name="T15" fmla="*/ 2147483647 h 1624"/>
              <a:gd name="T16" fmla="*/ 2147483647 w 1360"/>
              <a:gd name="T17" fmla="*/ 2147483647 h 1624"/>
              <a:gd name="T18" fmla="*/ 2147483647 w 1360"/>
              <a:gd name="T19" fmla="*/ 2147483647 h 1624"/>
              <a:gd name="T20" fmla="*/ 2147483647 w 1360"/>
              <a:gd name="T21" fmla="*/ 2147483647 h 1624"/>
              <a:gd name="T22" fmla="*/ 2147483647 w 1360"/>
              <a:gd name="T23" fmla="*/ 2147483647 h 1624"/>
              <a:gd name="T24" fmla="*/ 2147483647 w 1360"/>
              <a:gd name="T25" fmla="*/ 2147483647 h 1624"/>
              <a:gd name="T26" fmla="*/ 2147483647 w 1360"/>
              <a:gd name="T27" fmla="*/ 2147483647 h 1624"/>
              <a:gd name="T28" fmla="*/ 2147483647 w 1360"/>
              <a:gd name="T29" fmla="*/ 2147483647 h 1624"/>
              <a:gd name="T30" fmla="*/ 2147483647 w 1360"/>
              <a:gd name="T31" fmla="*/ 2147483647 h 1624"/>
              <a:gd name="T32" fmla="*/ 2147483647 w 1360"/>
              <a:gd name="T33" fmla="*/ 2147483647 h 16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0"/>
              <a:gd name="T52" fmla="*/ 0 h 1624"/>
              <a:gd name="T53" fmla="*/ 1360 w 1360"/>
              <a:gd name="T54" fmla="*/ 1624 h 16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0" h="1624">
                <a:moveTo>
                  <a:pt x="562" y="1559"/>
                </a:moveTo>
                <a:cubicBezTo>
                  <a:pt x="555" y="1444"/>
                  <a:pt x="607" y="1166"/>
                  <a:pt x="518" y="971"/>
                </a:cubicBezTo>
                <a:cubicBezTo>
                  <a:pt x="429" y="777"/>
                  <a:pt x="37" y="454"/>
                  <a:pt x="28" y="391"/>
                </a:cubicBezTo>
                <a:cubicBezTo>
                  <a:pt x="0" y="230"/>
                  <a:pt x="396" y="628"/>
                  <a:pt x="470" y="594"/>
                </a:cubicBezTo>
                <a:cubicBezTo>
                  <a:pt x="543" y="560"/>
                  <a:pt x="470" y="187"/>
                  <a:pt x="470" y="187"/>
                </a:cubicBezTo>
                <a:cubicBezTo>
                  <a:pt x="470" y="187"/>
                  <a:pt x="489" y="119"/>
                  <a:pt x="526" y="187"/>
                </a:cubicBezTo>
                <a:cubicBezTo>
                  <a:pt x="562" y="254"/>
                  <a:pt x="662" y="434"/>
                  <a:pt x="717" y="501"/>
                </a:cubicBezTo>
                <a:cubicBezTo>
                  <a:pt x="771" y="569"/>
                  <a:pt x="767" y="586"/>
                  <a:pt x="821" y="501"/>
                </a:cubicBezTo>
                <a:cubicBezTo>
                  <a:pt x="876" y="417"/>
                  <a:pt x="971" y="153"/>
                  <a:pt x="1023" y="84"/>
                </a:cubicBezTo>
                <a:cubicBezTo>
                  <a:pt x="1075" y="15"/>
                  <a:pt x="1126" y="0"/>
                  <a:pt x="1134" y="84"/>
                </a:cubicBezTo>
                <a:cubicBezTo>
                  <a:pt x="1143" y="169"/>
                  <a:pt x="1050" y="535"/>
                  <a:pt x="1078" y="594"/>
                </a:cubicBezTo>
                <a:cubicBezTo>
                  <a:pt x="1106" y="654"/>
                  <a:pt x="1314" y="428"/>
                  <a:pt x="1360" y="411"/>
                </a:cubicBezTo>
                <a:lnTo>
                  <a:pt x="1309" y="526"/>
                </a:lnTo>
                <a:cubicBezTo>
                  <a:pt x="1265" y="594"/>
                  <a:pt x="1148" y="710"/>
                  <a:pt x="1097" y="823"/>
                </a:cubicBezTo>
                <a:cubicBezTo>
                  <a:pt x="1068" y="909"/>
                  <a:pt x="1001" y="992"/>
                  <a:pt x="1001" y="1201"/>
                </a:cubicBezTo>
                <a:cubicBezTo>
                  <a:pt x="1001" y="1410"/>
                  <a:pt x="1208" y="1505"/>
                  <a:pt x="1134" y="1564"/>
                </a:cubicBezTo>
                <a:cubicBezTo>
                  <a:pt x="1061" y="1624"/>
                  <a:pt x="682" y="1560"/>
                  <a:pt x="562" y="1559"/>
                </a:cubicBezTo>
                <a:close/>
              </a:path>
            </a:pathLst>
          </a:custGeom>
          <a:gradFill rotWithShape="1">
            <a:gsLst>
              <a:gs pos="0">
                <a:srgbClr val="472F18"/>
              </a:gs>
              <a:gs pos="50000">
                <a:srgbClr val="996633"/>
              </a:gs>
              <a:gs pos="100000">
                <a:srgbClr val="472F18"/>
              </a:gs>
            </a:gsLst>
            <a:lin ang="0" scaled="1"/>
          </a:gra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37891" name="plant"/>
          <p:cNvSpPr>
            <a:spLocks noEditPoints="1" noChangeArrowheads="1"/>
          </p:cNvSpPr>
          <p:nvPr/>
        </p:nvSpPr>
        <p:spPr bwMode="auto">
          <a:xfrm>
            <a:off x="1443038" y="3538538"/>
            <a:ext cx="1793875" cy="1395412"/>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ln>
          <a:effectLst>
            <a:outerShdw dist="107763" dir="2700000" algn="ctr" rotWithShape="0">
              <a:srgbClr val="808080"/>
            </a:outerShdw>
          </a:effectLst>
        </p:spPr>
        <p:txBody>
          <a:bodyPr/>
          <a:lstStyle/>
          <a:p>
            <a:pPr>
              <a:defRPr/>
            </a:pPr>
            <a:endParaRPr lang="zh-CN" altLang="en-US">
              <a:ea typeface="宋体" panose="02010600030101010101" pitchFamily="2" charset="-122"/>
            </a:endParaRPr>
          </a:p>
        </p:txBody>
      </p:sp>
      <p:sp>
        <p:nvSpPr>
          <p:cNvPr id="37892" name="plant"/>
          <p:cNvSpPr>
            <a:spLocks noEditPoints="1" noChangeArrowheads="1"/>
          </p:cNvSpPr>
          <p:nvPr/>
        </p:nvSpPr>
        <p:spPr bwMode="auto">
          <a:xfrm rot="1574550">
            <a:off x="2590800" y="2189163"/>
            <a:ext cx="1730375" cy="1862137"/>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ln>
          <a:effectLst>
            <a:outerShdw dist="107763" dir="2700000" algn="ctr" rotWithShape="0">
              <a:srgbClr val="808080"/>
            </a:outerShdw>
          </a:effectLst>
        </p:spPr>
        <p:txBody>
          <a:bodyPr/>
          <a:lstStyle/>
          <a:p>
            <a:pPr>
              <a:defRPr/>
            </a:pPr>
            <a:endParaRPr lang="zh-CN" altLang="en-US">
              <a:ea typeface="宋体" panose="02010600030101010101" pitchFamily="2" charset="-122"/>
            </a:endParaRPr>
          </a:p>
        </p:txBody>
      </p:sp>
      <p:sp>
        <p:nvSpPr>
          <p:cNvPr id="37893" name="plant"/>
          <p:cNvSpPr>
            <a:spLocks noEditPoints="1" noChangeArrowheads="1"/>
          </p:cNvSpPr>
          <p:nvPr/>
        </p:nvSpPr>
        <p:spPr bwMode="auto">
          <a:xfrm rot="20404388">
            <a:off x="4770438" y="2174875"/>
            <a:ext cx="2051050" cy="1528763"/>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ln>
          <a:effectLst>
            <a:outerShdw dist="107763" dir="2700000" algn="ctr" rotWithShape="0">
              <a:srgbClr val="808080"/>
            </a:outerShdw>
          </a:effectLst>
        </p:spPr>
        <p:txBody>
          <a:bodyPr/>
          <a:lstStyle/>
          <a:p>
            <a:pPr>
              <a:defRPr/>
            </a:pPr>
            <a:endParaRPr lang="zh-CN" altLang="en-US">
              <a:ea typeface="宋体" panose="02010600030101010101" pitchFamily="2" charset="-122"/>
            </a:endParaRPr>
          </a:p>
        </p:txBody>
      </p:sp>
      <p:sp>
        <p:nvSpPr>
          <p:cNvPr id="37894" name="plant"/>
          <p:cNvSpPr>
            <a:spLocks noEditPoints="1" noChangeArrowheads="1"/>
          </p:cNvSpPr>
          <p:nvPr/>
        </p:nvSpPr>
        <p:spPr bwMode="auto">
          <a:xfrm>
            <a:off x="5307013" y="3759200"/>
            <a:ext cx="2562225" cy="1528763"/>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100 w 21600"/>
              <a:gd name="T25" fmla="*/ 10092 h 21600"/>
              <a:gd name="T26" fmla="*/ 14545 w 21600"/>
              <a:gd name="T27" fmla="*/ 13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ln>
          <a:effectLst>
            <a:outerShdw dist="107763" dir="2700000" algn="ctr" rotWithShape="0">
              <a:srgbClr val="808080"/>
            </a:outerShdw>
          </a:effectLst>
        </p:spPr>
        <p:txBody>
          <a:bodyPr/>
          <a:lstStyle/>
          <a:p>
            <a:pPr>
              <a:defRPr/>
            </a:pPr>
            <a:endParaRPr lang="zh-CN" altLang="en-US">
              <a:ea typeface="宋体" panose="02010600030101010101" pitchFamily="2" charset="-122"/>
            </a:endParaRPr>
          </a:p>
        </p:txBody>
      </p:sp>
      <p:pic>
        <p:nvPicPr>
          <p:cNvPr id="28679" name="Picture 7"/>
          <p:cNvPicPr>
            <a:picLocks noChangeAspect="1" noChangeArrowheads="1"/>
          </p:cNvPicPr>
          <p:nvPr/>
        </p:nvPicPr>
        <p:blipFill>
          <a:blip r:embed="rId2" cstate="email"/>
          <a:srcRect/>
          <a:stretch>
            <a:fillRect/>
          </a:stretch>
        </p:blipFill>
        <p:spPr bwMode="auto">
          <a:xfrm rot="4236358">
            <a:off x="725488" y="1363663"/>
            <a:ext cx="220186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80" name="Picture 8">
            <a:hlinkClick r:id="rId3" action="ppaction://hlinksldjump"/>
          </p:cNvPr>
          <p:cNvPicPr>
            <a:picLocks noChangeAspect="1" noChangeArrowheads="1"/>
          </p:cNvPicPr>
          <p:nvPr/>
        </p:nvPicPr>
        <p:blipFill>
          <a:blip r:embed="rId4"/>
          <a:srcRect/>
          <a:stretch>
            <a:fillRect/>
          </a:stretch>
        </p:blipFill>
        <p:spPr bwMode="auto">
          <a:xfrm>
            <a:off x="4656138" y="5614988"/>
            <a:ext cx="3371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81" name="Picture 9"/>
          <p:cNvPicPr>
            <a:picLocks noChangeAspect="1" noChangeArrowheads="1"/>
          </p:cNvPicPr>
          <p:nvPr/>
        </p:nvPicPr>
        <p:blipFill>
          <a:blip r:embed="rId5" cstate="email"/>
          <a:srcRect/>
          <a:stretch>
            <a:fillRect/>
          </a:stretch>
        </p:blipFill>
        <p:spPr bwMode="auto">
          <a:xfrm rot="365415">
            <a:off x="-271463" y="4108450"/>
            <a:ext cx="2016126"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82" name="Text Box 10"/>
          <p:cNvSpPr txBox="1">
            <a:spLocks noChangeArrowheads="1"/>
          </p:cNvSpPr>
          <p:nvPr/>
        </p:nvSpPr>
        <p:spPr bwMode="auto">
          <a:xfrm>
            <a:off x="5040313" y="2781300"/>
            <a:ext cx="1331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FFFF00"/>
                </a:solidFill>
                <a:latin typeface="Times New Roman" panose="02020603050405020304" pitchFamily="18" charset="0"/>
                <a:ea typeface="黑体" panose="02010609060101010101" pitchFamily="49" charset="-122"/>
              </a:rPr>
              <a:t>比较级</a:t>
            </a:r>
          </a:p>
          <a:p>
            <a:pPr algn="ctr" eaLnBrk="1" hangingPunct="1"/>
            <a:endParaRPr lang="en-US" altLang="zh-CN" sz="2400">
              <a:latin typeface="Times New Roman" panose="02020603050405020304" pitchFamily="18" charset="0"/>
              <a:ea typeface="黑体" panose="02010609060101010101" pitchFamily="49" charset="-122"/>
            </a:endParaRPr>
          </a:p>
        </p:txBody>
      </p:sp>
      <p:pic>
        <p:nvPicPr>
          <p:cNvPr id="28683" name="Picture 11"/>
          <p:cNvPicPr>
            <a:picLocks noChangeAspect="1" noChangeArrowheads="1"/>
          </p:cNvPicPr>
          <p:nvPr/>
        </p:nvPicPr>
        <p:blipFill>
          <a:blip r:embed="rId6" cstate="email"/>
          <a:srcRect/>
          <a:stretch>
            <a:fillRect/>
          </a:stretch>
        </p:blipFill>
        <p:spPr bwMode="auto">
          <a:xfrm rot="6366896">
            <a:off x="2464594" y="705644"/>
            <a:ext cx="209232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84" name="Picture 13"/>
          <p:cNvPicPr>
            <a:picLocks noChangeAspect="1" noChangeArrowheads="1"/>
          </p:cNvPicPr>
          <p:nvPr/>
        </p:nvPicPr>
        <p:blipFill>
          <a:blip r:embed="rId7" cstate="email"/>
          <a:srcRect/>
          <a:stretch>
            <a:fillRect/>
          </a:stretch>
        </p:blipFill>
        <p:spPr bwMode="auto">
          <a:xfrm rot="-785627">
            <a:off x="6111875" y="1389063"/>
            <a:ext cx="2598738"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85" name="Picture 14"/>
          <p:cNvPicPr>
            <a:picLocks noChangeAspect="1" noChangeArrowheads="1"/>
          </p:cNvPicPr>
          <p:nvPr/>
        </p:nvPicPr>
        <p:blipFill>
          <a:blip r:embed="rId8" cstate="email"/>
          <a:srcRect/>
          <a:stretch>
            <a:fillRect/>
          </a:stretch>
        </p:blipFill>
        <p:spPr bwMode="auto">
          <a:xfrm rot="-3029295">
            <a:off x="4949032" y="791368"/>
            <a:ext cx="212725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86" name="Text Box 15"/>
          <p:cNvSpPr txBox="1">
            <a:spLocks noChangeArrowheads="1"/>
          </p:cNvSpPr>
          <p:nvPr/>
        </p:nvSpPr>
        <p:spPr bwMode="auto">
          <a:xfrm rot="-998702">
            <a:off x="6516688" y="1733550"/>
            <a:ext cx="1800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0000FF"/>
                </a:solidFill>
                <a:latin typeface="Times New Roman" panose="02020603050405020304" pitchFamily="18" charset="0"/>
                <a:ea typeface="黑体" panose="02010609060101010101" pitchFamily="49" charset="-122"/>
              </a:rPr>
              <a:t>the+</a:t>
            </a:r>
            <a:r>
              <a:rPr lang="zh-CN" altLang="en-US" sz="2400">
                <a:solidFill>
                  <a:srgbClr val="0000FF"/>
                </a:solidFill>
                <a:latin typeface="Times New Roman" panose="02020603050405020304" pitchFamily="18" charset="0"/>
                <a:ea typeface="黑体" panose="02010609060101010101" pitchFamily="49" charset="-122"/>
              </a:rPr>
              <a:t>比较级</a:t>
            </a:r>
          </a:p>
        </p:txBody>
      </p:sp>
      <p:sp>
        <p:nvSpPr>
          <p:cNvPr id="28687" name="Text Box 16"/>
          <p:cNvSpPr txBox="1">
            <a:spLocks noChangeArrowheads="1"/>
          </p:cNvSpPr>
          <p:nvPr/>
        </p:nvSpPr>
        <p:spPr bwMode="auto">
          <a:xfrm rot="-1201325">
            <a:off x="5435600" y="973138"/>
            <a:ext cx="1366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0000FF"/>
                </a:solidFill>
                <a:latin typeface="Times New Roman" panose="02020603050405020304" pitchFamily="18" charset="0"/>
                <a:ea typeface="黑体" panose="02010609060101010101" pitchFamily="49" charset="-122"/>
              </a:rPr>
              <a:t>比较级</a:t>
            </a:r>
            <a:r>
              <a:rPr lang="en-US" altLang="zh-CN" sz="2400">
                <a:solidFill>
                  <a:srgbClr val="0000FF"/>
                </a:solidFill>
                <a:latin typeface="Times New Roman" panose="02020603050405020304" pitchFamily="18" charset="0"/>
                <a:ea typeface="黑体" panose="02010609060101010101" pitchFamily="49" charset="-122"/>
              </a:rPr>
              <a:t>+than</a:t>
            </a:r>
          </a:p>
        </p:txBody>
      </p:sp>
      <p:pic>
        <p:nvPicPr>
          <p:cNvPr id="28688" name="Picture 17"/>
          <p:cNvPicPr>
            <a:picLocks noChangeAspect="1" noChangeArrowheads="1"/>
          </p:cNvPicPr>
          <p:nvPr/>
        </p:nvPicPr>
        <p:blipFill>
          <a:blip r:embed="rId9" cstate="email"/>
          <a:srcRect/>
          <a:stretch>
            <a:fillRect/>
          </a:stretch>
        </p:blipFill>
        <p:spPr bwMode="auto">
          <a:xfrm rot="761473">
            <a:off x="6581775" y="2616200"/>
            <a:ext cx="25558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89" name="Picture 18"/>
          <p:cNvPicPr>
            <a:picLocks noChangeAspect="1" noChangeArrowheads="1"/>
          </p:cNvPicPr>
          <p:nvPr/>
        </p:nvPicPr>
        <p:blipFill>
          <a:blip r:embed="rId10" cstate="email"/>
          <a:srcRect/>
          <a:stretch>
            <a:fillRect/>
          </a:stretch>
        </p:blipFill>
        <p:spPr bwMode="auto">
          <a:xfrm rot="2069470">
            <a:off x="-168275" y="2749550"/>
            <a:ext cx="19939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90" name="Text Box 19"/>
          <p:cNvSpPr txBox="1">
            <a:spLocks noChangeArrowheads="1"/>
          </p:cNvSpPr>
          <p:nvPr/>
        </p:nvSpPr>
        <p:spPr bwMode="auto">
          <a:xfrm>
            <a:off x="5724525" y="4356100"/>
            <a:ext cx="1692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FFFF00"/>
                </a:solidFill>
                <a:latin typeface="Times New Roman" panose="02020603050405020304" pitchFamily="18" charset="0"/>
                <a:ea typeface="黑体" panose="02010609060101010101" pitchFamily="49" charset="-122"/>
              </a:rPr>
              <a:t>最高级</a:t>
            </a:r>
          </a:p>
          <a:p>
            <a:pPr algn="ctr" eaLnBrk="1" hangingPunct="1"/>
            <a:endParaRPr lang="en-US" altLang="zh-CN" sz="2400">
              <a:latin typeface="Times New Roman" panose="02020603050405020304" pitchFamily="18" charset="0"/>
              <a:ea typeface="黑体" panose="02010609060101010101" pitchFamily="49" charset="-122"/>
            </a:endParaRPr>
          </a:p>
        </p:txBody>
      </p:sp>
      <p:sp>
        <p:nvSpPr>
          <p:cNvPr id="28691" name="Text Box 20"/>
          <p:cNvSpPr txBox="1">
            <a:spLocks noChangeArrowheads="1"/>
          </p:cNvSpPr>
          <p:nvPr/>
        </p:nvSpPr>
        <p:spPr bwMode="auto">
          <a:xfrm>
            <a:off x="1476375" y="4076700"/>
            <a:ext cx="1692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FFFF00"/>
                </a:solidFill>
                <a:latin typeface="Times New Roman" panose="02020603050405020304" pitchFamily="18" charset="0"/>
                <a:ea typeface="黑体" panose="02010609060101010101" pitchFamily="49" charset="-122"/>
              </a:rPr>
              <a:t>词形构成</a:t>
            </a:r>
          </a:p>
          <a:p>
            <a:pPr algn="ctr" eaLnBrk="1" hangingPunct="1"/>
            <a:endParaRPr lang="en-US" altLang="zh-CN" sz="2400">
              <a:latin typeface="Times New Roman" panose="02020603050405020304" pitchFamily="18" charset="0"/>
              <a:ea typeface="黑体" panose="02010609060101010101" pitchFamily="49" charset="-122"/>
            </a:endParaRPr>
          </a:p>
        </p:txBody>
      </p:sp>
      <p:sp>
        <p:nvSpPr>
          <p:cNvPr id="28692" name="Text Box 21"/>
          <p:cNvSpPr txBox="1">
            <a:spLocks noChangeArrowheads="1"/>
          </p:cNvSpPr>
          <p:nvPr/>
        </p:nvSpPr>
        <p:spPr bwMode="auto">
          <a:xfrm>
            <a:off x="2592388" y="3030538"/>
            <a:ext cx="1692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FFFF00"/>
                </a:solidFill>
                <a:latin typeface="Times New Roman" panose="02020603050405020304" pitchFamily="18" charset="0"/>
                <a:ea typeface="黑体" panose="02010609060101010101" pitchFamily="49" charset="-122"/>
              </a:rPr>
              <a:t>原级</a:t>
            </a:r>
          </a:p>
          <a:p>
            <a:pPr algn="ctr" eaLnBrk="1" hangingPunct="1"/>
            <a:endParaRPr lang="en-US" altLang="zh-CN" sz="2400">
              <a:latin typeface="Times New Roman" panose="02020603050405020304" pitchFamily="18" charset="0"/>
              <a:ea typeface="黑体" panose="02010609060101010101" pitchFamily="49" charset="-122"/>
            </a:endParaRPr>
          </a:p>
        </p:txBody>
      </p:sp>
      <p:sp>
        <p:nvSpPr>
          <p:cNvPr id="28693" name="Text Box 22"/>
          <p:cNvSpPr txBox="1">
            <a:spLocks noChangeArrowheads="1"/>
          </p:cNvSpPr>
          <p:nvPr/>
        </p:nvSpPr>
        <p:spPr bwMode="auto">
          <a:xfrm>
            <a:off x="3995738" y="4941888"/>
            <a:ext cx="1223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latin typeface="Times New Roman" panose="02020603050405020304" pitchFamily="18" charset="0"/>
                <a:ea typeface="黑体" panose="02010609060101010101" pitchFamily="49" charset="-122"/>
              </a:rPr>
              <a:t>形容词和</a:t>
            </a:r>
          </a:p>
          <a:p>
            <a:pPr algn="ctr" eaLnBrk="1" hangingPunct="1"/>
            <a:r>
              <a:rPr lang="zh-CN" altLang="en-US" sz="2400">
                <a:latin typeface="Times New Roman" panose="02020603050405020304" pitchFamily="18" charset="0"/>
                <a:ea typeface="黑体" panose="02010609060101010101" pitchFamily="49" charset="-122"/>
              </a:rPr>
              <a:t>副词</a:t>
            </a:r>
          </a:p>
        </p:txBody>
      </p:sp>
      <p:sp>
        <p:nvSpPr>
          <p:cNvPr id="28694" name="Text Box 23"/>
          <p:cNvSpPr txBox="1">
            <a:spLocks noChangeArrowheads="1"/>
          </p:cNvSpPr>
          <p:nvPr/>
        </p:nvSpPr>
        <p:spPr bwMode="auto">
          <a:xfrm>
            <a:off x="34925" y="4389438"/>
            <a:ext cx="1506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0000FF"/>
                </a:solidFill>
                <a:latin typeface="Times New Roman" panose="02020603050405020304" pitchFamily="18" charset="0"/>
                <a:ea typeface="黑体" panose="02010609060101010101" pitchFamily="49" charset="-122"/>
              </a:rPr>
              <a:t>不规则变化</a:t>
            </a:r>
          </a:p>
          <a:p>
            <a:pPr algn="ctr" eaLnBrk="1" hangingPunct="1"/>
            <a:endParaRPr lang="en-US" altLang="zh-CN" sz="2400">
              <a:solidFill>
                <a:schemeClr val="bg2"/>
              </a:solidFill>
              <a:latin typeface="Times New Roman" panose="02020603050405020304" pitchFamily="18" charset="0"/>
              <a:ea typeface="黑体" panose="02010609060101010101" pitchFamily="49" charset="-122"/>
            </a:endParaRPr>
          </a:p>
        </p:txBody>
      </p:sp>
      <p:sp>
        <p:nvSpPr>
          <p:cNvPr id="28695" name="Text Box 24"/>
          <p:cNvSpPr txBox="1">
            <a:spLocks noChangeArrowheads="1"/>
          </p:cNvSpPr>
          <p:nvPr/>
        </p:nvSpPr>
        <p:spPr bwMode="auto">
          <a:xfrm>
            <a:off x="71438" y="3146425"/>
            <a:ext cx="1692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solidFill>
                  <a:srgbClr val="0000FF"/>
                </a:solidFill>
                <a:latin typeface="Times New Roman" panose="02020603050405020304" pitchFamily="18" charset="0"/>
                <a:ea typeface="黑体" panose="02010609060101010101" pitchFamily="49" charset="-122"/>
              </a:rPr>
              <a:t>规则变化</a:t>
            </a:r>
          </a:p>
        </p:txBody>
      </p:sp>
      <p:sp>
        <p:nvSpPr>
          <p:cNvPr id="28696" name="Text Box 25"/>
          <p:cNvSpPr txBox="1">
            <a:spLocks noChangeArrowheads="1"/>
          </p:cNvSpPr>
          <p:nvPr/>
        </p:nvSpPr>
        <p:spPr bwMode="auto">
          <a:xfrm rot="1280837">
            <a:off x="763588" y="2101850"/>
            <a:ext cx="2089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0000FF"/>
                </a:solidFill>
                <a:latin typeface="Times New Roman" panose="02020603050405020304" pitchFamily="18" charset="0"/>
                <a:ea typeface="黑体" panose="02010609060101010101" pitchFamily="49" charset="-122"/>
              </a:rPr>
              <a:t>as… as</a:t>
            </a:r>
          </a:p>
          <a:p>
            <a:pPr algn="ctr" eaLnBrk="1" hangingPunct="1"/>
            <a:endParaRPr lang="en-US" altLang="zh-CN" sz="2400">
              <a:solidFill>
                <a:schemeClr val="bg2"/>
              </a:solidFill>
              <a:latin typeface="Times New Roman" panose="02020603050405020304" pitchFamily="18" charset="0"/>
              <a:ea typeface="黑体" panose="02010609060101010101" pitchFamily="49" charset="-122"/>
            </a:endParaRPr>
          </a:p>
        </p:txBody>
      </p:sp>
      <p:sp>
        <p:nvSpPr>
          <p:cNvPr id="28697" name="Text Box 26"/>
          <p:cNvSpPr txBox="1">
            <a:spLocks noChangeArrowheads="1"/>
          </p:cNvSpPr>
          <p:nvPr/>
        </p:nvSpPr>
        <p:spPr bwMode="auto">
          <a:xfrm rot="-2503878">
            <a:off x="2578100" y="1412875"/>
            <a:ext cx="169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0000FF"/>
                </a:solidFill>
                <a:latin typeface="Times New Roman" panose="02020603050405020304" pitchFamily="18" charset="0"/>
                <a:ea typeface="黑体" panose="02010609060101010101" pitchFamily="49" charset="-122"/>
              </a:rPr>
              <a:t>less …than</a:t>
            </a:r>
          </a:p>
        </p:txBody>
      </p:sp>
      <p:sp>
        <p:nvSpPr>
          <p:cNvPr id="28698" name="Text Box 28"/>
          <p:cNvSpPr txBox="1">
            <a:spLocks noChangeArrowheads="1"/>
          </p:cNvSpPr>
          <p:nvPr/>
        </p:nvSpPr>
        <p:spPr bwMode="auto">
          <a:xfrm rot="-998702">
            <a:off x="7123113" y="2357438"/>
            <a:ext cx="17811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a:solidFill>
                  <a:srgbClr val="0000FF"/>
                </a:solidFill>
                <a:latin typeface="Times New Roman" panose="02020603050405020304" pitchFamily="18" charset="0"/>
                <a:ea typeface="黑体" panose="02010609060101010101" pitchFamily="49" charset="-122"/>
              </a:rPr>
              <a:t>the+</a:t>
            </a:r>
            <a:r>
              <a:rPr lang="zh-CN" altLang="en-US" sz="2400">
                <a:solidFill>
                  <a:srgbClr val="0000FF"/>
                </a:solidFill>
                <a:latin typeface="Times New Roman" panose="02020603050405020304" pitchFamily="18" charset="0"/>
                <a:ea typeface="黑体" panose="02010609060101010101" pitchFamily="49" charset="-122"/>
              </a:rPr>
              <a:t>比较级</a:t>
            </a:r>
            <a:r>
              <a:rPr lang="en-US" altLang="zh-CN" sz="2400">
                <a:solidFill>
                  <a:srgbClr val="0000FF"/>
                </a:solidFill>
                <a:latin typeface="Times New Roman" panose="02020603050405020304" pitchFamily="18" charset="0"/>
                <a:ea typeface="黑体" panose="02010609060101010101" pitchFamily="49" charset="-122"/>
              </a:rPr>
              <a:t>+</a:t>
            </a:r>
            <a:r>
              <a:rPr lang="zh-CN" altLang="en-US" sz="2400">
                <a:solidFill>
                  <a:srgbClr val="0000FF"/>
                </a:solidFill>
                <a:latin typeface="Times New Roman" panose="02020603050405020304" pitchFamily="18" charset="0"/>
                <a:ea typeface="黑体" panose="02010609060101010101" pitchFamily="49" charset="-122"/>
              </a:rPr>
              <a:t>句子，</a:t>
            </a:r>
            <a:r>
              <a:rPr lang="en-US" altLang="zh-CN" sz="2400">
                <a:solidFill>
                  <a:srgbClr val="0000FF"/>
                </a:solidFill>
                <a:latin typeface="Times New Roman" panose="02020603050405020304" pitchFamily="18" charset="0"/>
                <a:ea typeface="黑体" panose="02010609060101010101" pitchFamily="49" charset="-122"/>
              </a:rPr>
              <a:t>the+</a:t>
            </a:r>
            <a:r>
              <a:rPr lang="zh-CN" altLang="en-US" sz="2400">
                <a:solidFill>
                  <a:srgbClr val="0000FF"/>
                </a:solidFill>
                <a:latin typeface="Times New Roman" panose="02020603050405020304" pitchFamily="18" charset="0"/>
                <a:ea typeface="黑体" panose="02010609060101010101" pitchFamily="49" charset="-122"/>
              </a:rPr>
              <a:t>比较级</a:t>
            </a:r>
            <a:r>
              <a:rPr lang="en-US" altLang="zh-CN" sz="2400">
                <a:solidFill>
                  <a:srgbClr val="0000FF"/>
                </a:solidFill>
                <a:latin typeface="Times New Roman" panose="02020603050405020304" pitchFamily="18" charset="0"/>
                <a:ea typeface="黑体" panose="02010609060101010101" pitchFamily="49" charset="-122"/>
              </a:rPr>
              <a:t>+</a:t>
            </a:r>
            <a:r>
              <a:rPr lang="zh-CN" altLang="en-US" sz="2400">
                <a:solidFill>
                  <a:srgbClr val="0000FF"/>
                </a:solidFill>
                <a:latin typeface="Times New Roman" panose="02020603050405020304" pitchFamily="18" charset="0"/>
                <a:ea typeface="黑体" panose="02010609060101010101" pitchFamily="49" charset="-122"/>
              </a:rPr>
              <a:t>句子</a:t>
            </a:r>
          </a:p>
        </p:txBody>
      </p:sp>
      <p:pic>
        <p:nvPicPr>
          <p:cNvPr id="28699" name="Picture 29"/>
          <p:cNvPicPr>
            <a:picLocks noChangeAspect="1" noChangeArrowheads="1"/>
          </p:cNvPicPr>
          <p:nvPr/>
        </p:nvPicPr>
        <p:blipFill>
          <a:blip r:embed="rId11" cstate="email"/>
          <a:srcRect/>
          <a:stretch>
            <a:fillRect/>
          </a:stretch>
        </p:blipFill>
        <p:spPr bwMode="auto">
          <a:xfrm rot="761473">
            <a:off x="7118350" y="3821113"/>
            <a:ext cx="2359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700" name="Text Box 30"/>
          <p:cNvSpPr txBox="1">
            <a:spLocks noChangeArrowheads="1"/>
          </p:cNvSpPr>
          <p:nvPr/>
        </p:nvSpPr>
        <p:spPr bwMode="auto">
          <a:xfrm>
            <a:off x="7235825" y="4195763"/>
            <a:ext cx="216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0000FF"/>
                </a:solidFill>
                <a:latin typeface="Times New Roman" panose="02020603050405020304" pitchFamily="18" charset="0"/>
                <a:ea typeface="黑体" panose="02010609060101010101" pitchFamily="49" charset="-122"/>
              </a:rPr>
              <a:t>the+</a:t>
            </a:r>
            <a:r>
              <a:rPr lang="zh-CN" altLang="en-US" sz="2400">
                <a:solidFill>
                  <a:srgbClr val="0000FF"/>
                </a:solidFill>
                <a:latin typeface="Times New Roman" panose="02020603050405020304" pitchFamily="18" charset="0"/>
                <a:ea typeface="黑体" panose="02010609060101010101" pitchFamily="49" charset="-122"/>
              </a:rPr>
              <a:t>最高级</a:t>
            </a:r>
            <a:r>
              <a:rPr lang="en-US" altLang="zh-CN" sz="2400">
                <a:solidFill>
                  <a:srgbClr val="0000FF"/>
                </a:solidFill>
                <a:latin typeface="Times New Roman" panose="02020603050405020304" pitchFamily="18" charset="0"/>
                <a:ea typeface="黑体" panose="02010609060101010101" pitchFamily="49" charset="-122"/>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0" y="1714500"/>
            <a:ext cx="9144000" cy="38925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5800" indent="-6858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
              </a:spcBef>
            </a:pPr>
            <a:r>
              <a:rPr lang="en-US" altLang="zh-CN" sz="2800">
                <a:latin typeface="Times New Roman" panose="02020603050405020304" pitchFamily="18" charset="0"/>
                <a:ea typeface="黑体" panose="02010609060101010101" pitchFamily="49" charset="-122"/>
              </a:rPr>
              <a:t>1. We went to the _________ (bad) restaurant in town last night. The menu had only 10 dishes and the service was not good at all!</a:t>
            </a:r>
          </a:p>
          <a:p>
            <a:pPr eaLnBrk="1" hangingPunct="1">
              <a:lnSpc>
                <a:spcPct val="110000"/>
              </a:lnSpc>
              <a:spcBef>
                <a:spcPct val="5000"/>
              </a:spcBef>
            </a:pPr>
            <a:r>
              <a:rPr lang="en-US" altLang="zh-CN" sz="2800">
                <a:latin typeface="Times New Roman" panose="02020603050405020304" pitchFamily="18" charset="0"/>
                <a:ea typeface="黑体" panose="02010609060101010101" pitchFamily="49" charset="-122"/>
              </a:rPr>
              <a:t>2. Blue Moon is _________ (good), but Miller’s is ________ (good) in town.</a:t>
            </a:r>
          </a:p>
          <a:p>
            <a:pPr eaLnBrk="1" hangingPunct="1">
              <a:lnSpc>
                <a:spcPct val="110000"/>
              </a:lnSpc>
              <a:spcBef>
                <a:spcPct val="5000"/>
              </a:spcBef>
            </a:pPr>
            <a:r>
              <a:rPr lang="en-US" altLang="zh-CN" sz="2800">
                <a:latin typeface="Times New Roman" panose="02020603050405020304" pitchFamily="18" charset="0"/>
                <a:ea typeface="黑体" panose="02010609060101010101" pitchFamily="49" charset="-122"/>
              </a:rPr>
              <a:t>3. The Big Screen is _____________ (expensive) than most cinemas, but Cinema City is ________________ (expensive).</a:t>
            </a:r>
          </a:p>
        </p:txBody>
      </p:sp>
      <p:sp>
        <p:nvSpPr>
          <p:cNvPr id="63497" name="Rectangle 9"/>
          <p:cNvSpPr>
            <a:spLocks noChangeArrowheads="1"/>
          </p:cNvSpPr>
          <p:nvPr/>
        </p:nvSpPr>
        <p:spPr bwMode="auto">
          <a:xfrm>
            <a:off x="3178175" y="1703388"/>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worst</a:t>
            </a:r>
          </a:p>
        </p:txBody>
      </p:sp>
      <p:sp>
        <p:nvSpPr>
          <p:cNvPr id="63498" name="Rectangle 10"/>
          <p:cNvSpPr>
            <a:spLocks noChangeArrowheads="1"/>
          </p:cNvSpPr>
          <p:nvPr/>
        </p:nvSpPr>
        <p:spPr bwMode="auto">
          <a:xfrm>
            <a:off x="2987675" y="3141663"/>
            <a:ext cx="1439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good</a:t>
            </a:r>
          </a:p>
        </p:txBody>
      </p:sp>
      <p:sp>
        <p:nvSpPr>
          <p:cNvPr id="63499" name="Rectangle 11"/>
          <p:cNvSpPr>
            <a:spLocks noChangeArrowheads="1"/>
          </p:cNvSpPr>
          <p:nvPr/>
        </p:nvSpPr>
        <p:spPr bwMode="auto">
          <a:xfrm>
            <a:off x="7381875" y="3167063"/>
            <a:ext cx="1943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the</a:t>
            </a:r>
            <a:r>
              <a:rPr lang="en-US" altLang="zh-CN" sz="2800">
                <a:solidFill>
                  <a:srgbClr val="FF0000"/>
                </a:solidFill>
                <a:latin typeface="Times New Roman" panose="02020603050405020304" pitchFamily="18" charset="0"/>
                <a:ea typeface="黑体" panose="02010609060101010101" pitchFamily="49" charset="-122"/>
              </a:rPr>
              <a:t> </a:t>
            </a:r>
            <a:r>
              <a:rPr kumimoji="1" lang="en-US" altLang="zh-CN" sz="2800">
                <a:solidFill>
                  <a:srgbClr val="FF0000"/>
                </a:solidFill>
                <a:latin typeface="Times New Roman" panose="02020603050405020304" pitchFamily="18" charset="0"/>
                <a:ea typeface="黑体" panose="02010609060101010101" pitchFamily="49" charset="-122"/>
              </a:rPr>
              <a:t>best</a:t>
            </a:r>
          </a:p>
        </p:txBody>
      </p:sp>
      <p:sp>
        <p:nvSpPr>
          <p:cNvPr id="63500" name="Rectangle 12"/>
          <p:cNvSpPr>
            <a:spLocks noChangeArrowheads="1"/>
          </p:cNvSpPr>
          <p:nvPr/>
        </p:nvSpPr>
        <p:spPr bwMode="auto">
          <a:xfrm>
            <a:off x="3059113" y="4076700"/>
            <a:ext cx="3097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more</a:t>
            </a:r>
            <a:r>
              <a:rPr lang="en-US" altLang="zh-CN" sz="2800">
                <a:solidFill>
                  <a:srgbClr val="FF0000"/>
                </a:solidFill>
                <a:latin typeface="Times New Roman" panose="02020603050405020304" pitchFamily="18" charset="0"/>
                <a:ea typeface="黑体" panose="02010609060101010101" pitchFamily="49" charset="-122"/>
              </a:rPr>
              <a:t> </a:t>
            </a:r>
            <a:r>
              <a:rPr kumimoji="1" lang="en-US" altLang="zh-CN" sz="2800">
                <a:solidFill>
                  <a:srgbClr val="FF0000"/>
                </a:solidFill>
                <a:latin typeface="Times New Roman" panose="02020603050405020304" pitchFamily="18" charset="0"/>
                <a:ea typeface="黑体" panose="02010609060101010101" pitchFamily="49" charset="-122"/>
              </a:rPr>
              <a:t>expensive</a:t>
            </a:r>
          </a:p>
        </p:txBody>
      </p:sp>
      <p:sp>
        <p:nvSpPr>
          <p:cNvPr id="63501" name="Rectangle 13"/>
          <p:cNvSpPr>
            <a:spLocks noChangeArrowheads="1"/>
          </p:cNvSpPr>
          <p:nvPr/>
        </p:nvSpPr>
        <p:spPr bwMode="auto">
          <a:xfrm>
            <a:off x="5003800" y="4581525"/>
            <a:ext cx="2952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the</a:t>
            </a:r>
            <a:r>
              <a:rPr lang="en-US" altLang="zh-CN" sz="2800">
                <a:solidFill>
                  <a:srgbClr val="FF0000"/>
                </a:solidFill>
                <a:latin typeface="Times New Roman" panose="02020603050405020304" pitchFamily="18" charset="0"/>
                <a:ea typeface="黑体" panose="02010609060101010101" pitchFamily="49" charset="-122"/>
              </a:rPr>
              <a:t> </a:t>
            </a:r>
            <a:r>
              <a:rPr kumimoji="1" lang="en-US" altLang="zh-CN" sz="2800">
                <a:solidFill>
                  <a:srgbClr val="FF0000"/>
                </a:solidFill>
                <a:latin typeface="Times New Roman" panose="02020603050405020304" pitchFamily="18" charset="0"/>
                <a:ea typeface="黑体" panose="02010609060101010101" pitchFamily="49" charset="-122"/>
              </a:rPr>
              <a:t>most</a:t>
            </a:r>
            <a:r>
              <a:rPr lang="en-US" altLang="zh-CN" sz="2800">
                <a:solidFill>
                  <a:srgbClr val="FF0000"/>
                </a:solidFill>
                <a:latin typeface="Times New Roman" panose="02020603050405020304" pitchFamily="18" charset="0"/>
                <a:ea typeface="黑体" panose="02010609060101010101" pitchFamily="49" charset="-122"/>
              </a:rPr>
              <a:t> </a:t>
            </a:r>
            <a:r>
              <a:rPr kumimoji="1" lang="en-US" altLang="zh-CN" sz="2800">
                <a:solidFill>
                  <a:srgbClr val="FF0000"/>
                </a:solidFill>
                <a:latin typeface="Times New Roman" panose="02020603050405020304" pitchFamily="18" charset="0"/>
                <a:ea typeface="黑体" panose="02010609060101010101" pitchFamily="49" charset="-122"/>
              </a:rPr>
              <a:t>expensive</a:t>
            </a:r>
          </a:p>
        </p:txBody>
      </p:sp>
      <p:sp>
        <p:nvSpPr>
          <p:cNvPr id="29704" name="Oval 2"/>
          <p:cNvSpPr>
            <a:spLocks noChangeArrowheads="1"/>
          </p:cNvSpPr>
          <p:nvPr/>
        </p:nvSpPr>
        <p:spPr bwMode="auto">
          <a:xfrm>
            <a:off x="144463" y="747713"/>
            <a:ext cx="647700" cy="588962"/>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en-US" altLang="zh-CN" sz="2800" b="1">
                <a:latin typeface="Times New Roman" panose="02020603050405020304" pitchFamily="18" charset="0"/>
                <a:ea typeface="黑体" panose="02010609060101010101" pitchFamily="49" charset="-122"/>
              </a:rPr>
              <a:t>3a</a:t>
            </a:r>
          </a:p>
        </p:txBody>
      </p:sp>
      <p:sp>
        <p:nvSpPr>
          <p:cNvPr id="14" name="AutoShape 53"/>
          <p:cNvSpPr>
            <a:spLocks noChangeArrowheads="1"/>
          </p:cNvSpPr>
          <p:nvPr/>
        </p:nvSpPr>
        <p:spPr bwMode="auto">
          <a:xfrm>
            <a:off x="1035050" y="790575"/>
            <a:ext cx="5919788" cy="503238"/>
          </a:xfrm>
          <a:prstGeom prst="roundRect">
            <a:avLst>
              <a:gd name="adj" fmla="val 9037"/>
            </a:avLst>
          </a:prstGeom>
          <a:solidFill>
            <a:schemeClr val="accent4">
              <a:lumMod val="20000"/>
              <a:lumOff val="80000"/>
            </a:schemeClr>
          </a:solidFill>
          <a:ln w="57150" cmpd="thickThin">
            <a:solidFill>
              <a:schemeClr val="accent6">
                <a:lumMod val="75000"/>
              </a:schemeClr>
            </a:solidFill>
            <a:rou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fontAlgn="auto">
              <a:spcBef>
                <a:spcPct val="0"/>
              </a:spcBef>
              <a:spcAft>
                <a:spcPts val="0"/>
              </a:spcAft>
              <a:buFontTx/>
              <a:buNone/>
              <a:defRPr/>
            </a:pPr>
            <a:r>
              <a:rPr kumimoji="0" lang="en-US" altLang="zh-CN" sz="2800" dirty="0">
                <a:ea typeface="黑体" panose="02010609060101010101" pitchFamily="49" charset="-122"/>
                <a:cs typeface="Times New Roman" panose="02020603050405020304" pitchFamily="18" charset="0"/>
              </a:rPr>
              <a:t>Fill in the blanks with the correct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anim calcmode="lin" valueType="num">
                                      <p:cBhvr additive="base">
                                        <p:cTn id="7" dur="500" fill="hold"/>
                                        <p:tgtEl>
                                          <p:spTgt spid="63497"/>
                                        </p:tgtEl>
                                        <p:attrNameLst>
                                          <p:attrName>ppt_x</p:attrName>
                                        </p:attrNameLst>
                                      </p:cBhvr>
                                      <p:tavLst>
                                        <p:tav tm="0">
                                          <p:val>
                                            <p:strVal val="#ppt_x"/>
                                          </p:val>
                                        </p:tav>
                                        <p:tav tm="100000">
                                          <p:val>
                                            <p:strVal val="#ppt_x"/>
                                          </p:val>
                                        </p:tav>
                                      </p:tavLst>
                                    </p:anim>
                                    <p:anim calcmode="lin" valueType="num">
                                      <p:cBhvr additive="base">
                                        <p:cTn id="8" dur="500" fill="hold"/>
                                        <p:tgtEl>
                                          <p:spTgt spid="634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8"/>
                                        </p:tgtEl>
                                        <p:attrNameLst>
                                          <p:attrName>style.visibility</p:attrName>
                                        </p:attrNameLst>
                                      </p:cBhvr>
                                      <p:to>
                                        <p:strVal val="visible"/>
                                      </p:to>
                                    </p:set>
                                    <p:anim calcmode="lin" valueType="num">
                                      <p:cBhvr additive="base">
                                        <p:cTn id="13" dur="500" fill="hold"/>
                                        <p:tgtEl>
                                          <p:spTgt spid="63498"/>
                                        </p:tgtEl>
                                        <p:attrNameLst>
                                          <p:attrName>ppt_x</p:attrName>
                                        </p:attrNameLst>
                                      </p:cBhvr>
                                      <p:tavLst>
                                        <p:tav tm="0">
                                          <p:val>
                                            <p:strVal val="#ppt_x"/>
                                          </p:val>
                                        </p:tav>
                                        <p:tav tm="100000">
                                          <p:val>
                                            <p:strVal val="#ppt_x"/>
                                          </p:val>
                                        </p:tav>
                                      </p:tavLst>
                                    </p:anim>
                                    <p:anim calcmode="lin" valueType="num">
                                      <p:cBhvr additive="base">
                                        <p:cTn id="14" dur="500" fill="hold"/>
                                        <p:tgtEl>
                                          <p:spTgt spid="634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9"/>
                                        </p:tgtEl>
                                        <p:attrNameLst>
                                          <p:attrName>style.visibility</p:attrName>
                                        </p:attrNameLst>
                                      </p:cBhvr>
                                      <p:to>
                                        <p:strVal val="visible"/>
                                      </p:to>
                                    </p:set>
                                    <p:anim calcmode="lin" valueType="num">
                                      <p:cBhvr additive="base">
                                        <p:cTn id="19" dur="500" fill="hold"/>
                                        <p:tgtEl>
                                          <p:spTgt spid="63499"/>
                                        </p:tgtEl>
                                        <p:attrNameLst>
                                          <p:attrName>ppt_x</p:attrName>
                                        </p:attrNameLst>
                                      </p:cBhvr>
                                      <p:tavLst>
                                        <p:tav tm="0">
                                          <p:val>
                                            <p:strVal val="#ppt_x"/>
                                          </p:val>
                                        </p:tav>
                                        <p:tav tm="100000">
                                          <p:val>
                                            <p:strVal val="#ppt_x"/>
                                          </p:val>
                                        </p:tav>
                                      </p:tavLst>
                                    </p:anim>
                                    <p:anim calcmode="lin" valueType="num">
                                      <p:cBhvr additive="base">
                                        <p:cTn id="20" dur="500" fill="hold"/>
                                        <p:tgtEl>
                                          <p:spTgt spid="634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500"/>
                                        </p:tgtEl>
                                        <p:attrNameLst>
                                          <p:attrName>style.visibility</p:attrName>
                                        </p:attrNameLst>
                                      </p:cBhvr>
                                      <p:to>
                                        <p:strVal val="visible"/>
                                      </p:to>
                                    </p:set>
                                    <p:anim calcmode="lin" valueType="num">
                                      <p:cBhvr additive="base">
                                        <p:cTn id="25" dur="500" fill="hold"/>
                                        <p:tgtEl>
                                          <p:spTgt spid="63500"/>
                                        </p:tgtEl>
                                        <p:attrNameLst>
                                          <p:attrName>ppt_x</p:attrName>
                                        </p:attrNameLst>
                                      </p:cBhvr>
                                      <p:tavLst>
                                        <p:tav tm="0">
                                          <p:val>
                                            <p:strVal val="#ppt_x"/>
                                          </p:val>
                                        </p:tav>
                                        <p:tav tm="100000">
                                          <p:val>
                                            <p:strVal val="#ppt_x"/>
                                          </p:val>
                                        </p:tav>
                                      </p:tavLst>
                                    </p:anim>
                                    <p:anim calcmode="lin" valueType="num">
                                      <p:cBhvr additive="base">
                                        <p:cTn id="26" dur="500" fill="hold"/>
                                        <p:tgtEl>
                                          <p:spTgt spid="635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501"/>
                                        </p:tgtEl>
                                        <p:attrNameLst>
                                          <p:attrName>style.visibility</p:attrName>
                                        </p:attrNameLst>
                                      </p:cBhvr>
                                      <p:to>
                                        <p:strVal val="visible"/>
                                      </p:to>
                                    </p:set>
                                    <p:anim calcmode="lin" valueType="num">
                                      <p:cBhvr additive="base">
                                        <p:cTn id="31" dur="500" fill="hold"/>
                                        <p:tgtEl>
                                          <p:spTgt spid="63501"/>
                                        </p:tgtEl>
                                        <p:attrNameLst>
                                          <p:attrName>ppt_x</p:attrName>
                                        </p:attrNameLst>
                                      </p:cBhvr>
                                      <p:tavLst>
                                        <p:tav tm="0">
                                          <p:val>
                                            <p:strVal val="#ppt_x"/>
                                          </p:val>
                                        </p:tav>
                                        <p:tav tm="100000">
                                          <p:val>
                                            <p:strVal val="#ppt_x"/>
                                          </p:val>
                                        </p:tav>
                                      </p:tavLst>
                                    </p:anim>
                                    <p:anim calcmode="lin" valueType="num">
                                      <p:cBhvr additive="base">
                                        <p:cTn id="32" dur="500" fill="hold"/>
                                        <p:tgtEl>
                                          <p:spTgt spid="63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498" grpId="0"/>
      <p:bldP spid="63499" grpId="0"/>
      <p:bldP spid="63500" grpId="0"/>
      <p:bldP spid="635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4925" y="1412875"/>
            <a:ext cx="9109075" cy="24495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5800" indent="-6858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spcBef>
                <a:spcPct val="5000"/>
              </a:spcBef>
            </a:pPr>
            <a:r>
              <a:rPr lang="en-US" altLang="zh-CN" sz="2800">
                <a:latin typeface="Times New Roman" panose="02020603050405020304" pitchFamily="18" charset="0"/>
                <a:ea typeface="黑体" panose="02010609060101010101" pitchFamily="49" charset="-122"/>
              </a:rPr>
              <a:t>4. Movie City has the ________ (had) service, but we can sit the __________________ (comfortably) there.</a:t>
            </a:r>
          </a:p>
          <a:p>
            <a:pPr eaLnBrk="1" hangingPunct="1">
              <a:lnSpc>
                <a:spcPct val="110000"/>
              </a:lnSpc>
              <a:spcBef>
                <a:spcPct val="5000"/>
              </a:spcBef>
            </a:pPr>
            <a:r>
              <a:rPr lang="en-US" altLang="zh-CN" sz="2800">
                <a:latin typeface="Times New Roman" panose="02020603050405020304" pitchFamily="18" charset="0"/>
                <a:ea typeface="黑体" panose="02010609060101010101" pitchFamily="49" charset="-122"/>
              </a:rPr>
              <a:t>5. Johnny Depp acted the _______ (good) in that movie. He’s much _______ (good) than others at finding the _______________ (interesting) roles.</a:t>
            </a:r>
          </a:p>
        </p:txBody>
      </p:sp>
      <p:sp>
        <p:nvSpPr>
          <p:cNvPr id="64517" name="Rectangle 5"/>
          <p:cNvSpPr>
            <a:spLocks noChangeArrowheads="1"/>
          </p:cNvSpPr>
          <p:nvPr/>
        </p:nvSpPr>
        <p:spPr bwMode="auto">
          <a:xfrm>
            <a:off x="3563938" y="1412875"/>
            <a:ext cx="1439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worst</a:t>
            </a:r>
          </a:p>
        </p:txBody>
      </p:sp>
      <p:sp>
        <p:nvSpPr>
          <p:cNvPr id="64518" name="Rectangle 6"/>
          <p:cNvSpPr>
            <a:spLocks noChangeArrowheads="1"/>
          </p:cNvSpPr>
          <p:nvPr/>
        </p:nvSpPr>
        <p:spPr bwMode="auto">
          <a:xfrm>
            <a:off x="1547813" y="1912938"/>
            <a:ext cx="396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most</a:t>
            </a:r>
            <a:r>
              <a:rPr lang="en-US" altLang="zh-CN" sz="2800">
                <a:solidFill>
                  <a:srgbClr val="FF0000"/>
                </a:solidFill>
                <a:latin typeface="Times New Roman" panose="02020603050405020304" pitchFamily="18" charset="0"/>
                <a:ea typeface="黑体" panose="02010609060101010101" pitchFamily="49" charset="-122"/>
              </a:rPr>
              <a:t> </a:t>
            </a:r>
            <a:r>
              <a:rPr kumimoji="1" lang="en-US" altLang="zh-CN" sz="2800">
                <a:solidFill>
                  <a:srgbClr val="FF0000"/>
                </a:solidFill>
                <a:latin typeface="Times New Roman" panose="02020603050405020304" pitchFamily="18" charset="0"/>
                <a:ea typeface="黑体" panose="02010609060101010101" pitchFamily="49" charset="-122"/>
              </a:rPr>
              <a:t>comfortably</a:t>
            </a:r>
          </a:p>
        </p:txBody>
      </p:sp>
      <p:sp>
        <p:nvSpPr>
          <p:cNvPr id="64519" name="Rectangle 7"/>
          <p:cNvSpPr>
            <a:spLocks noChangeArrowheads="1"/>
          </p:cNvSpPr>
          <p:nvPr/>
        </p:nvSpPr>
        <p:spPr bwMode="auto">
          <a:xfrm>
            <a:off x="3995738" y="2401888"/>
            <a:ext cx="143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best</a:t>
            </a:r>
          </a:p>
        </p:txBody>
      </p:sp>
      <p:sp>
        <p:nvSpPr>
          <p:cNvPr id="64520" name="Rectangle 8"/>
          <p:cNvSpPr>
            <a:spLocks noChangeArrowheads="1"/>
          </p:cNvSpPr>
          <p:nvPr/>
        </p:nvSpPr>
        <p:spPr bwMode="auto">
          <a:xfrm>
            <a:off x="1835150" y="2852738"/>
            <a:ext cx="1439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better</a:t>
            </a:r>
          </a:p>
        </p:txBody>
      </p:sp>
      <p:sp>
        <p:nvSpPr>
          <p:cNvPr id="64521" name="Rectangle 9"/>
          <p:cNvSpPr>
            <a:spLocks noChangeArrowheads="1"/>
          </p:cNvSpPr>
          <p:nvPr/>
        </p:nvSpPr>
        <p:spPr bwMode="auto">
          <a:xfrm>
            <a:off x="1116013" y="3338513"/>
            <a:ext cx="28432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en-US" altLang="zh-CN" sz="2800">
                <a:solidFill>
                  <a:srgbClr val="FF0000"/>
                </a:solidFill>
                <a:latin typeface="Times New Roman" panose="02020603050405020304" pitchFamily="18" charset="0"/>
                <a:ea typeface="黑体" panose="02010609060101010101" pitchFamily="49" charset="-122"/>
              </a:rPr>
              <a:t>most interesting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ppt_x"/>
                                          </p:val>
                                        </p:tav>
                                        <p:tav tm="100000">
                                          <p:val>
                                            <p:strVal val="#ppt_x"/>
                                          </p:val>
                                        </p:tav>
                                      </p:tavLst>
                                    </p:anim>
                                    <p:anim calcmode="lin" valueType="num">
                                      <p:cBhvr additive="base">
                                        <p:cTn id="8"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8"/>
                                        </p:tgtEl>
                                        <p:attrNameLst>
                                          <p:attrName>style.visibility</p:attrName>
                                        </p:attrNameLst>
                                      </p:cBhvr>
                                      <p:to>
                                        <p:strVal val="visible"/>
                                      </p:to>
                                    </p:set>
                                    <p:anim calcmode="lin" valueType="num">
                                      <p:cBhvr additive="base">
                                        <p:cTn id="13" dur="500" fill="hold"/>
                                        <p:tgtEl>
                                          <p:spTgt spid="64518"/>
                                        </p:tgtEl>
                                        <p:attrNameLst>
                                          <p:attrName>ppt_x</p:attrName>
                                        </p:attrNameLst>
                                      </p:cBhvr>
                                      <p:tavLst>
                                        <p:tav tm="0">
                                          <p:val>
                                            <p:strVal val="#ppt_x"/>
                                          </p:val>
                                        </p:tav>
                                        <p:tav tm="100000">
                                          <p:val>
                                            <p:strVal val="#ppt_x"/>
                                          </p:val>
                                        </p:tav>
                                      </p:tavLst>
                                    </p:anim>
                                    <p:anim calcmode="lin" valueType="num">
                                      <p:cBhvr additive="base">
                                        <p:cTn id="14"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9"/>
                                        </p:tgtEl>
                                        <p:attrNameLst>
                                          <p:attrName>style.visibility</p:attrName>
                                        </p:attrNameLst>
                                      </p:cBhvr>
                                      <p:to>
                                        <p:strVal val="visible"/>
                                      </p:to>
                                    </p:set>
                                    <p:anim calcmode="lin" valueType="num">
                                      <p:cBhvr additive="base">
                                        <p:cTn id="19" dur="500" fill="hold"/>
                                        <p:tgtEl>
                                          <p:spTgt spid="64519"/>
                                        </p:tgtEl>
                                        <p:attrNameLst>
                                          <p:attrName>ppt_x</p:attrName>
                                        </p:attrNameLst>
                                      </p:cBhvr>
                                      <p:tavLst>
                                        <p:tav tm="0">
                                          <p:val>
                                            <p:strVal val="#ppt_x"/>
                                          </p:val>
                                        </p:tav>
                                        <p:tav tm="100000">
                                          <p:val>
                                            <p:strVal val="#ppt_x"/>
                                          </p:val>
                                        </p:tav>
                                      </p:tavLst>
                                    </p:anim>
                                    <p:anim calcmode="lin" valueType="num">
                                      <p:cBhvr additive="base">
                                        <p:cTn id="20"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20"/>
                                        </p:tgtEl>
                                        <p:attrNameLst>
                                          <p:attrName>style.visibility</p:attrName>
                                        </p:attrNameLst>
                                      </p:cBhvr>
                                      <p:to>
                                        <p:strVal val="visible"/>
                                      </p:to>
                                    </p:set>
                                    <p:anim calcmode="lin" valueType="num">
                                      <p:cBhvr additive="base">
                                        <p:cTn id="25" dur="500" fill="hold"/>
                                        <p:tgtEl>
                                          <p:spTgt spid="64520"/>
                                        </p:tgtEl>
                                        <p:attrNameLst>
                                          <p:attrName>ppt_x</p:attrName>
                                        </p:attrNameLst>
                                      </p:cBhvr>
                                      <p:tavLst>
                                        <p:tav tm="0">
                                          <p:val>
                                            <p:strVal val="#ppt_x"/>
                                          </p:val>
                                        </p:tav>
                                        <p:tav tm="100000">
                                          <p:val>
                                            <p:strVal val="#ppt_x"/>
                                          </p:val>
                                        </p:tav>
                                      </p:tavLst>
                                    </p:anim>
                                    <p:anim calcmode="lin" valueType="num">
                                      <p:cBhvr additive="base">
                                        <p:cTn id="26" dur="500" fill="hold"/>
                                        <p:tgtEl>
                                          <p:spTgt spid="645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521"/>
                                        </p:tgtEl>
                                        <p:attrNameLst>
                                          <p:attrName>style.visibility</p:attrName>
                                        </p:attrNameLst>
                                      </p:cBhvr>
                                      <p:to>
                                        <p:strVal val="visible"/>
                                      </p:to>
                                    </p:set>
                                    <p:anim calcmode="lin" valueType="num">
                                      <p:cBhvr additive="base">
                                        <p:cTn id="31" dur="500" fill="hold"/>
                                        <p:tgtEl>
                                          <p:spTgt spid="64521"/>
                                        </p:tgtEl>
                                        <p:attrNameLst>
                                          <p:attrName>ppt_x</p:attrName>
                                        </p:attrNameLst>
                                      </p:cBhvr>
                                      <p:tavLst>
                                        <p:tav tm="0">
                                          <p:val>
                                            <p:strVal val="#ppt_x"/>
                                          </p:val>
                                        </p:tav>
                                        <p:tav tm="100000">
                                          <p:val>
                                            <p:strVal val="#ppt_x"/>
                                          </p:val>
                                        </p:tav>
                                      </p:tavLst>
                                    </p:anim>
                                    <p:anim calcmode="lin" valueType="num">
                                      <p:cBhvr additive="base">
                                        <p:cTn id="32" dur="500" fill="hold"/>
                                        <p:tgtEl>
                                          <p:spTgt spid="645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19" grpId="0"/>
      <p:bldP spid="64520" grpId="0"/>
      <p:bldP spid="645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800100" y="752475"/>
            <a:ext cx="81010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Think of three stores that sell similar things in your town and fill in the chart. Then write six sentences using the information in the chart.</a:t>
            </a:r>
          </a:p>
        </p:txBody>
      </p:sp>
      <p:graphicFrame>
        <p:nvGraphicFramePr>
          <p:cNvPr id="65567" name="Group 31"/>
          <p:cNvGraphicFramePr>
            <a:graphicFrameLocks noGrp="1"/>
          </p:cNvGraphicFramePr>
          <p:nvPr/>
        </p:nvGraphicFramePr>
        <p:xfrm>
          <a:off x="646113" y="2492375"/>
          <a:ext cx="7850187" cy="2938463"/>
        </p:xfrm>
        <a:graphic>
          <a:graphicData uri="http://schemas.openxmlformats.org/drawingml/2006/table">
            <a:tbl>
              <a:tblPr/>
              <a:tblGrid>
                <a:gridCol w="1368425">
                  <a:extLst>
                    <a:ext uri="{9D8B030D-6E8A-4147-A177-3AD203B41FA5}">
                      <a16:colId xmlns:a16="http://schemas.microsoft.com/office/drawing/2014/main" val="20000"/>
                    </a:ext>
                  </a:extLst>
                </a:gridCol>
                <a:gridCol w="2736850">
                  <a:extLst>
                    <a:ext uri="{9D8B030D-6E8A-4147-A177-3AD203B41FA5}">
                      <a16:colId xmlns:a16="http://schemas.microsoft.com/office/drawing/2014/main" val="20001"/>
                    </a:ext>
                  </a:extLst>
                </a:gridCol>
                <a:gridCol w="3744912">
                  <a:extLst>
                    <a:ext uri="{9D8B030D-6E8A-4147-A177-3AD203B41FA5}">
                      <a16:colId xmlns:a16="http://schemas.microsoft.com/office/drawing/2014/main" val="20002"/>
                    </a:ext>
                  </a:extLst>
                </a:gridCol>
              </a:tblGrid>
              <a:tr h="86360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Service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worst: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extLst>
                  <a:ext uri="{0D108BD9-81ED-4DB2-BD59-A6C34878D82A}">
                    <a16:rowId xmlns:a16="http://schemas.microsoft.com/office/drawing/2014/main" val="10000"/>
                  </a:ext>
                </a:extLst>
              </a:tr>
              <a:tr h="720725">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Quality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best: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worst: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extLst>
                  <a:ext uri="{0D108BD9-81ED-4DB2-BD59-A6C34878D82A}">
                    <a16:rowId xmlns:a16="http://schemas.microsoft.com/office/drawing/2014/main" val="10001"/>
                  </a:ext>
                </a:extLst>
              </a:tr>
              <a:tr h="1354138">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Prices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cheapest: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most 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s>
                        <a:gs pos="100000">
                          <a:schemeClr val="accent1">
                            <a:gamma/>
                            <a:tint val="15294"/>
                            <a:invGamma/>
                          </a:schemeClr>
                        </a:gs>
                      </a:gsLst>
                      <a:lin ang="5400000" scaled="1"/>
                    </a:gradFill>
                  </a:tcPr>
                </a:tc>
                <a:extLst>
                  <a:ext uri="{0D108BD9-81ED-4DB2-BD59-A6C34878D82A}">
                    <a16:rowId xmlns:a16="http://schemas.microsoft.com/office/drawing/2014/main" val="10002"/>
                  </a:ext>
                </a:extLst>
              </a:tr>
            </a:tbl>
          </a:graphicData>
        </a:graphic>
      </p:graphicFrame>
      <p:sp>
        <p:nvSpPr>
          <p:cNvPr id="31765" name="Oval 2"/>
          <p:cNvSpPr>
            <a:spLocks noChangeArrowheads="1"/>
          </p:cNvSpPr>
          <p:nvPr/>
        </p:nvSpPr>
        <p:spPr bwMode="auto">
          <a:xfrm>
            <a:off x="144463" y="747713"/>
            <a:ext cx="647700" cy="588962"/>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en-US" altLang="zh-CN" sz="2800" b="1">
                <a:latin typeface="Times New Roman" panose="02020603050405020304" pitchFamily="18" charset="0"/>
                <a:ea typeface="黑体" panose="02010609060101010101" pitchFamily="49" charset="-122"/>
              </a:rPr>
              <a:t>3b</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215900" y="1357313"/>
            <a:ext cx="8713788" cy="4232275"/>
          </a:xfrm>
          <a:prstGeom prst="rect">
            <a:avLst/>
          </a:prstGeom>
          <a:solidFill>
            <a:srgbClr val="CCECFF"/>
          </a:solidFill>
          <a:ln>
            <a:noFill/>
          </a:ln>
          <a:effectLst>
            <a:prstShdw prst="shdw13" dist="53882" dir="13500000">
              <a:srgbClr val="80808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30000"/>
              </a:lnSpc>
            </a:pPr>
            <a:r>
              <a:rPr lang="en-US" altLang="zh-CN" sz="2800">
                <a:latin typeface="Times New Roman" panose="02020603050405020304" pitchFamily="18" charset="0"/>
                <a:ea typeface="黑体" panose="02010609060101010101" pitchFamily="49" charset="-122"/>
                <a:cs typeface="Times New Roman" panose="02020603050405020304" pitchFamily="18" charset="0"/>
              </a:rPr>
              <a:t>1. </a:t>
            </a:r>
            <a:r>
              <a:rPr lang="en-US" altLang="zh-CN" sz="2800" u="sng">
                <a:latin typeface="Times New Roman" panose="02020603050405020304" pitchFamily="18" charset="0"/>
                <a:ea typeface="黑体" panose="02010609060101010101" pitchFamily="49" charset="-122"/>
                <a:cs typeface="Times New Roman" panose="02020603050405020304" pitchFamily="18" charset="0"/>
              </a:rPr>
              <a:t>New World has the best service in town.     </a:t>
            </a:r>
          </a:p>
          <a:p>
            <a:pPr>
              <a:lnSpc>
                <a:spcPct val="130000"/>
              </a:lnSpc>
            </a:pPr>
            <a:r>
              <a:rPr lang="en-US" altLang="zh-CN" sz="2800">
                <a:latin typeface="Times New Roman" panose="02020603050405020304" pitchFamily="18" charset="0"/>
                <a:ea typeface="黑体" panose="02010609060101010101" pitchFamily="49" charset="-122"/>
                <a:cs typeface="Times New Roman" panose="02020603050405020304" pitchFamily="18" charset="0"/>
              </a:rPr>
              <a:t>2. ____________________________________</a:t>
            </a:r>
          </a:p>
          <a:p>
            <a:pPr>
              <a:lnSpc>
                <a:spcPct val="130000"/>
              </a:lnSpc>
            </a:pPr>
            <a:r>
              <a:rPr lang="en-US" altLang="zh-CN" sz="2800">
                <a:latin typeface="Times New Roman" panose="02020603050405020304" pitchFamily="18" charset="0"/>
                <a:ea typeface="黑体" panose="02010609060101010101" pitchFamily="49" charset="-122"/>
                <a:cs typeface="Times New Roman" panose="02020603050405020304" pitchFamily="18" charset="0"/>
              </a:rPr>
              <a:t>3. ____________________________________</a:t>
            </a:r>
          </a:p>
          <a:p>
            <a:pPr>
              <a:lnSpc>
                <a:spcPct val="130000"/>
              </a:lnSpc>
            </a:pPr>
            <a:r>
              <a:rPr lang="en-US" altLang="zh-CN" sz="2800">
                <a:latin typeface="Times New Roman" panose="02020603050405020304" pitchFamily="18" charset="0"/>
                <a:ea typeface="黑体" panose="02010609060101010101" pitchFamily="49" charset="-122"/>
                <a:cs typeface="Times New Roman" panose="02020603050405020304" pitchFamily="18" charset="0"/>
              </a:rPr>
              <a:t>4. ____________________________________</a:t>
            </a:r>
          </a:p>
          <a:p>
            <a:pPr>
              <a:lnSpc>
                <a:spcPct val="130000"/>
              </a:lnSpc>
            </a:pPr>
            <a:r>
              <a:rPr lang="en-US" altLang="zh-CN" sz="2800">
                <a:latin typeface="Times New Roman" panose="02020603050405020304" pitchFamily="18" charset="0"/>
                <a:ea typeface="黑体" panose="02010609060101010101" pitchFamily="49" charset="-122"/>
                <a:cs typeface="Times New Roman" panose="02020603050405020304" pitchFamily="18" charset="0"/>
              </a:rPr>
              <a:t>5. ____________________________________</a:t>
            </a:r>
          </a:p>
          <a:p>
            <a:pPr>
              <a:lnSpc>
                <a:spcPct val="130000"/>
              </a:lnSpc>
            </a:pPr>
            <a:r>
              <a:rPr lang="en-US" altLang="zh-CN" sz="2800">
                <a:latin typeface="Times New Roman" panose="02020603050405020304" pitchFamily="18" charset="0"/>
                <a:ea typeface="黑体" panose="02010609060101010101" pitchFamily="49" charset="-122"/>
                <a:cs typeface="Times New Roman" panose="02020603050405020304" pitchFamily="18" charset="0"/>
              </a:rPr>
              <a:t>6. ____________________________________</a:t>
            </a:r>
          </a:p>
        </p:txBody>
      </p:sp>
      <p:sp>
        <p:nvSpPr>
          <p:cNvPr id="3" name="Text Box 5"/>
          <p:cNvSpPr txBox="1">
            <a:spLocks noChangeArrowheads="1"/>
          </p:cNvSpPr>
          <p:nvPr/>
        </p:nvSpPr>
        <p:spPr bwMode="auto">
          <a:xfrm>
            <a:off x="620713" y="2420938"/>
            <a:ext cx="65436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Pink Rose has the best quality in town. </a:t>
            </a:r>
          </a:p>
        </p:txBody>
      </p:sp>
      <p:sp>
        <p:nvSpPr>
          <p:cNvPr id="4" name="Text Box 6"/>
          <p:cNvSpPr txBox="1">
            <a:spLocks noChangeArrowheads="1"/>
          </p:cNvSpPr>
          <p:nvPr/>
        </p:nvSpPr>
        <p:spPr bwMode="auto">
          <a:xfrm>
            <a:off x="611188" y="1897063"/>
            <a:ext cx="70786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Pink Rose has the worst service in town. </a:t>
            </a:r>
          </a:p>
        </p:txBody>
      </p:sp>
      <p:sp>
        <p:nvSpPr>
          <p:cNvPr id="5" name="Text Box 7"/>
          <p:cNvSpPr txBox="1">
            <a:spLocks noChangeArrowheads="1"/>
          </p:cNvSpPr>
          <p:nvPr/>
        </p:nvSpPr>
        <p:spPr bwMode="auto">
          <a:xfrm>
            <a:off x="611188" y="2976563"/>
            <a:ext cx="77771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Bargain House has the worst quality in town.</a:t>
            </a:r>
          </a:p>
        </p:txBody>
      </p:sp>
      <p:sp>
        <p:nvSpPr>
          <p:cNvPr id="6" name="Text Box 8"/>
          <p:cNvSpPr txBox="1">
            <a:spLocks noChangeArrowheads="1"/>
          </p:cNvSpPr>
          <p:nvPr/>
        </p:nvSpPr>
        <p:spPr bwMode="auto">
          <a:xfrm>
            <a:off x="611188" y="3556000"/>
            <a:ext cx="66246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Bargain House is the cheapest in town. </a:t>
            </a:r>
          </a:p>
        </p:txBody>
      </p:sp>
      <p:sp>
        <p:nvSpPr>
          <p:cNvPr id="7" name="Text Box 5"/>
          <p:cNvSpPr txBox="1">
            <a:spLocks noChangeArrowheads="1"/>
          </p:cNvSpPr>
          <p:nvPr/>
        </p:nvSpPr>
        <p:spPr bwMode="auto">
          <a:xfrm>
            <a:off x="611188" y="4127500"/>
            <a:ext cx="71294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New World is the most expensive in town. </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7"/>
          <p:cNvSpPr txBox="1">
            <a:spLocks noChangeArrowheads="1"/>
          </p:cNvSpPr>
          <p:nvPr/>
        </p:nvSpPr>
        <p:spPr bwMode="auto">
          <a:xfrm>
            <a:off x="935038" y="747713"/>
            <a:ext cx="7273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Fill in the chart. Then talk in your group and choose the best one.</a:t>
            </a:r>
          </a:p>
        </p:txBody>
      </p:sp>
      <p:graphicFrame>
        <p:nvGraphicFramePr>
          <p:cNvPr id="66623" name="Group 63"/>
          <p:cNvGraphicFramePr>
            <a:graphicFrameLocks noGrp="1"/>
          </p:cNvGraphicFramePr>
          <p:nvPr/>
        </p:nvGraphicFramePr>
        <p:xfrm>
          <a:off x="395288" y="2133600"/>
          <a:ext cx="8496300" cy="4033837"/>
        </p:xfrm>
        <a:graphic>
          <a:graphicData uri="http://schemas.openxmlformats.org/drawingml/2006/table">
            <a:tbl>
              <a:tblPr/>
              <a:tblGrid>
                <a:gridCol w="3240087">
                  <a:extLst>
                    <a:ext uri="{9D8B030D-6E8A-4147-A177-3AD203B41FA5}">
                      <a16:colId xmlns:a16="http://schemas.microsoft.com/office/drawing/2014/main" val="20000"/>
                    </a:ext>
                  </a:extLst>
                </a:gridCol>
                <a:gridCol w="2951163">
                  <a:extLst>
                    <a:ext uri="{9D8B030D-6E8A-4147-A177-3AD203B41FA5}">
                      <a16:colId xmlns:a16="http://schemas.microsoft.com/office/drawing/2014/main" val="20001"/>
                    </a:ext>
                  </a:extLst>
                </a:gridCol>
                <a:gridCol w="1081087">
                  <a:extLst>
                    <a:ext uri="{9D8B030D-6E8A-4147-A177-3AD203B41FA5}">
                      <a16:colId xmlns:a16="http://schemas.microsoft.com/office/drawing/2014/main" val="20002"/>
                    </a:ext>
                  </a:extLst>
                </a:gridCol>
                <a:gridCol w="1223963">
                  <a:extLst>
                    <a:ext uri="{9D8B030D-6E8A-4147-A177-3AD203B41FA5}">
                      <a16:colId xmlns:a16="http://schemas.microsoft.com/office/drawing/2014/main" val="20003"/>
                    </a:ext>
                  </a:extLst>
                </a:gridCol>
              </a:tblGrid>
              <a:tr h="518201">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accent6">
                              <a:lumMod val="75000"/>
                            </a:schemeClr>
                          </a:solidFill>
                          <a:effectLst/>
                          <a:latin typeface="Times New Roman" panose="02020603050405020304" pitchFamily="18" charset="0"/>
                          <a:ea typeface="黑体" panose="02010609060101010101" pitchFamily="49" charset="-122"/>
                        </a:rPr>
                        <a:t>Restaurants</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Danny’s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val="10000"/>
                  </a:ext>
                </a:extLst>
              </a:tr>
              <a:tr h="944954">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accent6">
                              <a:lumMod val="75000"/>
                            </a:schemeClr>
                          </a:solidFill>
                          <a:effectLst/>
                          <a:latin typeface="Times New Roman" panose="02020603050405020304" pitchFamily="18" charset="0"/>
                          <a:ea typeface="黑体" panose="02010609060101010101" pitchFamily="49" charset="-122"/>
                        </a:rPr>
                        <a:t>How much is a meal?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val="10001"/>
                  </a:ext>
                </a:extLst>
              </a:tr>
              <a:tr h="944954">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accent6">
                              <a:lumMod val="75000"/>
                            </a:schemeClr>
                          </a:solidFill>
                          <a:effectLst/>
                          <a:latin typeface="Times New Roman" panose="02020603050405020304" pitchFamily="18" charset="0"/>
                          <a:ea typeface="黑体" panose="02010609060101010101" pitchFamily="49" charset="-122"/>
                        </a:rPr>
                        <a:t>How far is it from your home?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10 minutes by bus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val="10002"/>
                  </a:ext>
                </a:extLst>
              </a:tr>
              <a:tr h="812864">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accent6">
                              <a:lumMod val="75000"/>
                            </a:schemeClr>
                          </a:solidFill>
                          <a:effectLst/>
                          <a:latin typeface="Times New Roman" panose="02020603050405020304" pitchFamily="18" charset="0"/>
                          <a:ea typeface="黑体" panose="02010609060101010101" pitchFamily="49" charset="-122"/>
                        </a:rPr>
                        <a:t>Is the service good?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val="10003"/>
                  </a:ext>
                </a:extLst>
              </a:tr>
              <a:tr h="812864">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accent6">
                              <a:lumMod val="75000"/>
                            </a:schemeClr>
                          </a:solidFill>
                          <a:effectLst/>
                          <a:latin typeface="Times New Roman" panose="02020603050405020304" pitchFamily="18" charset="0"/>
                          <a:ea typeface="黑体" panose="02010609060101010101" pitchFamily="49" charset="-122"/>
                        </a:rPr>
                        <a:t>Is the food good?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val="10004"/>
                  </a:ext>
                </a:extLst>
              </a:tr>
            </a:tbl>
          </a:graphicData>
        </a:graphic>
      </p:graphicFrame>
      <p:sp>
        <p:nvSpPr>
          <p:cNvPr id="66622" name="AutoShape 62"/>
          <p:cNvSpPr>
            <a:spLocks noChangeArrowheads="1"/>
          </p:cNvSpPr>
          <p:nvPr/>
        </p:nvSpPr>
        <p:spPr bwMode="auto">
          <a:xfrm>
            <a:off x="5745163" y="4005263"/>
            <a:ext cx="3398837" cy="2409825"/>
          </a:xfrm>
          <a:prstGeom prst="wedgeEllipseCallout">
            <a:avLst>
              <a:gd name="adj1" fmla="val 24356"/>
              <a:gd name="adj2" fmla="val -119699"/>
            </a:avLst>
          </a:prstGeom>
          <a:solidFill>
            <a:srgbClr val="FFFF00">
              <a:alpha val="70195"/>
            </a:srgbClr>
          </a:solidFill>
          <a:ln w="9525">
            <a:solidFill>
              <a:schemeClr val="tx1"/>
            </a:solidFill>
            <a:miter lim="800000"/>
          </a:ln>
        </p:spPr>
        <p:txBody>
          <a:bodyPr/>
          <a:lstStyle/>
          <a:p>
            <a:pPr algn="ctr"/>
            <a:r>
              <a:rPr lang="en-US" altLang="zh-CN" sz="2800">
                <a:solidFill>
                  <a:srgbClr val="0000FF"/>
                </a:solidFill>
                <a:latin typeface="Times New Roman" panose="02020603050405020304" pitchFamily="18" charset="0"/>
                <a:ea typeface="黑体" panose="02010609060101010101" pitchFamily="49" charset="-122"/>
              </a:rPr>
              <a:t>Danny’s is the best one because it’s the closest.</a:t>
            </a:r>
          </a:p>
        </p:txBody>
      </p:sp>
      <p:sp>
        <p:nvSpPr>
          <p:cNvPr id="33828" name="Oval 2"/>
          <p:cNvSpPr>
            <a:spLocks noChangeArrowheads="1"/>
          </p:cNvSpPr>
          <p:nvPr/>
        </p:nvSpPr>
        <p:spPr bwMode="auto">
          <a:xfrm>
            <a:off x="144463" y="747713"/>
            <a:ext cx="647700" cy="588962"/>
          </a:xfrm>
          <a:prstGeom prst="ellipse">
            <a:avLst/>
          </a:pr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a:r>
              <a:rPr lang="en-US" altLang="zh-CN" sz="2800" b="1">
                <a:latin typeface="Times New Roman" panose="02020603050405020304" pitchFamily="18" charset="0"/>
                <a:ea typeface="黑体" panose="02010609060101010101" pitchFamily="49" charset="-122"/>
              </a:rPr>
              <a:t>3c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622"/>
                                        </p:tgtEl>
                                        <p:attrNameLst>
                                          <p:attrName>style.visibility</p:attrName>
                                        </p:attrNameLst>
                                      </p:cBhvr>
                                      <p:to>
                                        <p:strVal val="visible"/>
                                      </p:to>
                                    </p:set>
                                    <p:anim calcmode="lin" valueType="num">
                                      <p:cBhvr additive="base">
                                        <p:cTn id="7" dur="500" fill="hold"/>
                                        <p:tgtEl>
                                          <p:spTgt spid="66622"/>
                                        </p:tgtEl>
                                        <p:attrNameLst>
                                          <p:attrName>ppt_x</p:attrName>
                                        </p:attrNameLst>
                                      </p:cBhvr>
                                      <p:tavLst>
                                        <p:tav tm="0">
                                          <p:val>
                                            <p:strVal val="#ppt_x"/>
                                          </p:val>
                                        </p:tav>
                                        <p:tav tm="100000">
                                          <p:val>
                                            <p:strVal val="#ppt_x"/>
                                          </p:val>
                                        </p:tav>
                                      </p:tavLst>
                                    </p:anim>
                                    <p:anim calcmode="lin" valueType="num">
                                      <p:cBhvr additive="base">
                                        <p:cTn id="8" dur="500" fill="hold"/>
                                        <p:tgtEl>
                                          <p:spTgt spid="66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AutoShape 4"/>
          <p:cNvSpPr>
            <a:spLocks noChangeArrowheads="1"/>
          </p:cNvSpPr>
          <p:nvPr/>
        </p:nvSpPr>
        <p:spPr bwMode="auto">
          <a:xfrm>
            <a:off x="2915816" y="692696"/>
            <a:ext cx="4608512" cy="1870088"/>
          </a:xfrm>
          <a:prstGeom prst="wedgeRoundRectCallout">
            <a:avLst>
              <a:gd name="adj1" fmla="val -84161"/>
              <a:gd name="adj2" fmla="val 6315"/>
              <a:gd name="adj3" fmla="val 16667"/>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t="100000"/>
            </a:path>
            <a:tileRect r="-100000" b="-100000"/>
          </a:gradFill>
          <a:ln w="9525">
            <a:noFill/>
            <a:miter lim="800000"/>
          </a:ln>
          <a:effectLst/>
        </p:spPr>
        <p:txBody>
          <a:bodyPr/>
          <a:lstStyle/>
          <a:p>
            <a:pPr>
              <a:lnSpc>
                <a:spcPct val="120000"/>
              </a:lnSpc>
              <a:defRPr/>
            </a:pPr>
            <a:r>
              <a:rPr lang="en-US" altLang="zh-CN" sz="2800" dirty="0">
                <a:solidFill>
                  <a:srgbClr val="008000"/>
                </a:solidFill>
                <a:latin typeface="Times New Roman" panose="02020603050405020304" pitchFamily="18" charset="0"/>
                <a:ea typeface="黑体" panose="02010609060101010101" pitchFamily="49" charset="-122"/>
              </a:rPr>
              <a:t>Which do you think is the best restaurant near your home?</a:t>
            </a:r>
          </a:p>
        </p:txBody>
      </p:sp>
      <p:sp>
        <p:nvSpPr>
          <p:cNvPr id="53253" name="AutoShape 5"/>
          <p:cNvSpPr>
            <a:spLocks noChangeArrowheads="1"/>
          </p:cNvSpPr>
          <p:nvPr/>
        </p:nvSpPr>
        <p:spPr bwMode="auto">
          <a:xfrm>
            <a:off x="2214563" y="3214688"/>
            <a:ext cx="4500562" cy="785812"/>
          </a:xfrm>
          <a:prstGeom prst="wedgeRoundRectCallout">
            <a:avLst>
              <a:gd name="adj1" fmla="val 59755"/>
              <a:gd name="adj2" fmla="val 50736"/>
              <a:gd name="adj3" fmla="val 16667"/>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en-US" altLang="zh-CN" sz="2800">
                <a:latin typeface="Times New Roman" panose="02020603050405020304" pitchFamily="18" charset="0"/>
                <a:ea typeface="黑体" panose="02010609060101010101" pitchFamily="49" charset="-122"/>
              </a:rPr>
              <a:t>… is the best restaurant.</a:t>
            </a:r>
          </a:p>
        </p:txBody>
      </p:sp>
      <p:pic>
        <p:nvPicPr>
          <p:cNvPr id="34822" name="Picture 8" descr="小丸子姐姐"/>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5100" y="908050"/>
            <a:ext cx="14097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9" descr="wahah"/>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64388" y="3500438"/>
            <a:ext cx="1133475"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p:cNvSpPr>
            <a:spLocks noChangeArrowheads="1"/>
          </p:cNvSpPr>
          <p:nvPr/>
        </p:nvSpPr>
        <p:spPr bwMode="auto">
          <a:xfrm>
            <a:off x="1763688" y="4652404"/>
            <a:ext cx="1428760" cy="785818"/>
          </a:xfrm>
          <a:prstGeom prst="wedgeRoundRectCallout">
            <a:avLst>
              <a:gd name="adj1" fmla="val -80329"/>
              <a:gd name="adj2" fmla="val 26106"/>
              <a:gd name="adj3" fmla="val 16667"/>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t="100000"/>
            </a:path>
            <a:tileRect r="-100000" b="-100000"/>
          </a:gradFill>
          <a:ln w="9525">
            <a:noFill/>
            <a:miter lim="800000"/>
          </a:ln>
          <a:effectLst/>
        </p:spPr>
        <p:txBody>
          <a:bodyPr/>
          <a:lstStyle/>
          <a:p>
            <a:pPr algn="ctr">
              <a:lnSpc>
                <a:spcPct val="120000"/>
              </a:lnSpc>
              <a:defRPr/>
            </a:pPr>
            <a:r>
              <a:rPr lang="en-US" altLang="zh-CN" sz="2800" dirty="0">
                <a:solidFill>
                  <a:srgbClr val="008000"/>
                </a:solidFill>
                <a:latin typeface="Times New Roman" panose="02020603050405020304" pitchFamily="18" charset="0"/>
                <a:ea typeface="黑体" panose="02010609060101010101" pitchFamily="49" charset="-122"/>
              </a:rPr>
              <a:t>Why?</a:t>
            </a:r>
          </a:p>
        </p:txBody>
      </p:sp>
      <p:pic>
        <p:nvPicPr>
          <p:cNvPr id="34827" name="Picture 8" descr="小丸子姐姐"/>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5100" y="4046538"/>
            <a:ext cx="14097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3"/>
                                        </p:tgtEl>
                                        <p:attrNameLst>
                                          <p:attrName>style.visibility</p:attrName>
                                        </p:attrNameLst>
                                      </p:cBhvr>
                                      <p:to>
                                        <p:strVal val="visible"/>
                                      </p:to>
                                    </p:set>
                                    <p:anim calcmode="lin" valueType="num">
                                      <p:cBhvr additive="base">
                                        <p:cTn id="13" dur="500" fill="hold"/>
                                        <p:tgtEl>
                                          <p:spTgt spid="53253"/>
                                        </p:tgtEl>
                                        <p:attrNameLst>
                                          <p:attrName>ppt_x</p:attrName>
                                        </p:attrNameLst>
                                      </p:cBhvr>
                                      <p:tavLst>
                                        <p:tav tm="0">
                                          <p:val>
                                            <p:strVal val="#ppt_x"/>
                                          </p:val>
                                        </p:tav>
                                        <p:tav tm="100000">
                                          <p:val>
                                            <p:strVal val="#ppt_x"/>
                                          </p:val>
                                        </p:tav>
                                      </p:tavLst>
                                    </p:anim>
                                    <p:anim calcmode="lin" valueType="num">
                                      <p:cBhvr additive="base">
                                        <p:cTn id="14"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714375" y="715963"/>
            <a:ext cx="6357938" cy="2497137"/>
          </a:xfrm>
          <a:prstGeom prst="wedgeRoundRectCallout">
            <a:avLst>
              <a:gd name="adj1" fmla="val 54074"/>
              <a:gd name="adj2" fmla="val 14574"/>
              <a:gd name="adj3" fmla="val 16667"/>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en-US" altLang="zh-CN" sz="2800">
                <a:latin typeface="Times New Roman" panose="02020603050405020304" pitchFamily="18" charset="0"/>
                <a:ea typeface="黑体" panose="02010609060101010101" pitchFamily="49" charset="-122"/>
              </a:rPr>
              <a:t>Because it’s the closest to my home, only five minutes on foot. And the service is the best. There are many kinds of seafood, and I like seafood very much.</a:t>
            </a:r>
          </a:p>
        </p:txBody>
      </p:sp>
      <p:pic>
        <p:nvPicPr>
          <p:cNvPr id="35843" name="Picture 9" descr="wahah"/>
          <p:cNvPicPr>
            <a:picLocks noChangeAspect="1" noChangeArrowheads="1"/>
          </p:cNvPicPr>
          <p:nvPr/>
        </p:nvPicPr>
        <p:blipFill>
          <a:blip r:embed="rId2" cstate="email">
            <a:clrChange>
              <a:clrFrom>
                <a:srgbClr val="FEFFFF"/>
              </a:clrFrom>
              <a:clrTo>
                <a:srgbClr val="FEFFFF">
                  <a:alpha val="0"/>
                </a:srgbClr>
              </a:clrTo>
            </a:clrChange>
          </a:blip>
          <a:srcRect/>
          <a:stretch>
            <a:fillRect/>
          </a:stretch>
        </p:blipFill>
        <p:spPr bwMode="auto">
          <a:xfrm>
            <a:off x="7358063" y="1000125"/>
            <a:ext cx="113347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p:cNvSpPr>
            <a:spLocks noChangeArrowheads="1"/>
          </p:cNvSpPr>
          <p:nvPr/>
        </p:nvSpPr>
        <p:spPr bwMode="auto">
          <a:xfrm>
            <a:off x="2571736" y="3786190"/>
            <a:ext cx="3929090" cy="1428760"/>
          </a:xfrm>
          <a:prstGeom prst="wedgeRoundRectCallout">
            <a:avLst>
              <a:gd name="adj1" fmla="val -80329"/>
              <a:gd name="adj2" fmla="val 26106"/>
              <a:gd name="adj3" fmla="val 16667"/>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t="100000"/>
            </a:path>
            <a:tileRect r="-100000" b="-100000"/>
          </a:gradFill>
          <a:ln w="9525">
            <a:noFill/>
            <a:miter lim="800000"/>
          </a:ln>
          <a:effectLst/>
        </p:spPr>
        <p:txBody>
          <a:bodyPr/>
          <a:lstStyle/>
          <a:p>
            <a:pPr algn="ctr">
              <a:lnSpc>
                <a:spcPct val="120000"/>
              </a:lnSpc>
              <a:defRPr/>
            </a:pPr>
            <a:r>
              <a:rPr lang="en-US" altLang="zh-CN" sz="2800" dirty="0">
                <a:solidFill>
                  <a:srgbClr val="008000"/>
                </a:solidFill>
                <a:latin typeface="Times New Roman" panose="02020603050405020304" pitchFamily="18" charset="0"/>
                <a:ea typeface="黑体" panose="02010609060101010101" pitchFamily="49" charset="-122"/>
              </a:rPr>
              <a:t>But I think it’s very expensive.</a:t>
            </a:r>
          </a:p>
        </p:txBody>
      </p:sp>
      <p:pic>
        <p:nvPicPr>
          <p:cNvPr id="35847" name="Picture 8" descr="小丸子姐姐"/>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8" y="3573463"/>
            <a:ext cx="14097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9" descr="wahah"/>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500938" y="4429125"/>
            <a:ext cx="113347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992188" y="5589588"/>
            <a:ext cx="6099175" cy="735012"/>
          </a:xfrm>
          <a:prstGeom prst="wedgeRoundRectCallout">
            <a:avLst>
              <a:gd name="adj1" fmla="val 57028"/>
              <a:gd name="adj2" fmla="val -104398"/>
              <a:gd name="adj3" fmla="val 16667"/>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en-US" altLang="zh-CN" sz="2800">
                <a:latin typeface="Times New Roman" panose="02020603050405020304" pitchFamily="18" charset="0"/>
                <a:ea typeface="黑体" panose="02010609060101010101" pitchFamily="49" charset="-122"/>
              </a:rPr>
              <a:t>Yes, but I don’t order a lot of 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4"/>
          <p:cNvSpPr>
            <a:spLocks noChangeArrowheads="1" noChangeShapeType="1" noTextEdit="1"/>
          </p:cNvSpPr>
          <p:nvPr/>
        </p:nvSpPr>
        <p:spPr bwMode="auto">
          <a:xfrm>
            <a:off x="180975" y="468313"/>
            <a:ext cx="2743200" cy="728662"/>
          </a:xfrm>
          <a:prstGeom prst="rect">
            <a:avLst/>
          </a:prstGeom>
        </p:spPr>
        <p:txBody>
          <a:bodyPr wrap="none" fromWordArt="1">
            <a:prstTxWarp prst="textSlantUp">
              <a:avLst>
                <a:gd name="adj" fmla="val 32056"/>
              </a:avLst>
            </a:prstTxWarp>
          </a:bodyPr>
          <a:lstStyle/>
          <a:p>
            <a:pPr algn="ctr"/>
            <a:r>
              <a:rPr lang="en-US" altLang="zh-CN"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I need your help.</a:t>
            </a:r>
            <a:endParaRPr lang="zh-CN" altLang="en-US"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pic>
        <p:nvPicPr>
          <p:cNvPr id="36867" name="Picture 7" descr="356f2fd195d44e4c8d19584a18903068"/>
          <p:cNvPicPr>
            <a:picLocks noChangeAspect="1" noChangeArrowheads="1"/>
          </p:cNvPicPr>
          <p:nvPr/>
        </p:nvPicPr>
        <p:blipFill>
          <a:blip r:embed="rId2" cstate="email"/>
          <a:srcRect/>
          <a:stretch>
            <a:fillRect/>
          </a:stretch>
        </p:blipFill>
        <p:spPr bwMode="auto">
          <a:xfrm>
            <a:off x="7848600" y="709613"/>
            <a:ext cx="9064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AutoShape 57" descr=")~[IR741${TS4U01DR3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36869" name="AutoShape 58" descr=")~[IR741${TS4U01DR3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36870" name="Text Box 47"/>
          <p:cNvSpPr txBox="1">
            <a:spLocks noChangeArrowheads="1"/>
          </p:cNvSpPr>
          <p:nvPr/>
        </p:nvSpPr>
        <p:spPr bwMode="auto">
          <a:xfrm>
            <a:off x="138113" y="958850"/>
            <a:ext cx="7705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Times New Roman" panose="02020603050405020304" pitchFamily="18" charset="0"/>
                <a:ea typeface="黑体" panose="02010609060101010101" pitchFamily="49" charset="-122"/>
              </a:rPr>
              <a:t>My family plan to have a self-service travel (</a:t>
            </a:r>
            <a:r>
              <a:rPr lang="zh-CN" altLang="en-US" sz="2400">
                <a:latin typeface="Times New Roman" panose="02020603050405020304" pitchFamily="18" charset="0"/>
                <a:ea typeface="黑体" panose="02010609060101010101" pitchFamily="49" charset="-122"/>
              </a:rPr>
              <a:t>自助游</a:t>
            </a:r>
            <a:r>
              <a:rPr lang="en-US" altLang="zh-CN" sz="2400">
                <a:latin typeface="Times New Roman" panose="02020603050405020304" pitchFamily="18" charset="0"/>
                <a:ea typeface="黑体" panose="02010609060101010101" pitchFamily="49" charset="-122"/>
              </a:rPr>
              <a:t>)</a:t>
            </a:r>
            <a:r>
              <a:rPr lang="zh-CN" altLang="en-US" sz="2400">
                <a:latin typeface="Times New Roman" panose="02020603050405020304" pitchFamily="18" charset="0"/>
                <a:ea typeface="黑体" panose="02010609060101010101" pitchFamily="49" charset="-122"/>
              </a:rPr>
              <a:t> </a:t>
            </a:r>
            <a:r>
              <a:rPr lang="en-US" altLang="zh-CN" sz="2400">
                <a:latin typeface="Times New Roman" panose="02020603050405020304" pitchFamily="18" charset="0"/>
                <a:ea typeface="黑体" panose="02010609060101010101" pitchFamily="49" charset="-122"/>
              </a:rPr>
              <a:t>during the winter holiday, but I have difficulties in making choices.</a:t>
            </a:r>
          </a:p>
        </p:txBody>
      </p:sp>
      <p:graphicFrame>
        <p:nvGraphicFramePr>
          <p:cNvPr id="6259" name="Group 115"/>
          <p:cNvGraphicFramePr>
            <a:graphicFrameLocks noGrp="1"/>
          </p:cNvGraphicFramePr>
          <p:nvPr/>
        </p:nvGraphicFramePr>
        <p:xfrm>
          <a:off x="539750" y="1773238"/>
          <a:ext cx="7993063" cy="3168650"/>
        </p:xfrm>
        <a:graphic>
          <a:graphicData uri="http://schemas.openxmlformats.org/drawingml/2006/table">
            <a:tbl>
              <a:tblPr/>
              <a:tblGrid>
                <a:gridCol w="1655763">
                  <a:extLst>
                    <a:ext uri="{9D8B030D-6E8A-4147-A177-3AD203B41FA5}">
                      <a16:colId xmlns:a16="http://schemas.microsoft.com/office/drawing/2014/main" val="20000"/>
                    </a:ext>
                  </a:extLst>
                </a:gridCol>
                <a:gridCol w="2160587">
                  <a:extLst>
                    <a:ext uri="{9D8B030D-6E8A-4147-A177-3AD203B41FA5}">
                      <a16:colId xmlns:a16="http://schemas.microsoft.com/office/drawing/2014/main" val="20001"/>
                    </a:ext>
                  </a:extLst>
                </a:gridCol>
                <a:gridCol w="2179638">
                  <a:extLst>
                    <a:ext uri="{9D8B030D-6E8A-4147-A177-3AD203B41FA5}">
                      <a16:colId xmlns:a16="http://schemas.microsoft.com/office/drawing/2014/main" val="20002"/>
                    </a:ext>
                  </a:extLst>
                </a:gridCol>
                <a:gridCol w="1997075">
                  <a:extLst>
                    <a:ext uri="{9D8B030D-6E8A-4147-A177-3AD203B41FA5}">
                      <a16:colId xmlns:a16="http://schemas.microsoft.com/office/drawing/2014/main" val="20003"/>
                    </a:ext>
                  </a:extLst>
                </a:gridCol>
              </a:tblGrid>
              <a:tr h="1296016">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6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altLang="zh-CN"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6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   </a:t>
                      </a:r>
                      <a:endParaRPr kumimoji="0" lang="en-US" altLang="zh-CN"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6114">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800" b="0"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3" name="文本框 4"/>
          <p:cNvSpPr txBox="1">
            <a:spLocks noChangeArrowheads="1"/>
          </p:cNvSpPr>
          <p:nvPr/>
        </p:nvSpPr>
        <p:spPr bwMode="auto">
          <a:xfrm>
            <a:off x="755650" y="2349500"/>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Places</a:t>
            </a:r>
          </a:p>
        </p:txBody>
      </p:sp>
      <p:sp>
        <p:nvSpPr>
          <p:cNvPr id="2" name="文本框 4"/>
          <p:cNvSpPr txBox="1">
            <a:spLocks noChangeArrowheads="1"/>
          </p:cNvSpPr>
          <p:nvPr/>
        </p:nvSpPr>
        <p:spPr bwMode="auto">
          <a:xfrm>
            <a:off x="755650" y="3068638"/>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Weather</a:t>
            </a:r>
          </a:p>
        </p:txBody>
      </p:sp>
      <p:sp>
        <p:nvSpPr>
          <p:cNvPr id="3" name="文本框 4"/>
          <p:cNvSpPr txBox="1">
            <a:spLocks noChangeArrowheads="1"/>
          </p:cNvSpPr>
          <p:nvPr/>
        </p:nvSpPr>
        <p:spPr bwMode="auto">
          <a:xfrm>
            <a:off x="827088" y="3644900"/>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 Cost</a:t>
            </a:r>
          </a:p>
        </p:txBody>
      </p:sp>
      <p:sp>
        <p:nvSpPr>
          <p:cNvPr id="4" name="文本框 4"/>
          <p:cNvSpPr txBox="1">
            <a:spLocks noChangeArrowheads="1"/>
          </p:cNvSpPr>
          <p:nvPr/>
        </p:nvSpPr>
        <p:spPr bwMode="auto">
          <a:xfrm>
            <a:off x="539750" y="4038600"/>
            <a:ext cx="2016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  Time on </a:t>
            </a:r>
          </a:p>
          <a:p>
            <a:pPr eaLnBrk="1" hangingPunct="1"/>
            <a:r>
              <a:rPr lang="en-US" altLang="zh-CN" sz="2400" b="1">
                <a:latin typeface="Times New Roman" panose="02020603050405020304" pitchFamily="18" charset="0"/>
                <a:ea typeface="黑体" panose="02010609060101010101" pitchFamily="49" charset="-122"/>
              </a:rPr>
              <a:t>   the way</a:t>
            </a:r>
          </a:p>
        </p:txBody>
      </p:sp>
      <p:pic>
        <p:nvPicPr>
          <p:cNvPr id="6227" name="Picture 83" descr="240425-12101022092554"/>
          <p:cNvPicPr>
            <a:picLocks noChangeAspect="1" noChangeArrowheads="1"/>
          </p:cNvPicPr>
          <p:nvPr/>
        </p:nvPicPr>
        <p:blipFill>
          <a:blip r:embed="rId3" cstate="email"/>
          <a:srcRect/>
          <a:stretch>
            <a:fillRect/>
          </a:stretch>
        </p:blipFill>
        <p:spPr bwMode="auto">
          <a:xfrm>
            <a:off x="4356100" y="1773238"/>
            <a:ext cx="21605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2" name="Picture 88" descr="5d654243fbf2b21138b7e86ace8065380dd78ed2"/>
          <p:cNvPicPr>
            <a:picLocks noChangeAspect="1" noChangeArrowheads="1"/>
          </p:cNvPicPr>
          <p:nvPr/>
        </p:nvPicPr>
        <p:blipFill>
          <a:blip r:embed="rId4" cstate="email"/>
          <a:srcRect/>
          <a:stretch>
            <a:fillRect/>
          </a:stretch>
        </p:blipFill>
        <p:spPr bwMode="auto">
          <a:xfrm>
            <a:off x="2195513" y="1773238"/>
            <a:ext cx="22320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9" name="Picture 95" descr="2008811143312983_2"/>
          <p:cNvPicPr>
            <a:picLocks noChangeAspect="1" noChangeArrowheads="1"/>
          </p:cNvPicPr>
          <p:nvPr/>
        </p:nvPicPr>
        <p:blipFill>
          <a:blip r:embed="rId5" cstate="email"/>
          <a:srcRect/>
          <a:stretch>
            <a:fillRect/>
          </a:stretch>
        </p:blipFill>
        <p:spPr bwMode="auto">
          <a:xfrm>
            <a:off x="6516688" y="1773238"/>
            <a:ext cx="20161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2124075" y="4221163"/>
            <a:ext cx="2519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 </a:t>
            </a:r>
            <a:r>
              <a:rPr lang="en-US" altLang="zh-CN" sz="2400">
                <a:solidFill>
                  <a:srgbClr val="FF0000"/>
                </a:solidFill>
                <a:latin typeface="Times New Roman" panose="02020603050405020304" pitchFamily="18" charset="0"/>
                <a:ea typeface="黑体" panose="02010609060101010101" pitchFamily="49" charset="-122"/>
              </a:rPr>
              <a:t>3 hours by plane</a:t>
            </a:r>
          </a:p>
          <a:p>
            <a:pPr eaLnBrk="1" hangingPunct="1"/>
            <a:endParaRPr lang="en-US" altLang="zh-CN" sz="2400">
              <a:solidFill>
                <a:srgbClr val="FF0000"/>
              </a:solidFill>
              <a:latin typeface="Times New Roman" panose="02020603050405020304" pitchFamily="18" charset="0"/>
              <a:ea typeface="黑体" panose="02010609060101010101" pitchFamily="49" charset="-122"/>
            </a:endParaRPr>
          </a:p>
        </p:txBody>
      </p:sp>
      <p:sp>
        <p:nvSpPr>
          <p:cNvPr id="6" name="文本框 4"/>
          <p:cNvSpPr txBox="1">
            <a:spLocks noChangeArrowheads="1"/>
          </p:cNvSpPr>
          <p:nvPr/>
        </p:nvSpPr>
        <p:spPr bwMode="auto">
          <a:xfrm>
            <a:off x="2339975" y="3573463"/>
            <a:ext cx="2736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ea typeface="黑体" panose="02010609060101010101" pitchFamily="49" charset="-122"/>
              </a:rPr>
              <a:t> </a:t>
            </a:r>
            <a:r>
              <a:rPr lang="zh-CN" altLang="en-US" sz="2400" b="1">
                <a:solidFill>
                  <a:srgbClr val="FF0000"/>
                </a:solidFill>
                <a:latin typeface="Times New Roman" panose="02020603050405020304" pitchFamily="18" charset="0"/>
                <a:ea typeface="黑体" panose="02010609060101010101" pitchFamily="49" charset="-122"/>
              </a:rPr>
              <a:t>￥</a:t>
            </a:r>
            <a:r>
              <a:rPr lang="en-US" altLang="zh-CN" sz="2400">
                <a:solidFill>
                  <a:srgbClr val="FF0000"/>
                </a:solidFill>
                <a:latin typeface="Times New Roman" panose="02020603050405020304" pitchFamily="18" charset="0"/>
                <a:ea typeface="黑体" panose="02010609060101010101" pitchFamily="49" charset="-122"/>
              </a:rPr>
              <a:t>3200</a:t>
            </a:r>
          </a:p>
        </p:txBody>
      </p:sp>
      <p:sp>
        <p:nvSpPr>
          <p:cNvPr id="7" name="文本框 4"/>
          <p:cNvSpPr txBox="1">
            <a:spLocks noChangeArrowheads="1"/>
          </p:cNvSpPr>
          <p:nvPr/>
        </p:nvSpPr>
        <p:spPr bwMode="auto">
          <a:xfrm>
            <a:off x="2268538" y="3141663"/>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F0000"/>
                </a:solidFill>
                <a:latin typeface="Times New Roman" panose="02020603050405020304" pitchFamily="18" charset="0"/>
                <a:ea typeface="黑体" panose="02010609060101010101" pitchFamily="49" charset="-122"/>
              </a:rPr>
              <a:t>-20℃</a:t>
            </a:r>
            <a:r>
              <a:rPr lang="zh-CN" altLang="en-US" sz="2400">
                <a:solidFill>
                  <a:srgbClr val="FF0000"/>
                </a:solidFill>
                <a:latin typeface="Times New Roman" panose="02020603050405020304" pitchFamily="18" charset="0"/>
                <a:ea typeface="黑体" panose="02010609060101010101" pitchFamily="49" charset="-122"/>
              </a:rPr>
              <a:t>～</a:t>
            </a:r>
            <a:r>
              <a:rPr lang="en-US" altLang="zh-CN" sz="2400">
                <a:solidFill>
                  <a:srgbClr val="FF0000"/>
                </a:solidFill>
                <a:latin typeface="Times New Roman" panose="02020603050405020304" pitchFamily="18" charset="0"/>
                <a:ea typeface="黑体" panose="02010609060101010101" pitchFamily="49" charset="-122"/>
              </a:rPr>
              <a:t>-15℃</a:t>
            </a:r>
          </a:p>
        </p:txBody>
      </p:sp>
      <p:sp>
        <p:nvSpPr>
          <p:cNvPr id="8" name="文本框 4"/>
          <p:cNvSpPr txBox="1">
            <a:spLocks noChangeArrowheads="1"/>
          </p:cNvSpPr>
          <p:nvPr/>
        </p:nvSpPr>
        <p:spPr bwMode="auto">
          <a:xfrm>
            <a:off x="4572000" y="3573463"/>
            <a:ext cx="2736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ea typeface="黑体" panose="02010609060101010101" pitchFamily="49" charset="-122"/>
              </a:rPr>
              <a:t> </a:t>
            </a:r>
            <a:r>
              <a:rPr lang="zh-CN" altLang="en-US" sz="2400" b="1">
                <a:solidFill>
                  <a:srgbClr val="FF0000"/>
                </a:solidFill>
                <a:latin typeface="Times New Roman" panose="02020603050405020304" pitchFamily="18" charset="0"/>
                <a:ea typeface="黑体" panose="02010609060101010101" pitchFamily="49" charset="-122"/>
              </a:rPr>
              <a:t>￥</a:t>
            </a:r>
            <a:r>
              <a:rPr lang="en-US" altLang="zh-CN" sz="2400">
                <a:solidFill>
                  <a:srgbClr val="FF0000"/>
                </a:solidFill>
                <a:latin typeface="Times New Roman" panose="02020603050405020304" pitchFamily="18" charset="0"/>
                <a:ea typeface="黑体" panose="02010609060101010101" pitchFamily="49" charset="-122"/>
              </a:rPr>
              <a:t>2800</a:t>
            </a:r>
          </a:p>
        </p:txBody>
      </p:sp>
      <p:sp>
        <p:nvSpPr>
          <p:cNvPr id="9" name="文本框 4"/>
          <p:cNvSpPr txBox="1">
            <a:spLocks noChangeArrowheads="1"/>
          </p:cNvSpPr>
          <p:nvPr/>
        </p:nvSpPr>
        <p:spPr bwMode="auto">
          <a:xfrm>
            <a:off x="4356100" y="4076700"/>
            <a:ext cx="2305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F0000"/>
                </a:solidFill>
                <a:latin typeface="Times New Roman" panose="02020603050405020304" pitchFamily="18" charset="0"/>
                <a:ea typeface="黑体" panose="02010609060101010101" pitchFamily="49" charset="-122"/>
              </a:rPr>
              <a:t>2 hours and 30 minutes by plane</a:t>
            </a:r>
          </a:p>
        </p:txBody>
      </p:sp>
      <p:sp>
        <p:nvSpPr>
          <p:cNvPr id="10" name="文本框 4"/>
          <p:cNvSpPr txBox="1">
            <a:spLocks noChangeArrowheads="1"/>
          </p:cNvSpPr>
          <p:nvPr/>
        </p:nvSpPr>
        <p:spPr bwMode="auto">
          <a:xfrm>
            <a:off x="6516688" y="4149725"/>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 </a:t>
            </a:r>
            <a:r>
              <a:rPr lang="en-US" altLang="zh-CN" sz="2400">
                <a:solidFill>
                  <a:srgbClr val="FF0000"/>
                </a:solidFill>
                <a:latin typeface="Times New Roman" panose="02020603050405020304" pitchFamily="18" charset="0"/>
                <a:ea typeface="黑体" panose="02010609060101010101" pitchFamily="49" charset="-122"/>
              </a:rPr>
              <a:t>1 hour by train </a:t>
            </a:r>
          </a:p>
        </p:txBody>
      </p:sp>
      <p:sp>
        <p:nvSpPr>
          <p:cNvPr id="11" name="文本框 4"/>
          <p:cNvSpPr txBox="1">
            <a:spLocks noChangeArrowheads="1"/>
          </p:cNvSpPr>
          <p:nvPr/>
        </p:nvSpPr>
        <p:spPr bwMode="auto">
          <a:xfrm>
            <a:off x="4500563" y="3141663"/>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F0000"/>
                </a:solidFill>
                <a:latin typeface="Times New Roman" panose="02020603050405020304" pitchFamily="18" charset="0"/>
                <a:ea typeface="黑体" panose="02010609060101010101" pitchFamily="49" charset="-122"/>
              </a:rPr>
              <a:t>20 ℃</a:t>
            </a:r>
            <a:r>
              <a:rPr lang="zh-CN" altLang="en-US" sz="2400">
                <a:solidFill>
                  <a:srgbClr val="FF0000"/>
                </a:solidFill>
                <a:latin typeface="Times New Roman" panose="02020603050405020304" pitchFamily="18" charset="0"/>
                <a:ea typeface="黑体" panose="02010609060101010101" pitchFamily="49" charset="-122"/>
              </a:rPr>
              <a:t>～</a:t>
            </a:r>
            <a:r>
              <a:rPr lang="en-US" altLang="zh-CN" sz="2400">
                <a:solidFill>
                  <a:srgbClr val="FF0000"/>
                </a:solidFill>
                <a:latin typeface="Times New Roman" panose="02020603050405020304" pitchFamily="18" charset="0"/>
                <a:ea typeface="黑体" panose="02010609060101010101" pitchFamily="49" charset="-122"/>
              </a:rPr>
              <a:t>28℃</a:t>
            </a:r>
          </a:p>
        </p:txBody>
      </p:sp>
      <p:sp>
        <p:nvSpPr>
          <p:cNvPr id="12" name="文本框 4"/>
          <p:cNvSpPr txBox="1">
            <a:spLocks noChangeArrowheads="1"/>
          </p:cNvSpPr>
          <p:nvPr/>
        </p:nvSpPr>
        <p:spPr bwMode="auto">
          <a:xfrm>
            <a:off x="6588125" y="3141663"/>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FF0000"/>
                </a:solidFill>
                <a:latin typeface="Times New Roman" panose="02020603050405020304" pitchFamily="18" charset="0"/>
                <a:ea typeface="黑体" panose="02010609060101010101" pitchFamily="49" charset="-122"/>
              </a:rPr>
              <a:t>4 ℃</a:t>
            </a:r>
            <a:r>
              <a:rPr lang="zh-CN" altLang="en-US" sz="2400">
                <a:solidFill>
                  <a:srgbClr val="FF0000"/>
                </a:solidFill>
                <a:latin typeface="Times New Roman" panose="02020603050405020304" pitchFamily="18" charset="0"/>
                <a:ea typeface="黑体" panose="02010609060101010101" pitchFamily="49" charset="-122"/>
              </a:rPr>
              <a:t>～</a:t>
            </a:r>
            <a:r>
              <a:rPr lang="en-US" altLang="zh-CN" sz="2400">
                <a:solidFill>
                  <a:srgbClr val="FF0000"/>
                </a:solidFill>
                <a:latin typeface="Times New Roman" panose="02020603050405020304" pitchFamily="18" charset="0"/>
                <a:ea typeface="黑体" panose="02010609060101010101" pitchFamily="49" charset="-122"/>
              </a:rPr>
              <a:t>10℃</a:t>
            </a:r>
          </a:p>
        </p:txBody>
      </p:sp>
      <p:sp>
        <p:nvSpPr>
          <p:cNvPr id="13" name="文本框 4"/>
          <p:cNvSpPr txBox="1">
            <a:spLocks noChangeArrowheads="1"/>
          </p:cNvSpPr>
          <p:nvPr/>
        </p:nvSpPr>
        <p:spPr bwMode="auto">
          <a:xfrm>
            <a:off x="6732588" y="3573463"/>
            <a:ext cx="2736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ea typeface="黑体" panose="02010609060101010101" pitchFamily="49" charset="-122"/>
              </a:rPr>
              <a:t> </a:t>
            </a:r>
            <a:r>
              <a:rPr lang="zh-CN" altLang="en-US" sz="2400" b="1">
                <a:solidFill>
                  <a:srgbClr val="FF0000"/>
                </a:solidFill>
                <a:latin typeface="Times New Roman" panose="02020603050405020304" pitchFamily="18" charset="0"/>
                <a:ea typeface="黑体" panose="02010609060101010101" pitchFamily="49" charset="-122"/>
              </a:rPr>
              <a:t>￥</a:t>
            </a:r>
            <a:r>
              <a:rPr lang="en-US" altLang="zh-CN" sz="2400">
                <a:solidFill>
                  <a:srgbClr val="FF0000"/>
                </a:solidFill>
                <a:latin typeface="Times New Roman" panose="02020603050405020304" pitchFamily="18" charset="0"/>
                <a:ea typeface="黑体" panose="02010609060101010101" pitchFamily="49" charset="-122"/>
              </a:rPr>
              <a:t>600</a:t>
            </a:r>
          </a:p>
        </p:txBody>
      </p:sp>
      <p:sp>
        <p:nvSpPr>
          <p:cNvPr id="40" name="Text Box 112"/>
          <p:cNvSpPr txBox="1">
            <a:spLocks noChangeArrowheads="1"/>
          </p:cNvSpPr>
          <p:nvPr/>
        </p:nvSpPr>
        <p:spPr bwMode="auto">
          <a:xfrm>
            <a:off x="250825" y="5229225"/>
            <a:ext cx="8713788" cy="1200150"/>
          </a:xfrm>
          <a:prstGeom prst="rect">
            <a:avLst/>
          </a:prstGeom>
          <a:solidFill>
            <a:schemeClr val="accent2">
              <a:lumMod val="20000"/>
              <a:lumOff val="80000"/>
            </a:schemeClr>
          </a:solidFill>
          <a:ln w="9525">
            <a:noFill/>
            <a:miter lim="800000"/>
          </a:ln>
        </p:spPr>
        <p:txBody>
          <a:bodyPr>
            <a:spAutoFit/>
          </a:bodyPr>
          <a:lstStyle/>
          <a:p>
            <a:pPr>
              <a:defRP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Hangzhou is  ____ in winter.  Harbin is  _____ than Hangzhou.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Hainan is _______ than Hangzhou. So, Harbin is  the  ________ and Hainan is the  ________.</a:t>
            </a:r>
            <a:endParaRPr lang="zh-CN" altLang="en-US"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Text Box 116"/>
          <p:cNvSpPr txBox="1">
            <a:spLocks noChangeArrowheads="1"/>
          </p:cNvSpPr>
          <p:nvPr/>
        </p:nvSpPr>
        <p:spPr bwMode="auto">
          <a:xfrm>
            <a:off x="1911350" y="5251450"/>
            <a:ext cx="73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3333CC"/>
                </a:solidFill>
                <a:latin typeface="Times New Roman" panose="02020603050405020304" pitchFamily="18" charset="0"/>
                <a:cs typeface="Times New Roman" panose="02020603050405020304" pitchFamily="18" charset="0"/>
              </a:rPr>
              <a:t>cold</a:t>
            </a:r>
          </a:p>
        </p:txBody>
      </p:sp>
      <p:sp>
        <p:nvSpPr>
          <p:cNvPr id="42" name="Text Box 117"/>
          <p:cNvSpPr txBox="1">
            <a:spLocks noChangeArrowheads="1"/>
          </p:cNvSpPr>
          <p:nvPr/>
        </p:nvSpPr>
        <p:spPr bwMode="auto">
          <a:xfrm>
            <a:off x="5211763" y="5229225"/>
            <a:ext cx="100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3333CC"/>
                </a:solidFill>
                <a:latin typeface="Times New Roman" panose="02020603050405020304" pitchFamily="18" charset="0"/>
                <a:cs typeface="Times New Roman" panose="02020603050405020304" pitchFamily="18" charset="0"/>
              </a:rPr>
              <a:t>cold</a:t>
            </a:r>
            <a:r>
              <a:rPr lang="en-US" altLang="zh-CN" sz="2400" b="1">
                <a:solidFill>
                  <a:srgbClr val="FF0000"/>
                </a:solidFill>
                <a:latin typeface="Times New Roman" panose="02020603050405020304" pitchFamily="18" charset="0"/>
                <a:cs typeface="Times New Roman" panose="02020603050405020304" pitchFamily="18" charset="0"/>
              </a:rPr>
              <a:t>er</a:t>
            </a:r>
          </a:p>
        </p:txBody>
      </p:sp>
      <p:sp>
        <p:nvSpPr>
          <p:cNvPr id="44" name="Text Box 118"/>
          <p:cNvSpPr txBox="1">
            <a:spLocks noChangeArrowheads="1"/>
          </p:cNvSpPr>
          <p:nvPr/>
        </p:nvSpPr>
        <p:spPr bwMode="auto">
          <a:xfrm>
            <a:off x="1500188" y="5589588"/>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3333CC"/>
                </a:solidFill>
                <a:latin typeface="Times New Roman" panose="02020603050405020304" pitchFamily="18" charset="0"/>
                <a:cs typeface="Times New Roman" panose="02020603050405020304" pitchFamily="18" charset="0"/>
              </a:rPr>
              <a:t>warm</a:t>
            </a:r>
            <a:r>
              <a:rPr lang="en-US" altLang="zh-CN" sz="2400" b="1">
                <a:solidFill>
                  <a:srgbClr val="FF0000"/>
                </a:solidFill>
                <a:latin typeface="Times New Roman" panose="02020603050405020304" pitchFamily="18" charset="0"/>
                <a:cs typeface="Times New Roman" panose="02020603050405020304" pitchFamily="18" charset="0"/>
              </a:rPr>
              <a:t>er</a:t>
            </a:r>
          </a:p>
        </p:txBody>
      </p:sp>
      <p:sp>
        <p:nvSpPr>
          <p:cNvPr id="45" name="Text Box 119"/>
          <p:cNvSpPr txBox="1">
            <a:spLocks noChangeArrowheads="1"/>
          </p:cNvSpPr>
          <p:nvPr/>
        </p:nvSpPr>
        <p:spPr bwMode="auto">
          <a:xfrm>
            <a:off x="7072313" y="5608638"/>
            <a:ext cx="1090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3333CC"/>
                </a:solidFill>
                <a:latin typeface="Times New Roman" panose="02020603050405020304" pitchFamily="18" charset="0"/>
                <a:cs typeface="Times New Roman" panose="02020603050405020304" pitchFamily="18" charset="0"/>
              </a:rPr>
              <a:t>cold</a:t>
            </a:r>
            <a:r>
              <a:rPr lang="en-US" altLang="zh-CN" sz="2400" b="1">
                <a:solidFill>
                  <a:srgbClr val="FF0000"/>
                </a:solidFill>
                <a:latin typeface="Times New Roman" panose="02020603050405020304" pitchFamily="18" charset="0"/>
                <a:cs typeface="Times New Roman" panose="02020603050405020304" pitchFamily="18" charset="0"/>
              </a:rPr>
              <a:t>est</a:t>
            </a:r>
          </a:p>
        </p:txBody>
      </p:sp>
      <p:sp>
        <p:nvSpPr>
          <p:cNvPr id="46" name="Text Box 120"/>
          <p:cNvSpPr txBox="1">
            <a:spLocks noChangeArrowheads="1"/>
          </p:cNvSpPr>
          <p:nvPr/>
        </p:nvSpPr>
        <p:spPr bwMode="auto">
          <a:xfrm>
            <a:off x="2000250" y="5965825"/>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3333CC"/>
                </a:solidFill>
                <a:latin typeface="Times New Roman" panose="02020603050405020304" pitchFamily="18" charset="0"/>
                <a:cs typeface="Times New Roman" panose="02020603050405020304" pitchFamily="18" charset="0"/>
              </a:rPr>
              <a:t>warm</a:t>
            </a:r>
            <a:r>
              <a:rPr lang="en-US" altLang="zh-CN" sz="2400" b="1">
                <a:solidFill>
                  <a:srgbClr val="FF0000"/>
                </a:solidFill>
                <a:latin typeface="Times New Roman" panose="02020603050405020304" pitchFamily="18" charset="0"/>
                <a:cs typeface="Times New Roman" panose="02020603050405020304" pitchFamily="18" charset="0"/>
              </a:rPr>
              <a:t>est</a:t>
            </a:r>
          </a:p>
        </p:txBody>
      </p:sp>
      <p:sp>
        <p:nvSpPr>
          <p:cNvPr id="39" name="Text Box 121"/>
          <p:cNvSpPr txBox="1">
            <a:spLocks noChangeArrowheads="1"/>
          </p:cNvSpPr>
          <p:nvPr/>
        </p:nvSpPr>
        <p:spPr bwMode="auto">
          <a:xfrm>
            <a:off x="0" y="4954588"/>
            <a:ext cx="9144000" cy="1570037"/>
          </a:xfrm>
          <a:prstGeom prst="rect">
            <a:avLst/>
          </a:prstGeom>
          <a:solidFill>
            <a:schemeClr val="bg1">
              <a:lumMod val="95000"/>
            </a:schemeClr>
          </a:solidFill>
          <a:ln w="9525">
            <a:noFill/>
            <a:miter lim="800000"/>
          </a:ln>
        </p:spPr>
        <p:txBody>
          <a:bodyPr>
            <a:spAutoFit/>
          </a:bodyPr>
          <a:lstStyle/>
          <a:p>
            <a:pPr>
              <a:defRP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The trip to Hangzhou is _______. The trip to Hainan is  _______________ than Hangzhou. The trip to Hainan is _________ than Harbin. So, the trip to Hangzhou is __________ and the trip to Harbin is _________________.</a:t>
            </a:r>
          </a:p>
        </p:txBody>
      </p:sp>
      <p:sp>
        <p:nvSpPr>
          <p:cNvPr id="56" name="Text Box 122"/>
          <p:cNvSpPr txBox="1">
            <a:spLocks noChangeArrowheads="1"/>
          </p:cNvSpPr>
          <p:nvPr/>
        </p:nvSpPr>
        <p:spPr bwMode="auto">
          <a:xfrm>
            <a:off x="3071813" y="4949825"/>
            <a:ext cx="954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3333CC"/>
                </a:solidFill>
                <a:latin typeface="Times New Roman" panose="02020603050405020304" pitchFamily="18" charset="0"/>
                <a:cs typeface="Times New Roman" panose="02020603050405020304" pitchFamily="18" charset="0"/>
              </a:rPr>
              <a:t>cheap</a:t>
            </a:r>
          </a:p>
        </p:txBody>
      </p:sp>
      <p:sp>
        <p:nvSpPr>
          <p:cNvPr id="57" name="Text Box 123"/>
          <p:cNvSpPr txBox="1">
            <a:spLocks noChangeArrowheads="1"/>
          </p:cNvSpPr>
          <p:nvPr/>
        </p:nvSpPr>
        <p:spPr bwMode="auto">
          <a:xfrm>
            <a:off x="250825" y="5310188"/>
            <a:ext cx="220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more </a:t>
            </a:r>
            <a:r>
              <a:rPr lang="en-US" altLang="zh-CN" sz="2400" b="1">
                <a:solidFill>
                  <a:srgbClr val="3333CC"/>
                </a:solidFill>
                <a:latin typeface="Times New Roman" panose="02020603050405020304" pitchFamily="18" charset="0"/>
                <a:cs typeface="Times New Roman" panose="02020603050405020304" pitchFamily="18" charset="0"/>
              </a:rPr>
              <a:t>expensive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8" name="Text Box 126"/>
          <p:cNvSpPr txBox="1">
            <a:spLocks noChangeArrowheads="1"/>
          </p:cNvSpPr>
          <p:nvPr/>
        </p:nvSpPr>
        <p:spPr bwMode="auto">
          <a:xfrm>
            <a:off x="7143750" y="5330825"/>
            <a:ext cx="1227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3333CC"/>
                </a:solidFill>
                <a:latin typeface="Times New Roman" panose="02020603050405020304" pitchFamily="18" charset="0"/>
                <a:cs typeface="Times New Roman" panose="02020603050405020304" pitchFamily="18" charset="0"/>
              </a:rPr>
              <a:t>cheap</a:t>
            </a:r>
            <a:r>
              <a:rPr lang="en-US" altLang="zh-CN" sz="2400" b="1">
                <a:solidFill>
                  <a:srgbClr val="FF0000"/>
                </a:solidFill>
                <a:latin typeface="Times New Roman" panose="02020603050405020304" pitchFamily="18" charset="0"/>
                <a:cs typeface="Times New Roman" panose="02020603050405020304" pitchFamily="18" charset="0"/>
              </a:rPr>
              <a:t>er</a:t>
            </a:r>
          </a:p>
        </p:txBody>
      </p:sp>
      <p:sp>
        <p:nvSpPr>
          <p:cNvPr id="59" name="Text Box 127"/>
          <p:cNvSpPr txBox="1">
            <a:spLocks noChangeArrowheads="1"/>
          </p:cNvSpPr>
          <p:nvPr/>
        </p:nvSpPr>
        <p:spPr bwMode="auto">
          <a:xfrm>
            <a:off x="4286250" y="5688013"/>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the </a:t>
            </a:r>
            <a:r>
              <a:rPr lang="en-US" altLang="zh-CN" sz="2400" b="1">
                <a:solidFill>
                  <a:srgbClr val="3333CC"/>
                </a:solidFill>
                <a:latin typeface="Times New Roman" panose="02020603050405020304" pitchFamily="18" charset="0"/>
                <a:cs typeface="Times New Roman" panose="02020603050405020304" pitchFamily="18" charset="0"/>
              </a:rPr>
              <a:t>cheap</a:t>
            </a:r>
            <a:r>
              <a:rPr lang="en-US" altLang="zh-CN" sz="2400" b="1">
                <a:solidFill>
                  <a:srgbClr val="FF0000"/>
                </a:solidFill>
                <a:latin typeface="Times New Roman" panose="02020603050405020304" pitchFamily="18" charset="0"/>
                <a:cs typeface="Times New Roman" panose="02020603050405020304" pitchFamily="18" charset="0"/>
              </a:rPr>
              <a:t>est</a:t>
            </a:r>
          </a:p>
        </p:txBody>
      </p:sp>
      <p:sp>
        <p:nvSpPr>
          <p:cNvPr id="60" name="Text Box 128"/>
          <p:cNvSpPr txBox="1">
            <a:spLocks noChangeArrowheads="1"/>
          </p:cNvSpPr>
          <p:nvPr/>
        </p:nvSpPr>
        <p:spPr bwMode="auto">
          <a:xfrm>
            <a:off x="139700" y="6045200"/>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the most </a:t>
            </a:r>
            <a:r>
              <a:rPr lang="en-US" altLang="zh-CN" sz="2400" b="1">
                <a:solidFill>
                  <a:srgbClr val="3333CC"/>
                </a:solidFill>
                <a:latin typeface="Times New Roman" panose="02020603050405020304" pitchFamily="18" charset="0"/>
                <a:cs typeface="Times New Roman" panose="02020603050405020304" pitchFamily="18" charset="0"/>
              </a:rPr>
              <a:t>expensive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1" name="Text Box 129"/>
          <p:cNvSpPr txBox="1">
            <a:spLocks noChangeArrowheads="1"/>
          </p:cNvSpPr>
          <p:nvPr/>
        </p:nvSpPr>
        <p:spPr bwMode="auto">
          <a:xfrm>
            <a:off x="0" y="4956175"/>
            <a:ext cx="9144000" cy="1568450"/>
          </a:xfrm>
          <a:prstGeom prst="rect">
            <a:avLst/>
          </a:prstGeom>
          <a:solidFill>
            <a:schemeClr val="bg1">
              <a:lumMod val="85000"/>
            </a:schemeClr>
          </a:solidFill>
          <a:ln w="9525">
            <a:noFill/>
            <a:miter lim="800000"/>
          </a:ln>
        </p:spPr>
        <p:txBody>
          <a:bodyPr>
            <a:spAutoFit/>
          </a:bodyPr>
          <a:lstStyle/>
          <a:p>
            <a:pPr>
              <a:lnSpc>
                <a:spcPct val="150000"/>
              </a:lnSpc>
              <a:defRPr/>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It takes __________ time to go to Hangzhou. It takes  ________ time to go to Harbin. (little, much)</a:t>
            </a:r>
          </a:p>
          <a:p>
            <a:pPr>
              <a:defRPr/>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Text Box 130"/>
          <p:cNvSpPr txBox="1">
            <a:spLocks noChangeArrowheads="1"/>
          </p:cNvSpPr>
          <p:nvPr/>
        </p:nvSpPr>
        <p:spPr bwMode="auto">
          <a:xfrm>
            <a:off x="1214438" y="5086350"/>
            <a:ext cx="127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the least</a:t>
            </a:r>
          </a:p>
        </p:txBody>
      </p:sp>
      <p:sp>
        <p:nvSpPr>
          <p:cNvPr id="63" name="Text Box 131"/>
          <p:cNvSpPr txBox="1">
            <a:spLocks noChangeArrowheads="1"/>
          </p:cNvSpPr>
          <p:nvPr/>
        </p:nvSpPr>
        <p:spPr bwMode="auto">
          <a:xfrm>
            <a:off x="6715125" y="5084763"/>
            <a:ext cx="130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cs typeface="Times New Roman" panose="02020603050405020304" pitchFamily="18" charset="0"/>
              </a:rPr>
              <a:t>the most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32"/>
                                        </p:tgtEl>
                                        <p:attrNameLst>
                                          <p:attrName>style.visibility</p:attrName>
                                        </p:attrNameLst>
                                      </p:cBhvr>
                                      <p:to>
                                        <p:strVal val="visible"/>
                                      </p:to>
                                    </p:set>
                                    <p:animEffect transition="in" filter="blinds(horizontal)">
                                      <p:cBhvr>
                                        <p:cTn id="7" dur="500"/>
                                        <p:tgtEl>
                                          <p:spTgt spid="62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27"/>
                                        </p:tgtEl>
                                        <p:attrNameLst>
                                          <p:attrName>style.visibility</p:attrName>
                                        </p:attrNameLst>
                                      </p:cBhvr>
                                      <p:to>
                                        <p:strVal val="visible"/>
                                      </p:to>
                                    </p:set>
                                    <p:animEffect transition="in" filter="blinds(horizontal)">
                                      <p:cBhvr>
                                        <p:cTn id="12" dur="500"/>
                                        <p:tgtEl>
                                          <p:spTgt spid="62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239"/>
                                        </p:tgtEl>
                                        <p:attrNameLst>
                                          <p:attrName>style.visibility</p:attrName>
                                        </p:attrNameLst>
                                      </p:cBhvr>
                                      <p:to>
                                        <p:strVal val="visible"/>
                                      </p:to>
                                    </p:set>
                                    <p:animEffect transition="in" filter="blinds(horizontal)">
                                      <p:cBhvr>
                                        <p:cTn id="17" dur="500"/>
                                        <p:tgtEl>
                                          <p:spTgt spid="62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259"/>
                                        </p:tgtEl>
                                        <p:attrNameLst>
                                          <p:attrName>style.visibility</p:attrName>
                                        </p:attrNameLst>
                                      </p:cBhvr>
                                      <p:to>
                                        <p:strVal val="visible"/>
                                      </p:to>
                                    </p:set>
                                    <p:animEffect transition="in" filter="blinds(horizontal)">
                                      <p:cBhvr>
                                        <p:cTn id="22" dur="500"/>
                                        <p:tgtEl>
                                          <p:spTgt spid="62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linds(horizontal)">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linds(horizont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blinds(horizontal)">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linds(horizontal)">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linds(horizontal)">
                                      <p:cBhvr>
                                        <p:cTn id="92" dur="500"/>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blinds(horizontal)">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blinds(horizontal)">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blinds(horizontal)">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linds(horizontal)">
                                      <p:cBhvr>
                                        <p:cTn id="112" dur="500"/>
                                        <p:tgtEl>
                                          <p:spTgt spid="4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blinds(horizontal)">
                                      <p:cBhvr>
                                        <p:cTn id="117" dur="500"/>
                                        <p:tgtEl>
                                          <p:spTgt spid="46"/>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blinds(horizontal)">
                                      <p:cBhvr>
                                        <p:cTn id="122" dur="500"/>
                                        <p:tgtEl>
                                          <p:spTgt spid="39"/>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blinds(horizontal)">
                                      <p:cBhvr>
                                        <p:cTn id="127" dur="500"/>
                                        <p:tgtEl>
                                          <p:spTgt spid="5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blinds(horizontal)">
                                      <p:cBhvr>
                                        <p:cTn id="132" dur="500"/>
                                        <p:tgtEl>
                                          <p:spTgt spid="5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blinds(horizontal)">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blinds(horizontal)">
                                      <p:cBhvr>
                                        <p:cTn id="142" dur="500"/>
                                        <p:tgtEl>
                                          <p:spTgt spid="59"/>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blinds(horizontal)">
                                      <p:cBhvr>
                                        <p:cTn id="147" dur="500"/>
                                        <p:tgtEl>
                                          <p:spTgt spid="60"/>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blinds(horizontal)">
                                      <p:cBhvr>
                                        <p:cTn id="152" dur="500"/>
                                        <p:tgtEl>
                                          <p:spTgt spid="61"/>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62"/>
                                        </p:tgtEl>
                                        <p:attrNameLst>
                                          <p:attrName>style.visibility</p:attrName>
                                        </p:attrNameLst>
                                      </p:cBhvr>
                                      <p:to>
                                        <p:strVal val="visible"/>
                                      </p:to>
                                    </p:set>
                                    <p:animEffect transition="in" filter="blinds(horizontal)">
                                      <p:cBhvr>
                                        <p:cTn id="157" dur="500"/>
                                        <p:tgtEl>
                                          <p:spTgt spid="62"/>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blinds(horizontal)">
                                      <p:cBhvr>
                                        <p:cTn id="1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p:bldP spid="3" grpId="0"/>
      <p:bldP spid="4" grpId="0"/>
      <p:bldP spid="5" grpId="0"/>
      <p:bldP spid="6" grpId="0"/>
      <p:bldP spid="7" grpId="0"/>
      <p:bldP spid="8" grpId="0"/>
      <p:bldP spid="9" grpId="0"/>
      <p:bldP spid="10" grpId="0"/>
      <p:bldP spid="11" grpId="0"/>
      <p:bldP spid="12" grpId="0"/>
      <p:bldP spid="13" grpId="0"/>
      <p:bldP spid="40" grpId="0" animBg="1"/>
      <p:bldP spid="41" grpId="0"/>
      <p:bldP spid="42" grpId="0"/>
      <p:bldP spid="44" grpId="0"/>
      <p:bldP spid="45" grpId="0"/>
      <p:bldP spid="46" grpId="0"/>
      <p:bldP spid="39" grpId="0" animBg="1"/>
      <p:bldP spid="56" grpId="0"/>
      <p:bldP spid="57" grpId="0"/>
      <p:bldP spid="58" grpId="0"/>
      <p:bldP spid="59" grpId="0"/>
      <p:bldP spid="60" grpId="0"/>
      <p:bldP spid="61" grpId="0" animBg="1"/>
      <p:bldP spid="6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92500" y="692150"/>
            <a:ext cx="2036763" cy="646113"/>
          </a:xfrm>
          <a:prstGeom prst="rect">
            <a:avLst/>
          </a:prstGeom>
          <a:solidFill>
            <a:srgbClr val="669900"/>
          </a:solidFill>
        </p:spPr>
        <p:txBody>
          <a:bodyPr wrap="none">
            <a:spAutoFit/>
          </a:bodyPr>
          <a:lstStyle/>
          <a:p>
            <a:pPr defTabSz="913130">
              <a:defRPr/>
            </a:pPr>
            <a:r>
              <a:rPr lang="zh-CN" altLang="en-US" sz="3600" b="1" dirty="0">
                <a:latin typeface="+mn-ea"/>
                <a:ea typeface="宋体" panose="02010600030101010101" pitchFamily="2" charset="-122"/>
              </a:rPr>
              <a:t>自学互研</a:t>
            </a:r>
          </a:p>
        </p:txBody>
      </p:sp>
      <p:sp>
        <p:nvSpPr>
          <p:cNvPr id="3" name="矩形 2"/>
          <p:cNvSpPr/>
          <p:nvPr/>
        </p:nvSpPr>
        <p:spPr>
          <a:xfrm>
            <a:off x="611188" y="1189038"/>
            <a:ext cx="1833562" cy="584200"/>
          </a:xfrm>
          <a:prstGeom prst="rect">
            <a:avLst/>
          </a:prstGeom>
          <a:solidFill>
            <a:srgbClr val="99CC00"/>
          </a:solidFill>
        </p:spPr>
        <p:txBody>
          <a:bodyPr wrap="none">
            <a:spAutoFit/>
          </a:bodyPr>
          <a:lstStyle/>
          <a:p>
            <a:pPr defTabSz="913130">
              <a:defRPr/>
            </a:pPr>
            <a:r>
              <a:rPr lang="zh-CN" altLang="en-US" sz="3200" b="1" dirty="0">
                <a:latin typeface="+mn-ea"/>
                <a:ea typeface="宋体" panose="02010600030101010101" pitchFamily="2" charset="-122"/>
              </a:rPr>
              <a:t>新词自查</a:t>
            </a:r>
          </a:p>
        </p:txBody>
      </p:sp>
      <p:sp>
        <p:nvSpPr>
          <p:cNvPr id="10244" name="矩形 3"/>
          <p:cNvSpPr>
            <a:spLocks noChangeArrowheads="1"/>
          </p:cNvSpPr>
          <p:nvPr/>
        </p:nvSpPr>
        <p:spPr bwMode="auto">
          <a:xfrm>
            <a:off x="611188" y="1844675"/>
            <a:ext cx="5211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a:latin typeface="黑体" panose="02010609060101010101" pitchFamily="49" charset="-122"/>
                <a:ea typeface="黑体" panose="02010609060101010101" pitchFamily="49" charset="-122"/>
              </a:rPr>
              <a:t>根据句意及首字母提示完成句子</a:t>
            </a:r>
          </a:p>
        </p:txBody>
      </p:sp>
      <p:sp>
        <p:nvSpPr>
          <p:cNvPr id="10245" name="TextBox 4"/>
          <p:cNvSpPr txBox="1">
            <a:spLocks noChangeArrowheads="1"/>
          </p:cNvSpPr>
          <p:nvPr/>
        </p:nvSpPr>
        <p:spPr bwMode="auto">
          <a:xfrm>
            <a:off x="273050" y="2636838"/>
            <a:ext cx="862806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dirty="0">
                <a:latin typeface="Times New Roman" panose="02020603050405020304" pitchFamily="18" charset="0"/>
                <a:cs typeface="Times New Roman" panose="02020603050405020304" pitchFamily="18" charset="0"/>
              </a:rPr>
              <a:t>1. I think this movie is </a:t>
            </a:r>
            <a:r>
              <a:rPr lang="en-US" altLang="zh-CN" sz="2600" dirty="0" err="1">
                <a:latin typeface="Times New Roman" panose="02020603050405020304" pitchFamily="18" charset="0"/>
                <a:cs typeface="Times New Roman" panose="02020603050405020304" pitchFamily="18" charset="0"/>
              </a:rPr>
              <a:t>bad,but</a:t>
            </a:r>
            <a:r>
              <a:rPr lang="en-US" altLang="zh-CN" sz="2600" dirty="0">
                <a:latin typeface="Times New Roman" panose="02020603050405020304" pitchFamily="18" charset="0"/>
                <a:cs typeface="Times New Roman" panose="02020603050405020304" pitchFamily="18" charset="0"/>
              </a:rPr>
              <a:t> that one is w </a:t>
            </a:r>
            <a:r>
              <a:rPr lang="en-US" altLang="zh-CN" sz="2600" dirty="0" err="1">
                <a:solidFill>
                  <a:srgbClr val="FF0000"/>
                </a:solidFill>
                <a:latin typeface="Times New Roman" panose="02020603050405020304" pitchFamily="18" charset="0"/>
                <a:cs typeface="Times New Roman" panose="02020603050405020304" pitchFamily="18" charset="0"/>
              </a:rPr>
              <a:t>orse</a:t>
            </a:r>
            <a:r>
              <a:rPr lang="en-US" altLang="zh-CN" sz="2600" dirty="0">
                <a:solidFill>
                  <a:srgbClr val="FF0000"/>
                </a:solidFill>
                <a:latin typeface="Times New Roman" panose="02020603050405020304" pitchFamily="18" charset="0"/>
                <a:cs typeface="Times New Roman" panose="02020603050405020304" pitchFamily="18" charset="0"/>
              </a:rPr>
              <a:t> </a:t>
            </a:r>
            <a:r>
              <a:rPr lang="en-US" altLang="zh-CN" sz="2600" dirty="0">
                <a:latin typeface="Times New Roman" panose="02020603050405020304" pitchFamily="18" charset="0"/>
                <a:cs typeface="Times New Roman" panose="02020603050405020304" pitchFamily="18" charset="0"/>
              </a:rPr>
              <a:t>than this one.</a:t>
            </a:r>
          </a:p>
          <a:p>
            <a:pPr eaLnBrk="1" hangingPunct="1"/>
            <a:r>
              <a:rPr lang="en-US" altLang="zh-CN" sz="2600" dirty="0">
                <a:latin typeface="Times New Roman" panose="02020603050405020304" pitchFamily="18" charset="0"/>
                <a:cs typeface="Times New Roman" panose="02020603050405020304" pitchFamily="18" charset="0"/>
              </a:rPr>
              <a:t>2. —What do you think of the clothes store?</a:t>
            </a:r>
          </a:p>
          <a:p>
            <a:pPr eaLnBrk="1" hangingPunct="1"/>
            <a:r>
              <a:rPr lang="en-US" altLang="zh-CN" sz="2600" dirty="0">
                <a:latin typeface="Times New Roman" panose="02020603050405020304" pitchFamily="18" charset="0"/>
                <a:cs typeface="Times New Roman" panose="02020603050405020304" pitchFamily="18" charset="0"/>
              </a:rPr>
              <a:t>    —It has the best s </a:t>
            </a:r>
            <a:r>
              <a:rPr lang="en-US" altLang="zh-CN" sz="2600" dirty="0" err="1">
                <a:solidFill>
                  <a:srgbClr val="FF0000"/>
                </a:solidFill>
                <a:latin typeface="Times New Roman" panose="02020603050405020304" pitchFamily="18" charset="0"/>
                <a:cs typeface="Times New Roman" panose="02020603050405020304" pitchFamily="18" charset="0"/>
              </a:rPr>
              <a:t>ervice</a:t>
            </a:r>
            <a:r>
              <a:rPr lang="en-US" altLang="zh-CN" sz="2600" dirty="0">
                <a:solidFill>
                  <a:srgbClr val="FF0000"/>
                </a:solidFill>
                <a:latin typeface="Times New Roman" panose="02020603050405020304" pitchFamily="18" charset="0"/>
                <a:cs typeface="Times New Roman" panose="02020603050405020304" pitchFamily="18" charset="0"/>
              </a:rPr>
              <a:t> </a:t>
            </a:r>
            <a:r>
              <a:rPr lang="en-US" altLang="zh-CN" sz="2600" dirty="0">
                <a:latin typeface="Times New Roman" panose="02020603050405020304" pitchFamily="18" charset="0"/>
                <a:cs typeface="Times New Roman" panose="02020603050405020304" pitchFamily="18" charset="0"/>
              </a:rPr>
              <a:t>, but it has the worst quality clothes.</a:t>
            </a:r>
          </a:p>
          <a:p>
            <a:pPr eaLnBrk="1" hangingPunct="1"/>
            <a:r>
              <a:rPr lang="en-US" altLang="zh-CN" sz="2600" dirty="0">
                <a:latin typeface="Times New Roman" panose="02020603050405020304" pitchFamily="18" charset="0"/>
                <a:cs typeface="Times New Roman" panose="02020603050405020304" pitchFamily="18" charset="0"/>
              </a:rPr>
              <a:t>3. — Can you give me a m </a:t>
            </a:r>
            <a:r>
              <a:rPr lang="en-US" altLang="zh-CN" sz="2600" dirty="0" err="1">
                <a:solidFill>
                  <a:srgbClr val="FF0000"/>
                </a:solidFill>
                <a:latin typeface="Times New Roman" panose="02020603050405020304" pitchFamily="18" charset="0"/>
                <a:cs typeface="Times New Roman" panose="02020603050405020304" pitchFamily="18" charset="0"/>
              </a:rPr>
              <a:t>enu</a:t>
            </a:r>
            <a:r>
              <a:rPr lang="en-US" altLang="zh-CN" sz="2600" dirty="0">
                <a:solidFill>
                  <a:srgbClr val="FF0000"/>
                </a:solidFill>
                <a:latin typeface="Times New Roman" panose="02020603050405020304" pitchFamily="18" charset="0"/>
                <a:cs typeface="Times New Roman" panose="02020603050405020304" pitchFamily="18" charset="0"/>
              </a:rPr>
              <a:t> </a:t>
            </a:r>
            <a:r>
              <a:rPr lang="en-US" altLang="zh-CN" sz="2600" dirty="0">
                <a:latin typeface="Times New Roman" panose="02020603050405020304" pitchFamily="18" charset="0"/>
                <a:cs typeface="Times New Roman" panose="02020603050405020304" pitchFamily="18" charset="0"/>
              </a:rPr>
              <a:t>? I want to order my food.</a:t>
            </a:r>
          </a:p>
          <a:p>
            <a:pPr eaLnBrk="1" hangingPunct="1"/>
            <a:r>
              <a:rPr lang="en-US" altLang="zh-CN" sz="2600" dirty="0">
                <a:latin typeface="Times New Roman" panose="02020603050405020304" pitchFamily="18" charset="0"/>
                <a:cs typeface="Times New Roman" panose="02020603050405020304" pitchFamily="18" charset="0"/>
              </a:rPr>
              <a:t>    —OK, Here you are.</a:t>
            </a:r>
          </a:p>
          <a:p>
            <a:pPr eaLnBrk="1" hangingPunct="1"/>
            <a:r>
              <a:rPr lang="en-US" altLang="zh-CN" sz="2600" dirty="0">
                <a:latin typeface="Times New Roman" panose="02020603050405020304" pitchFamily="18" charset="0"/>
                <a:cs typeface="Times New Roman" panose="02020603050405020304" pitchFamily="18" charset="0"/>
              </a:rPr>
              <a:t>4. People usually have three m </a:t>
            </a:r>
            <a:r>
              <a:rPr lang="en-US" altLang="zh-CN" sz="2600" dirty="0" err="1">
                <a:solidFill>
                  <a:srgbClr val="FF0000"/>
                </a:solidFill>
                <a:latin typeface="Times New Roman" panose="02020603050405020304" pitchFamily="18" charset="0"/>
                <a:cs typeface="Times New Roman" panose="02020603050405020304" pitchFamily="18" charset="0"/>
              </a:rPr>
              <a:t>eals</a:t>
            </a:r>
            <a:r>
              <a:rPr lang="en-US" altLang="zh-CN" sz="2600" dirty="0">
                <a:latin typeface="Times New Roman" panose="02020603050405020304" pitchFamily="18" charset="0"/>
                <a:cs typeface="Times New Roman" panose="02020603050405020304" pitchFamily="18" charset="0"/>
              </a:rPr>
              <a:t> a day.</a:t>
            </a:r>
            <a:endParaRPr lang="zh-CN" altLang="en-US" sz="2600" dirty="0">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6227763" y="3068638"/>
            <a:ext cx="53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132138" y="3860800"/>
            <a:ext cx="79216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5738" y="4292600"/>
            <a:ext cx="43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00563" y="5084763"/>
            <a:ext cx="5032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199188" y="2708275"/>
            <a:ext cx="60483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13"/>
          <p:cNvSpPr/>
          <p:nvPr/>
        </p:nvSpPr>
        <p:spPr>
          <a:xfrm>
            <a:off x="3132138" y="3500438"/>
            <a:ext cx="792162"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14"/>
          <p:cNvSpPr/>
          <p:nvPr/>
        </p:nvSpPr>
        <p:spPr>
          <a:xfrm>
            <a:off x="3995738" y="3933825"/>
            <a:ext cx="576262"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a:xfrm>
            <a:off x="4500563" y="4708525"/>
            <a:ext cx="50323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0" descr="102-1609292036310-L"/>
          <p:cNvPicPr>
            <a:picLocks noChangeAspect="1" noChangeArrowheads="1"/>
          </p:cNvPicPr>
          <p:nvPr/>
        </p:nvPicPr>
        <p:blipFill>
          <a:blip r:embed="rId2"/>
          <a:srcRect/>
          <a:stretch>
            <a:fillRect/>
          </a:stretch>
        </p:blipFill>
        <p:spPr bwMode="auto">
          <a:xfrm>
            <a:off x="0" y="3933825"/>
            <a:ext cx="2209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WordArt 4"/>
          <p:cNvSpPr>
            <a:spLocks noChangeArrowheads="1" noChangeShapeType="1" noTextEdit="1"/>
          </p:cNvSpPr>
          <p:nvPr/>
        </p:nvSpPr>
        <p:spPr bwMode="auto">
          <a:xfrm>
            <a:off x="34925" y="549275"/>
            <a:ext cx="2743200" cy="576263"/>
          </a:xfrm>
          <a:prstGeom prst="rect">
            <a:avLst/>
          </a:prstGeom>
        </p:spPr>
        <p:txBody>
          <a:bodyPr wrap="none" fromWordArt="1">
            <a:prstTxWarp prst="textSlantUp">
              <a:avLst>
                <a:gd name="adj" fmla="val 32056"/>
              </a:avLst>
            </a:prstTxWarp>
          </a:bodyPr>
          <a:lstStyle/>
          <a:p>
            <a:pPr algn="ctr"/>
            <a:r>
              <a:rPr lang="en-US" altLang="zh-CN"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I need your help.</a:t>
            </a:r>
            <a:endParaRPr lang="zh-CN" altLang="en-US"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sp>
        <p:nvSpPr>
          <p:cNvPr id="37892" name="AutoShape 57" descr=")~[IR741${TS4U01DR3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37893" name="AutoShape 58" descr=")~[IR741${TS4U01DR3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graphicFrame>
        <p:nvGraphicFramePr>
          <p:cNvPr id="32844" name="Group 76"/>
          <p:cNvGraphicFramePr>
            <a:graphicFrameLocks noGrp="1"/>
          </p:cNvGraphicFramePr>
          <p:nvPr/>
        </p:nvGraphicFramePr>
        <p:xfrm>
          <a:off x="250825" y="1268413"/>
          <a:ext cx="7850188" cy="2809875"/>
        </p:xfrm>
        <a:graphic>
          <a:graphicData uri="http://schemas.openxmlformats.org/drawingml/2006/table">
            <a:tbl>
              <a:tblPr/>
              <a:tblGrid>
                <a:gridCol w="1655763">
                  <a:extLst>
                    <a:ext uri="{9D8B030D-6E8A-4147-A177-3AD203B41FA5}">
                      <a16:colId xmlns:a16="http://schemas.microsoft.com/office/drawing/2014/main" val="20000"/>
                    </a:ext>
                  </a:extLst>
                </a:gridCol>
                <a:gridCol w="2160587">
                  <a:extLst>
                    <a:ext uri="{9D8B030D-6E8A-4147-A177-3AD203B41FA5}">
                      <a16:colId xmlns:a16="http://schemas.microsoft.com/office/drawing/2014/main" val="20001"/>
                    </a:ext>
                  </a:extLst>
                </a:gridCol>
                <a:gridCol w="2017713">
                  <a:extLst>
                    <a:ext uri="{9D8B030D-6E8A-4147-A177-3AD203B41FA5}">
                      <a16:colId xmlns:a16="http://schemas.microsoft.com/office/drawing/2014/main" val="20002"/>
                    </a:ext>
                  </a:extLst>
                </a:gridCol>
                <a:gridCol w="2016125">
                  <a:extLst>
                    <a:ext uri="{9D8B030D-6E8A-4147-A177-3AD203B41FA5}">
                      <a16:colId xmlns:a16="http://schemas.microsoft.com/office/drawing/2014/main" val="20003"/>
                    </a:ext>
                  </a:extLst>
                </a:gridCol>
              </a:tblGrid>
              <a:tr h="1224239">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29">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  </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352">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   </a:t>
                      </a:r>
                      <a:endParaRPr kumimoji="0" lang="en-US" altLang="zh-CN"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955">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000" b="0" i="0" u="none" strike="noStrike" cap="none" normalizeH="0" baseline="0">
                        <a:ln>
                          <a:noFill/>
                        </a:ln>
                        <a:solidFill>
                          <a:schemeClr val="tx1"/>
                        </a:solidFill>
                        <a:effectLst/>
                        <a:latin typeface="Times New Roman" panose="02020603050405020304" pitchFamily="18" charset="0"/>
                        <a:ea typeface="黑体" panose="02010609060101010101" pitchFamily="49" charset="-122"/>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7921" name="文本框 4"/>
          <p:cNvSpPr txBox="1">
            <a:spLocks noChangeArrowheads="1"/>
          </p:cNvSpPr>
          <p:nvPr/>
        </p:nvSpPr>
        <p:spPr bwMode="auto">
          <a:xfrm>
            <a:off x="539750" y="1700213"/>
            <a:ext cx="1655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latin typeface="Times New Roman" panose="02020603050405020304" pitchFamily="18" charset="0"/>
                <a:ea typeface="黑体" panose="02010609060101010101" pitchFamily="49" charset="-122"/>
              </a:rPr>
              <a:t>Places</a:t>
            </a:r>
          </a:p>
        </p:txBody>
      </p:sp>
      <p:sp>
        <p:nvSpPr>
          <p:cNvPr id="37922" name="文本框 4"/>
          <p:cNvSpPr txBox="1">
            <a:spLocks noChangeArrowheads="1"/>
          </p:cNvSpPr>
          <p:nvPr/>
        </p:nvSpPr>
        <p:spPr bwMode="auto">
          <a:xfrm>
            <a:off x="468313" y="2492375"/>
            <a:ext cx="165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latin typeface="Times New Roman" panose="02020603050405020304" pitchFamily="18" charset="0"/>
                <a:ea typeface="黑体" panose="02010609060101010101" pitchFamily="49" charset="-122"/>
              </a:rPr>
              <a:t>Weather</a:t>
            </a:r>
          </a:p>
        </p:txBody>
      </p:sp>
      <p:sp>
        <p:nvSpPr>
          <p:cNvPr id="37923" name="文本框 4"/>
          <p:cNvSpPr txBox="1">
            <a:spLocks noChangeArrowheads="1"/>
          </p:cNvSpPr>
          <p:nvPr/>
        </p:nvSpPr>
        <p:spPr bwMode="auto">
          <a:xfrm>
            <a:off x="539750" y="2997200"/>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 </a:t>
            </a:r>
            <a:r>
              <a:rPr lang="en-US" altLang="zh-CN" sz="2000" b="1">
                <a:latin typeface="Times New Roman" panose="02020603050405020304" pitchFamily="18" charset="0"/>
                <a:ea typeface="黑体" panose="02010609060101010101" pitchFamily="49" charset="-122"/>
              </a:rPr>
              <a:t>Cost</a:t>
            </a:r>
          </a:p>
        </p:txBody>
      </p:sp>
      <p:sp>
        <p:nvSpPr>
          <p:cNvPr id="37924" name="文本框 4"/>
          <p:cNvSpPr txBox="1">
            <a:spLocks noChangeArrowheads="1"/>
          </p:cNvSpPr>
          <p:nvPr/>
        </p:nvSpPr>
        <p:spPr bwMode="auto">
          <a:xfrm>
            <a:off x="323850" y="3357563"/>
            <a:ext cx="2016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  </a:t>
            </a:r>
            <a:r>
              <a:rPr lang="en-US" altLang="zh-CN" sz="2000" b="1">
                <a:latin typeface="Times New Roman" panose="02020603050405020304" pitchFamily="18" charset="0"/>
                <a:ea typeface="黑体" panose="02010609060101010101" pitchFamily="49" charset="-122"/>
              </a:rPr>
              <a:t>Time on </a:t>
            </a:r>
          </a:p>
          <a:p>
            <a:pPr eaLnBrk="1" hangingPunct="1"/>
            <a:r>
              <a:rPr lang="en-US" altLang="zh-CN" sz="2000" b="1">
                <a:latin typeface="Times New Roman" panose="02020603050405020304" pitchFamily="18" charset="0"/>
                <a:ea typeface="黑体" panose="02010609060101010101" pitchFamily="49" charset="-122"/>
              </a:rPr>
              <a:t>   the way</a:t>
            </a:r>
          </a:p>
        </p:txBody>
      </p:sp>
      <p:pic>
        <p:nvPicPr>
          <p:cNvPr id="37925" name="Picture 38" descr="240425-12101022092554"/>
          <p:cNvPicPr>
            <a:picLocks noChangeAspect="1" noChangeArrowheads="1"/>
          </p:cNvPicPr>
          <p:nvPr/>
        </p:nvPicPr>
        <p:blipFill>
          <a:blip r:embed="rId3" cstate="email"/>
          <a:srcRect/>
          <a:stretch>
            <a:fillRect/>
          </a:stretch>
        </p:blipFill>
        <p:spPr bwMode="auto">
          <a:xfrm>
            <a:off x="3995738" y="1268413"/>
            <a:ext cx="20875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39" descr="5d654243fbf2b21138b7e86ace8065380dd78ed2"/>
          <p:cNvPicPr>
            <a:picLocks noChangeAspect="1" noChangeArrowheads="1"/>
          </p:cNvPicPr>
          <p:nvPr/>
        </p:nvPicPr>
        <p:blipFill>
          <a:blip r:embed="rId4" cstate="email"/>
          <a:srcRect/>
          <a:stretch>
            <a:fillRect/>
          </a:stretch>
        </p:blipFill>
        <p:spPr bwMode="auto">
          <a:xfrm>
            <a:off x="1908175" y="1268413"/>
            <a:ext cx="2159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40" descr="2008811143312983_2"/>
          <p:cNvPicPr>
            <a:picLocks noChangeAspect="1" noChangeArrowheads="1"/>
          </p:cNvPicPr>
          <p:nvPr/>
        </p:nvPicPr>
        <p:blipFill>
          <a:blip r:embed="rId5" cstate="email"/>
          <a:srcRect/>
          <a:stretch>
            <a:fillRect/>
          </a:stretch>
        </p:blipFill>
        <p:spPr bwMode="auto">
          <a:xfrm>
            <a:off x="6084888" y="1268413"/>
            <a:ext cx="20161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8" name="文本框 4"/>
          <p:cNvSpPr txBox="1">
            <a:spLocks noChangeArrowheads="1"/>
          </p:cNvSpPr>
          <p:nvPr/>
        </p:nvSpPr>
        <p:spPr bwMode="auto">
          <a:xfrm>
            <a:off x="1835150" y="3573463"/>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 3 hours by plane</a:t>
            </a:r>
          </a:p>
        </p:txBody>
      </p:sp>
      <p:sp>
        <p:nvSpPr>
          <p:cNvPr id="37929" name="文本框 4"/>
          <p:cNvSpPr txBox="1">
            <a:spLocks noChangeArrowheads="1"/>
          </p:cNvSpPr>
          <p:nvPr/>
        </p:nvSpPr>
        <p:spPr bwMode="auto">
          <a:xfrm>
            <a:off x="2124075" y="2852738"/>
            <a:ext cx="2736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ea typeface="黑体" panose="02010609060101010101" pitchFamily="49" charset="-122"/>
              </a:rPr>
              <a:t> </a:t>
            </a:r>
            <a:r>
              <a:rPr lang="zh-CN" altLang="en-US" sz="2000" b="1">
                <a:solidFill>
                  <a:srgbClr val="FF0000"/>
                </a:solidFill>
                <a:latin typeface="Times New Roman" panose="02020603050405020304" pitchFamily="18" charset="0"/>
                <a:ea typeface="黑体" panose="02010609060101010101" pitchFamily="49" charset="-122"/>
              </a:rPr>
              <a:t>￥</a:t>
            </a:r>
            <a:r>
              <a:rPr lang="en-US" altLang="zh-CN" sz="2000">
                <a:solidFill>
                  <a:srgbClr val="FF0000"/>
                </a:solidFill>
                <a:latin typeface="Times New Roman" panose="02020603050405020304" pitchFamily="18" charset="0"/>
                <a:ea typeface="黑体" panose="02010609060101010101" pitchFamily="49" charset="-122"/>
              </a:rPr>
              <a:t>3200</a:t>
            </a:r>
          </a:p>
        </p:txBody>
      </p:sp>
      <p:sp>
        <p:nvSpPr>
          <p:cNvPr id="37930" name="文本框 4"/>
          <p:cNvSpPr txBox="1">
            <a:spLocks noChangeArrowheads="1"/>
          </p:cNvSpPr>
          <p:nvPr/>
        </p:nvSpPr>
        <p:spPr bwMode="auto">
          <a:xfrm>
            <a:off x="1908175" y="2492375"/>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-20℃</a:t>
            </a:r>
            <a:r>
              <a:rPr lang="zh-CN" altLang="en-US" sz="2000">
                <a:solidFill>
                  <a:srgbClr val="FF0000"/>
                </a:solidFill>
                <a:latin typeface="Times New Roman" panose="02020603050405020304" pitchFamily="18" charset="0"/>
                <a:ea typeface="黑体" panose="02010609060101010101" pitchFamily="49" charset="-122"/>
              </a:rPr>
              <a:t>～</a:t>
            </a:r>
            <a:r>
              <a:rPr lang="en-US" altLang="zh-CN" sz="2000">
                <a:solidFill>
                  <a:srgbClr val="FF0000"/>
                </a:solidFill>
                <a:latin typeface="Times New Roman" panose="02020603050405020304" pitchFamily="18" charset="0"/>
                <a:ea typeface="黑体" panose="02010609060101010101" pitchFamily="49" charset="-122"/>
              </a:rPr>
              <a:t>-15℃</a:t>
            </a:r>
          </a:p>
        </p:txBody>
      </p:sp>
      <p:sp>
        <p:nvSpPr>
          <p:cNvPr id="37931" name="文本框 4"/>
          <p:cNvSpPr txBox="1">
            <a:spLocks noChangeArrowheads="1"/>
          </p:cNvSpPr>
          <p:nvPr/>
        </p:nvSpPr>
        <p:spPr bwMode="auto">
          <a:xfrm>
            <a:off x="4211638" y="2852738"/>
            <a:ext cx="2736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ea typeface="黑体" panose="02010609060101010101" pitchFamily="49" charset="-122"/>
              </a:rPr>
              <a:t> </a:t>
            </a:r>
            <a:r>
              <a:rPr lang="zh-CN" altLang="en-US" sz="2000" b="1">
                <a:solidFill>
                  <a:srgbClr val="FF0000"/>
                </a:solidFill>
                <a:latin typeface="Times New Roman" panose="02020603050405020304" pitchFamily="18" charset="0"/>
                <a:ea typeface="黑体" panose="02010609060101010101" pitchFamily="49" charset="-122"/>
              </a:rPr>
              <a:t>￥</a:t>
            </a:r>
            <a:r>
              <a:rPr lang="en-US" altLang="zh-CN" sz="2000">
                <a:solidFill>
                  <a:srgbClr val="FF0000"/>
                </a:solidFill>
                <a:latin typeface="Times New Roman" panose="02020603050405020304" pitchFamily="18" charset="0"/>
                <a:ea typeface="黑体" panose="02010609060101010101" pitchFamily="49" charset="-122"/>
              </a:rPr>
              <a:t>2800</a:t>
            </a:r>
          </a:p>
        </p:txBody>
      </p:sp>
      <p:sp>
        <p:nvSpPr>
          <p:cNvPr id="37932" name="文本框 4"/>
          <p:cNvSpPr txBox="1">
            <a:spLocks noChangeArrowheads="1"/>
          </p:cNvSpPr>
          <p:nvPr/>
        </p:nvSpPr>
        <p:spPr bwMode="auto">
          <a:xfrm>
            <a:off x="4140200" y="3429000"/>
            <a:ext cx="2305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2 hours and 30 minutes by plane</a:t>
            </a:r>
          </a:p>
        </p:txBody>
      </p:sp>
      <p:sp>
        <p:nvSpPr>
          <p:cNvPr id="37933" name="文本框 4"/>
          <p:cNvSpPr txBox="1">
            <a:spLocks noChangeArrowheads="1"/>
          </p:cNvSpPr>
          <p:nvPr/>
        </p:nvSpPr>
        <p:spPr bwMode="auto">
          <a:xfrm>
            <a:off x="6156325" y="3500438"/>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 1 hour by train</a:t>
            </a:r>
            <a:r>
              <a:rPr lang="en-US" altLang="zh-CN" sz="2400">
                <a:solidFill>
                  <a:srgbClr val="FF0000"/>
                </a:solidFill>
                <a:latin typeface="Times New Roman" panose="02020603050405020304" pitchFamily="18" charset="0"/>
                <a:ea typeface="黑体" panose="02010609060101010101" pitchFamily="49" charset="-122"/>
              </a:rPr>
              <a:t> </a:t>
            </a:r>
          </a:p>
        </p:txBody>
      </p:sp>
      <p:sp>
        <p:nvSpPr>
          <p:cNvPr id="37934" name="文本框 4"/>
          <p:cNvSpPr txBox="1">
            <a:spLocks noChangeArrowheads="1"/>
          </p:cNvSpPr>
          <p:nvPr/>
        </p:nvSpPr>
        <p:spPr bwMode="auto">
          <a:xfrm>
            <a:off x="4211638" y="2492375"/>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20 ℃</a:t>
            </a:r>
            <a:r>
              <a:rPr lang="zh-CN" altLang="en-US" sz="2000">
                <a:solidFill>
                  <a:srgbClr val="FF0000"/>
                </a:solidFill>
                <a:latin typeface="Times New Roman" panose="02020603050405020304" pitchFamily="18" charset="0"/>
                <a:ea typeface="黑体" panose="02010609060101010101" pitchFamily="49" charset="-122"/>
              </a:rPr>
              <a:t>～</a:t>
            </a:r>
            <a:r>
              <a:rPr lang="en-US" altLang="zh-CN" sz="2000">
                <a:solidFill>
                  <a:srgbClr val="FF0000"/>
                </a:solidFill>
                <a:latin typeface="Times New Roman" panose="02020603050405020304" pitchFamily="18" charset="0"/>
                <a:ea typeface="黑体" panose="02010609060101010101" pitchFamily="49" charset="-122"/>
              </a:rPr>
              <a:t>28℃</a:t>
            </a:r>
          </a:p>
        </p:txBody>
      </p:sp>
      <p:sp>
        <p:nvSpPr>
          <p:cNvPr id="37935" name="文本框 4"/>
          <p:cNvSpPr txBox="1">
            <a:spLocks noChangeArrowheads="1"/>
          </p:cNvSpPr>
          <p:nvPr/>
        </p:nvSpPr>
        <p:spPr bwMode="auto">
          <a:xfrm>
            <a:off x="6227763" y="2492375"/>
            <a:ext cx="273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FF0000"/>
                </a:solidFill>
                <a:latin typeface="Times New Roman" panose="02020603050405020304" pitchFamily="18" charset="0"/>
                <a:ea typeface="黑体" panose="02010609060101010101" pitchFamily="49" charset="-122"/>
              </a:rPr>
              <a:t>4 ℃</a:t>
            </a:r>
            <a:r>
              <a:rPr lang="zh-CN" altLang="en-US" sz="2000">
                <a:solidFill>
                  <a:srgbClr val="FF0000"/>
                </a:solidFill>
                <a:latin typeface="Times New Roman" panose="02020603050405020304" pitchFamily="18" charset="0"/>
                <a:ea typeface="黑体" panose="02010609060101010101" pitchFamily="49" charset="-122"/>
              </a:rPr>
              <a:t>～</a:t>
            </a:r>
            <a:r>
              <a:rPr lang="en-US" altLang="zh-CN" sz="2000">
                <a:solidFill>
                  <a:srgbClr val="FF0000"/>
                </a:solidFill>
                <a:latin typeface="Times New Roman" panose="02020603050405020304" pitchFamily="18" charset="0"/>
                <a:ea typeface="黑体" panose="02010609060101010101" pitchFamily="49" charset="-122"/>
              </a:rPr>
              <a:t>10℃</a:t>
            </a:r>
          </a:p>
        </p:txBody>
      </p:sp>
      <p:sp>
        <p:nvSpPr>
          <p:cNvPr id="37936" name="文本框 4"/>
          <p:cNvSpPr txBox="1">
            <a:spLocks noChangeArrowheads="1"/>
          </p:cNvSpPr>
          <p:nvPr/>
        </p:nvSpPr>
        <p:spPr bwMode="auto">
          <a:xfrm>
            <a:off x="6227763" y="2852738"/>
            <a:ext cx="2736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latin typeface="Times New Roman" panose="02020603050405020304" pitchFamily="18" charset="0"/>
                <a:ea typeface="黑体" panose="02010609060101010101" pitchFamily="49" charset="-122"/>
              </a:rPr>
              <a:t> </a:t>
            </a:r>
            <a:r>
              <a:rPr lang="zh-CN" altLang="en-US" sz="2000" b="1">
                <a:solidFill>
                  <a:srgbClr val="FF0000"/>
                </a:solidFill>
                <a:latin typeface="Times New Roman" panose="02020603050405020304" pitchFamily="18" charset="0"/>
                <a:ea typeface="黑体" panose="02010609060101010101" pitchFamily="49" charset="-122"/>
              </a:rPr>
              <a:t>￥</a:t>
            </a:r>
            <a:r>
              <a:rPr lang="en-US" altLang="zh-CN" sz="2000">
                <a:solidFill>
                  <a:srgbClr val="FF0000"/>
                </a:solidFill>
                <a:latin typeface="Times New Roman" panose="02020603050405020304" pitchFamily="18" charset="0"/>
                <a:ea typeface="黑体" panose="02010609060101010101" pitchFamily="49" charset="-122"/>
              </a:rPr>
              <a:t>600</a:t>
            </a:r>
          </a:p>
        </p:txBody>
      </p:sp>
      <p:sp>
        <p:nvSpPr>
          <p:cNvPr id="37937" name="Text Box 65"/>
          <p:cNvSpPr txBox="1">
            <a:spLocks noChangeArrowheads="1"/>
          </p:cNvSpPr>
          <p:nvPr/>
        </p:nvSpPr>
        <p:spPr bwMode="auto">
          <a:xfrm>
            <a:off x="2868613" y="765175"/>
            <a:ext cx="4799012"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Times New Roman" panose="02020603050405020304" pitchFamily="18" charset="0"/>
                <a:ea typeface="黑体" panose="02010609060101010101" pitchFamily="49" charset="-122"/>
              </a:rPr>
              <a:t>Which city is </a:t>
            </a:r>
            <a:r>
              <a:rPr lang="en-US" altLang="zh-CN" sz="2400">
                <a:solidFill>
                  <a:srgbClr val="FF3300"/>
                </a:solidFill>
                <a:latin typeface="Times New Roman" panose="02020603050405020304" pitchFamily="18" charset="0"/>
                <a:ea typeface="黑体" panose="02010609060101010101" pitchFamily="49" charset="-122"/>
              </a:rPr>
              <a:t>the most proper</a:t>
            </a:r>
            <a:r>
              <a:rPr lang="en-US" altLang="zh-CN" sz="2400">
                <a:latin typeface="Times New Roman" panose="02020603050405020304" pitchFamily="18" charset="0"/>
                <a:ea typeface="黑体" panose="02010609060101010101" pitchFamily="49" charset="-122"/>
              </a:rPr>
              <a:t> choice?</a:t>
            </a:r>
          </a:p>
        </p:txBody>
      </p:sp>
      <p:sp>
        <p:nvSpPr>
          <p:cNvPr id="37938" name="AutoShape 68"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32845" name="Text Box 77"/>
          <p:cNvSpPr txBox="1">
            <a:spLocks noChangeArrowheads="1"/>
          </p:cNvSpPr>
          <p:nvPr/>
        </p:nvSpPr>
        <p:spPr bwMode="auto">
          <a:xfrm>
            <a:off x="2268538" y="4195763"/>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chemeClr val="accent2"/>
                </a:solidFill>
                <a:latin typeface="Times New Roman" panose="02020603050405020304" pitchFamily="18" charset="0"/>
                <a:ea typeface="黑体" panose="02010609060101010101" pitchFamily="49" charset="-122"/>
              </a:rPr>
              <a:t>My father:</a:t>
            </a:r>
            <a:r>
              <a:rPr lang="en-US" altLang="zh-CN" sz="2000">
                <a:latin typeface="Times New Roman" panose="02020603050405020304" pitchFamily="18" charset="0"/>
                <a:ea typeface="黑体" panose="02010609060101010101" pitchFamily="49" charset="-122"/>
              </a:rPr>
              <a:t> I can’t stand the freezing (</a:t>
            </a:r>
            <a:r>
              <a:rPr lang="zh-CN" altLang="en-US" sz="2000">
                <a:latin typeface="Times New Roman" panose="02020603050405020304" pitchFamily="18" charset="0"/>
                <a:ea typeface="黑体" panose="02010609060101010101" pitchFamily="49" charset="-122"/>
              </a:rPr>
              <a:t>冰冻的</a:t>
            </a:r>
            <a:r>
              <a:rPr lang="en-US" altLang="zh-CN" sz="2000">
                <a:latin typeface="Times New Roman" panose="02020603050405020304" pitchFamily="18" charset="0"/>
                <a:ea typeface="黑体" panose="02010609060101010101" pitchFamily="49" charset="-122"/>
              </a:rPr>
              <a:t>) weather.</a:t>
            </a:r>
          </a:p>
        </p:txBody>
      </p:sp>
      <p:sp>
        <p:nvSpPr>
          <p:cNvPr id="32846" name="Text Box 78"/>
          <p:cNvSpPr txBox="1">
            <a:spLocks noChangeArrowheads="1"/>
          </p:cNvSpPr>
          <p:nvPr/>
        </p:nvSpPr>
        <p:spPr bwMode="auto">
          <a:xfrm>
            <a:off x="2268538" y="4581525"/>
            <a:ext cx="4616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333CC"/>
                </a:solidFill>
                <a:latin typeface="Times New Roman" panose="02020603050405020304" pitchFamily="18" charset="0"/>
                <a:ea typeface="黑体" panose="02010609060101010101" pitchFamily="49" charset="-122"/>
              </a:rPr>
              <a:t>My mother:</a:t>
            </a:r>
            <a:r>
              <a:rPr lang="en-US" altLang="zh-CN" sz="2000">
                <a:latin typeface="Times New Roman" panose="02020603050405020304" pitchFamily="18" charset="0"/>
                <a:ea typeface="黑体" panose="02010609060101010101" pitchFamily="49" charset="-122"/>
              </a:rPr>
              <a:t> Don’t spend too much money. </a:t>
            </a:r>
          </a:p>
          <a:p>
            <a:pPr eaLnBrk="1" hangingPunct="1"/>
            <a:r>
              <a:rPr lang="en-US" altLang="zh-CN" sz="2000">
                <a:latin typeface="Times New Roman" panose="02020603050405020304" pitchFamily="18" charset="0"/>
                <a:ea typeface="黑体" panose="02010609060101010101" pitchFamily="49" charset="-122"/>
              </a:rPr>
              <a:t> </a:t>
            </a:r>
          </a:p>
        </p:txBody>
      </p:sp>
      <p:sp>
        <p:nvSpPr>
          <p:cNvPr id="32847" name="Text Box 79"/>
          <p:cNvSpPr txBox="1">
            <a:spLocks noChangeArrowheads="1"/>
          </p:cNvSpPr>
          <p:nvPr/>
        </p:nvSpPr>
        <p:spPr bwMode="auto">
          <a:xfrm>
            <a:off x="2268538" y="4941888"/>
            <a:ext cx="3732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333CC"/>
                </a:solidFill>
                <a:latin typeface="Times New Roman" panose="02020603050405020304" pitchFamily="18" charset="0"/>
                <a:ea typeface="黑体" panose="02010609060101010101" pitchFamily="49" charset="-122"/>
              </a:rPr>
              <a:t>My husband:</a:t>
            </a:r>
            <a:r>
              <a:rPr lang="en-US" altLang="zh-CN" sz="2000">
                <a:latin typeface="Times New Roman" panose="02020603050405020304" pitchFamily="18" charset="0"/>
                <a:ea typeface="黑体" panose="02010609060101010101" pitchFamily="49" charset="-122"/>
              </a:rPr>
              <a:t> I am afraid of flying.</a:t>
            </a:r>
          </a:p>
          <a:p>
            <a:pPr eaLnBrk="1" hangingPunct="1"/>
            <a:r>
              <a:rPr lang="en-US" altLang="zh-CN" sz="2000">
                <a:latin typeface="Times New Roman" panose="02020603050405020304" pitchFamily="18" charset="0"/>
                <a:ea typeface="黑体" panose="02010609060101010101" pitchFamily="49" charset="-122"/>
              </a:rPr>
              <a:t> </a:t>
            </a:r>
          </a:p>
        </p:txBody>
      </p:sp>
      <p:sp>
        <p:nvSpPr>
          <p:cNvPr id="37942" name="Text Box 80"/>
          <p:cNvSpPr txBox="1">
            <a:spLocks noChangeArrowheads="1"/>
          </p:cNvSpPr>
          <p:nvPr/>
        </p:nvSpPr>
        <p:spPr bwMode="auto">
          <a:xfrm>
            <a:off x="2484438" y="5013325"/>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latin typeface="Times New Roman" panose="02020603050405020304" pitchFamily="18" charset="0"/>
                <a:ea typeface="黑体" panose="02010609060101010101" pitchFamily="49" charset="-122"/>
              </a:rPr>
              <a:t> </a:t>
            </a:r>
          </a:p>
        </p:txBody>
      </p:sp>
      <p:sp>
        <p:nvSpPr>
          <p:cNvPr id="32849" name="Text Box 81"/>
          <p:cNvSpPr txBox="1">
            <a:spLocks noChangeArrowheads="1"/>
          </p:cNvSpPr>
          <p:nvPr/>
        </p:nvSpPr>
        <p:spPr bwMode="auto">
          <a:xfrm>
            <a:off x="2268538" y="5300663"/>
            <a:ext cx="5024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333CC"/>
                </a:solidFill>
                <a:latin typeface="Times New Roman" panose="02020603050405020304" pitchFamily="18" charset="0"/>
                <a:ea typeface="黑体" panose="02010609060101010101" pitchFamily="49" charset="-122"/>
              </a:rPr>
              <a:t>My 2-year-old daughter:</a:t>
            </a:r>
            <a:r>
              <a:rPr lang="en-US" altLang="zh-CN" sz="2000">
                <a:latin typeface="Times New Roman" panose="02020603050405020304" pitchFamily="18" charset="0"/>
                <a:ea typeface="黑体" panose="02010609060101010101" pitchFamily="49" charset="-122"/>
              </a:rPr>
              <a:t> I want to go with you.</a:t>
            </a:r>
          </a:p>
          <a:p>
            <a:pPr eaLnBrk="1" hangingPunct="1"/>
            <a:r>
              <a:rPr lang="en-US" altLang="zh-CN" sz="2000">
                <a:latin typeface="Times New Roman" panose="02020603050405020304" pitchFamily="18" charset="0"/>
                <a:ea typeface="黑体" panose="02010609060101010101" pitchFamily="49" charset="-122"/>
              </a:rPr>
              <a:t> </a:t>
            </a:r>
          </a:p>
        </p:txBody>
      </p:sp>
      <p:sp>
        <p:nvSpPr>
          <p:cNvPr id="32850" name="Text Box 82"/>
          <p:cNvSpPr txBox="1">
            <a:spLocks noChangeArrowheads="1"/>
          </p:cNvSpPr>
          <p:nvPr/>
        </p:nvSpPr>
        <p:spPr bwMode="auto">
          <a:xfrm>
            <a:off x="250825" y="5670550"/>
            <a:ext cx="87137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a:latin typeface="Times New Roman" panose="02020603050405020304" pitchFamily="18" charset="0"/>
                <a:ea typeface="黑体" panose="02010609060101010101" pitchFamily="49" charset="-122"/>
              </a:rPr>
              <a:t>  Among the three cities, I think you should travel to …, because the weather there is … The cost is … It takes … time on the way. Your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45"/>
                                        </p:tgtEl>
                                        <p:attrNameLst>
                                          <p:attrName>style.visibility</p:attrName>
                                        </p:attrNameLst>
                                      </p:cBhvr>
                                      <p:to>
                                        <p:strVal val="visible"/>
                                      </p:to>
                                    </p:set>
                                    <p:anim calcmode="lin" valueType="num">
                                      <p:cBhvr additive="base">
                                        <p:cTn id="7" dur="500" fill="hold"/>
                                        <p:tgtEl>
                                          <p:spTgt spid="32845"/>
                                        </p:tgtEl>
                                        <p:attrNameLst>
                                          <p:attrName>ppt_x</p:attrName>
                                        </p:attrNameLst>
                                      </p:cBhvr>
                                      <p:tavLst>
                                        <p:tav tm="0">
                                          <p:val>
                                            <p:strVal val="#ppt_x"/>
                                          </p:val>
                                        </p:tav>
                                        <p:tav tm="100000">
                                          <p:val>
                                            <p:strVal val="#ppt_x"/>
                                          </p:val>
                                        </p:tav>
                                      </p:tavLst>
                                    </p:anim>
                                    <p:anim calcmode="lin" valueType="num">
                                      <p:cBhvr additive="base">
                                        <p:cTn id="8" dur="500" fill="hold"/>
                                        <p:tgtEl>
                                          <p:spTgt spid="328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846"/>
                                        </p:tgtEl>
                                        <p:attrNameLst>
                                          <p:attrName>style.visibility</p:attrName>
                                        </p:attrNameLst>
                                      </p:cBhvr>
                                      <p:to>
                                        <p:strVal val="visible"/>
                                      </p:to>
                                    </p:set>
                                    <p:anim calcmode="lin" valueType="num">
                                      <p:cBhvr additive="base">
                                        <p:cTn id="13" dur="500" fill="hold"/>
                                        <p:tgtEl>
                                          <p:spTgt spid="32846"/>
                                        </p:tgtEl>
                                        <p:attrNameLst>
                                          <p:attrName>ppt_x</p:attrName>
                                        </p:attrNameLst>
                                      </p:cBhvr>
                                      <p:tavLst>
                                        <p:tav tm="0">
                                          <p:val>
                                            <p:strVal val="#ppt_x"/>
                                          </p:val>
                                        </p:tav>
                                        <p:tav tm="100000">
                                          <p:val>
                                            <p:strVal val="#ppt_x"/>
                                          </p:val>
                                        </p:tav>
                                      </p:tavLst>
                                    </p:anim>
                                    <p:anim calcmode="lin" valueType="num">
                                      <p:cBhvr additive="base">
                                        <p:cTn id="14" dur="500" fill="hold"/>
                                        <p:tgtEl>
                                          <p:spTgt spid="328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847"/>
                                        </p:tgtEl>
                                        <p:attrNameLst>
                                          <p:attrName>style.visibility</p:attrName>
                                        </p:attrNameLst>
                                      </p:cBhvr>
                                      <p:to>
                                        <p:strVal val="visible"/>
                                      </p:to>
                                    </p:set>
                                    <p:anim calcmode="lin" valueType="num">
                                      <p:cBhvr additive="base">
                                        <p:cTn id="19" dur="500" fill="hold"/>
                                        <p:tgtEl>
                                          <p:spTgt spid="32847"/>
                                        </p:tgtEl>
                                        <p:attrNameLst>
                                          <p:attrName>ppt_x</p:attrName>
                                        </p:attrNameLst>
                                      </p:cBhvr>
                                      <p:tavLst>
                                        <p:tav tm="0">
                                          <p:val>
                                            <p:strVal val="#ppt_x"/>
                                          </p:val>
                                        </p:tav>
                                        <p:tav tm="100000">
                                          <p:val>
                                            <p:strVal val="#ppt_x"/>
                                          </p:val>
                                        </p:tav>
                                      </p:tavLst>
                                    </p:anim>
                                    <p:anim calcmode="lin" valueType="num">
                                      <p:cBhvr additive="base">
                                        <p:cTn id="20" dur="500" fill="hold"/>
                                        <p:tgtEl>
                                          <p:spTgt spid="328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849"/>
                                        </p:tgtEl>
                                        <p:attrNameLst>
                                          <p:attrName>style.visibility</p:attrName>
                                        </p:attrNameLst>
                                      </p:cBhvr>
                                      <p:to>
                                        <p:strVal val="visible"/>
                                      </p:to>
                                    </p:set>
                                    <p:anim calcmode="lin" valueType="num">
                                      <p:cBhvr additive="base">
                                        <p:cTn id="25" dur="500" fill="hold"/>
                                        <p:tgtEl>
                                          <p:spTgt spid="32849"/>
                                        </p:tgtEl>
                                        <p:attrNameLst>
                                          <p:attrName>ppt_x</p:attrName>
                                        </p:attrNameLst>
                                      </p:cBhvr>
                                      <p:tavLst>
                                        <p:tav tm="0">
                                          <p:val>
                                            <p:strVal val="#ppt_x"/>
                                          </p:val>
                                        </p:tav>
                                        <p:tav tm="100000">
                                          <p:val>
                                            <p:strVal val="#ppt_x"/>
                                          </p:val>
                                        </p:tav>
                                      </p:tavLst>
                                    </p:anim>
                                    <p:anim calcmode="lin" valueType="num">
                                      <p:cBhvr additive="base">
                                        <p:cTn id="26" dur="500" fill="hold"/>
                                        <p:tgtEl>
                                          <p:spTgt spid="328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2850"/>
                                        </p:tgtEl>
                                        <p:attrNameLst>
                                          <p:attrName>style.visibility</p:attrName>
                                        </p:attrNameLst>
                                      </p:cBhvr>
                                      <p:to>
                                        <p:strVal val="visible"/>
                                      </p:to>
                                    </p:set>
                                    <p:animEffect transition="in" filter="blinds(horizontal)">
                                      <p:cBhvr>
                                        <p:cTn id="31" dur="500"/>
                                        <p:tgtEl>
                                          <p:spTgt spid="32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5" grpId="0"/>
      <p:bldP spid="32846" grpId="0"/>
      <p:bldP spid="32847" grpId="0"/>
      <p:bldP spid="32849" grpId="0"/>
      <p:bldP spid="328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4"/>
          <p:cNvSpPr>
            <a:spLocks noChangeArrowheads="1"/>
          </p:cNvSpPr>
          <p:nvPr/>
        </p:nvSpPr>
        <p:spPr bwMode="auto">
          <a:xfrm>
            <a:off x="3059113" y="1989138"/>
            <a:ext cx="3313112" cy="1871662"/>
          </a:xfrm>
          <a:prstGeom prst="ellipse">
            <a:avLst/>
          </a:prstGeom>
          <a:solidFill>
            <a:srgbClr val="99CC00"/>
          </a:solidFill>
          <a:ln w="9525">
            <a:solidFill>
              <a:schemeClr val="tx1"/>
            </a:solidFill>
            <a:round/>
          </a:ln>
        </p:spPr>
        <p:txBody>
          <a:bodyPr wrap="none" anchor="ctr"/>
          <a:lstStyle/>
          <a:p>
            <a:endParaRPr lang="zh-CN" altLang="en-US">
              <a:latin typeface="Times New Roman" panose="02020603050405020304" pitchFamily="18" charset="0"/>
              <a:ea typeface="黑体" panose="02010609060101010101" pitchFamily="49" charset="-122"/>
            </a:endParaRPr>
          </a:p>
        </p:txBody>
      </p:sp>
      <p:sp>
        <p:nvSpPr>
          <p:cNvPr id="38915" name="Text Box 5"/>
          <p:cNvSpPr txBox="1">
            <a:spLocks noChangeArrowheads="1"/>
          </p:cNvSpPr>
          <p:nvPr/>
        </p:nvSpPr>
        <p:spPr bwMode="auto">
          <a:xfrm>
            <a:off x="3059113" y="2565400"/>
            <a:ext cx="3241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latin typeface="Times New Roman" panose="02020603050405020304" pitchFamily="18" charset="0"/>
                <a:ea typeface="黑体" panose="02010609060101010101" pitchFamily="49" charset="-122"/>
              </a:rPr>
              <a:t>self-service travel in </a:t>
            </a:r>
          </a:p>
          <a:p>
            <a:pPr algn="ctr" eaLnBrk="1" hangingPunct="1"/>
            <a:r>
              <a:rPr lang="en-US" altLang="zh-CN" sz="2400" b="1" dirty="0" smtClean="0">
                <a:latin typeface="Times New Roman" panose="02020603050405020304" pitchFamily="18" charset="0"/>
                <a:ea typeface="黑体" panose="02010609060101010101" pitchFamily="49" charset="-122"/>
              </a:rPr>
              <a:t>Hangzhou</a:t>
            </a:r>
            <a:endParaRPr lang="en-US" altLang="zh-CN" sz="2400" b="1" dirty="0">
              <a:latin typeface="Times New Roman" panose="02020603050405020304" pitchFamily="18" charset="0"/>
              <a:ea typeface="黑体" panose="02010609060101010101" pitchFamily="49" charset="-122"/>
            </a:endParaRPr>
          </a:p>
        </p:txBody>
      </p:sp>
      <p:sp>
        <p:nvSpPr>
          <p:cNvPr id="38916" name="Line 6"/>
          <p:cNvSpPr>
            <a:spLocks noChangeShapeType="1"/>
          </p:cNvSpPr>
          <p:nvPr/>
        </p:nvSpPr>
        <p:spPr bwMode="auto">
          <a:xfrm>
            <a:off x="2339975" y="2133600"/>
            <a:ext cx="863600" cy="43180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17" name="Line 7"/>
          <p:cNvSpPr>
            <a:spLocks noChangeShapeType="1"/>
          </p:cNvSpPr>
          <p:nvPr/>
        </p:nvSpPr>
        <p:spPr bwMode="auto">
          <a:xfrm flipV="1">
            <a:off x="4643438" y="1268413"/>
            <a:ext cx="0" cy="865187"/>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18" name="Line 8"/>
          <p:cNvSpPr>
            <a:spLocks noChangeShapeType="1"/>
          </p:cNvSpPr>
          <p:nvPr/>
        </p:nvSpPr>
        <p:spPr bwMode="auto">
          <a:xfrm flipV="1">
            <a:off x="6372225" y="2133600"/>
            <a:ext cx="1008063" cy="576263"/>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19" name="Line 9"/>
          <p:cNvSpPr>
            <a:spLocks noChangeShapeType="1"/>
          </p:cNvSpPr>
          <p:nvPr/>
        </p:nvSpPr>
        <p:spPr bwMode="auto">
          <a:xfrm flipH="1">
            <a:off x="3132138" y="3751263"/>
            <a:ext cx="733425" cy="542925"/>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20" name="Line 11"/>
          <p:cNvSpPr>
            <a:spLocks noChangeShapeType="1"/>
          </p:cNvSpPr>
          <p:nvPr/>
        </p:nvSpPr>
        <p:spPr bwMode="auto">
          <a:xfrm>
            <a:off x="5651500" y="3644900"/>
            <a:ext cx="649288" cy="719138"/>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6089" name="Oval 12"/>
          <p:cNvSpPr>
            <a:spLocks noChangeArrowheads="1"/>
          </p:cNvSpPr>
          <p:nvPr/>
        </p:nvSpPr>
        <p:spPr bwMode="auto">
          <a:xfrm>
            <a:off x="612775" y="1628775"/>
            <a:ext cx="2016125" cy="936625"/>
          </a:xfrm>
          <a:prstGeom prst="ellipse">
            <a:avLst/>
          </a:prstGeom>
          <a:solidFill>
            <a:schemeClr val="accent4">
              <a:lumMod val="60000"/>
              <a:lumOff val="40000"/>
            </a:schemeClr>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a:latin typeface="Times New Roman" panose="02020603050405020304" pitchFamily="18" charset="0"/>
              <a:ea typeface="黑体" panose="02010609060101010101" pitchFamily="49" charset="-122"/>
            </a:endParaRPr>
          </a:p>
        </p:txBody>
      </p:sp>
      <p:sp>
        <p:nvSpPr>
          <p:cNvPr id="46090" name="Oval 13"/>
          <p:cNvSpPr>
            <a:spLocks noChangeArrowheads="1"/>
          </p:cNvSpPr>
          <p:nvPr/>
        </p:nvSpPr>
        <p:spPr bwMode="auto">
          <a:xfrm>
            <a:off x="3276600" y="619125"/>
            <a:ext cx="2808288" cy="1081088"/>
          </a:xfrm>
          <a:prstGeom prst="ellipse">
            <a:avLst/>
          </a:prstGeom>
          <a:solidFill>
            <a:schemeClr val="accent4">
              <a:lumMod val="60000"/>
              <a:lumOff val="40000"/>
            </a:schemeClr>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a:latin typeface="Times New Roman" panose="02020603050405020304" pitchFamily="18" charset="0"/>
              <a:ea typeface="黑体" panose="02010609060101010101" pitchFamily="49" charset="-122"/>
            </a:endParaRPr>
          </a:p>
        </p:txBody>
      </p:sp>
      <p:sp>
        <p:nvSpPr>
          <p:cNvPr id="46091" name="Oval 14"/>
          <p:cNvSpPr>
            <a:spLocks noChangeArrowheads="1"/>
          </p:cNvSpPr>
          <p:nvPr/>
        </p:nvSpPr>
        <p:spPr bwMode="auto">
          <a:xfrm>
            <a:off x="7308850" y="1557338"/>
            <a:ext cx="1296988" cy="1152525"/>
          </a:xfrm>
          <a:prstGeom prst="ellipse">
            <a:avLst/>
          </a:prstGeom>
          <a:solidFill>
            <a:schemeClr val="accent4">
              <a:lumMod val="60000"/>
              <a:lumOff val="40000"/>
            </a:schemeClr>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endParaRPr lang="zh-CN" altLang="en-US">
              <a:latin typeface="Times New Roman" panose="02020603050405020304" pitchFamily="18" charset="0"/>
              <a:ea typeface="黑体" panose="02010609060101010101" pitchFamily="49" charset="-122"/>
            </a:endParaRPr>
          </a:p>
        </p:txBody>
      </p:sp>
      <p:sp>
        <p:nvSpPr>
          <p:cNvPr id="46092" name="Oval 15"/>
          <p:cNvSpPr>
            <a:spLocks noChangeArrowheads="1"/>
          </p:cNvSpPr>
          <p:nvPr/>
        </p:nvSpPr>
        <p:spPr bwMode="auto">
          <a:xfrm>
            <a:off x="468313" y="3860800"/>
            <a:ext cx="3600450" cy="963613"/>
          </a:xfrm>
          <a:prstGeom prst="ellipse">
            <a:avLst/>
          </a:prstGeom>
          <a:solidFill>
            <a:schemeClr val="accent4">
              <a:lumMod val="60000"/>
              <a:lumOff val="40000"/>
            </a:schemeClr>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en-US" altLang="zh-CN" sz="2400">
              <a:latin typeface="Times New Roman" panose="02020603050405020304" pitchFamily="18" charset="0"/>
              <a:ea typeface="黑体" panose="02010609060101010101" pitchFamily="49" charset="-122"/>
            </a:endParaRPr>
          </a:p>
        </p:txBody>
      </p:sp>
      <p:sp>
        <p:nvSpPr>
          <p:cNvPr id="46093" name="Oval 16"/>
          <p:cNvSpPr>
            <a:spLocks noChangeArrowheads="1"/>
          </p:cNvSpPr>
          <p:nvPr/>
        </p:nvSpPr>
        <p:spPr bwMode="auto">
          <a:xfrm>
            <a:off x="5867400" y="3932238"/>
            <a:ext cx="1657350" cy="830262"/>
          </a:xfrm>
          <a:prstGeom prst="ellipse">
            <a:avLst/>
          </a:prstGeom>
          <a:solidFill>
            <a:schemeClr val="accent4">
              <a:lumMod val="60000"/>
              <a:lumOff val="40000"/>
            </a:schemeClr>
          </a:solidFill>
          <a:ln w="9525">
            <a:solidFill>
              <a:schemeClr val="tx1"/>
            </a:solidFill>
            <a:rou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endParaRPr lang="zh-CN" altLang="en-US">
              <a:latin typeface="Times New Roman" panose="02020603050405020304" pitchFamily="18" charset="0"/>
              <a:ea typeface="黑体" panose="02010609060101010101" pitchFamily="49" charset="-122"/>
            </a:endParaRPr>
          </a:p>
        </p:txBody>
      </p:sp>
      <p:sp>
        <p:nvSpPr>
          <p:cNvPr id="33809" name="Text Box 17">
            <a:hlinkClick r:id="rId2" action="ppaction://hlinksldjump"/>
          </p:cNvPr>
          <p:cNvSpPr txBox="1">
            <a:spLocks noChangeArrowheads="1"/>
          </p:cNvSpPr>
          <p:nvPr/>
        </p:nvSpPr>
        <p:spPr bwMode="auto">
          <a:xfrm>
            <a:off x="684213" y="19161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restaurants</a:t>
            </a:r>
          </a:p>
        </p:txBody>
      </p:sp>
      <p:sp>
        <p:nvSpPr>
          <p:cNvPr id="33810" name="Text Box 18">
            <a:hlinkClick r:id="rId3" action="ppaction://hlinksldjump"/>
          </p:cNvPr>
          <p:cNvSpPr txBox="1">
            <a:spLocks noChangeArrowheads="1"/>
          </p:cNvSpPr>
          <p:nvPr/>
        </p:nvSpPr>
        <p:spPr bwMode="auto">
          <a:xfrm>
            <a:off x="3348038" y="835025"/>
            <a:ext cx="2382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places of interest</a:t>
            </a:r>
          </a:p>
        </p:txBody>
      </p:sp>
      <p:sp>
        <p:nvSpPr>
          <p:cNvPr id="33812" name="Text Box 20">
            <a:hlinkClick r:id="rId4" action="ppaction://hlinksldjump"/>
          </p:cNvPr>
          <p:cNvSpPr txBox="1">
            <a:spLocks noChangeArrowheads="1"/>
          </p:cNvSpPr>
          <p:nvPr/>
        </p:nvSpPr>
        <p:spPr bwMode="auto">
          <a:xfrm>
            <a:off x="750888" y="3986213"/>
            <a:ext cx="3468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transportation means</a:t>
            </a:r>
          </a:p>
          <a:p>
            <a:pPr eaLnBrk="1" hangingPunct="1"/>
            <a:endParaRPr lang="zh-CN" altLang="en-US">
              <a:latin typeface="Times New Roman" panose="02020603050405020304" pitchFamily="18" charset="0"/>
              <a:ea typeface="黑体" panose="02010609060101010101" pitchFamily="49" charset="-122"/>
            </a:endParaRPr>
          </a:p>
        </p:txBody>
      </p:sp>
      <p:sp>
        <p:nvSpPr>
          <p:cNvPr id="33813" name="Text Box 21">
            <a:hlinkClick r:id="rId5" action="ppaction://hlinksldjump"/>
          </p:cNvPr>
          <p:cNvSpPr txBox="1">
            <a:spLocks noChangeArrowheads="1"/>
          </p:cNvSpPr>
          <p:nvPr/>
        </p:nvSpPr>
        <p:spPr bwMode="auto">
          <a:xfrm>
            <a:off x="7451725" y="1844675"/>
            <a:ext cx="95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hotels</a:t>
            </a:r>
          </a:p>
        </p:txBody>
      </p:sp>
      <p:sp>
        <p:nvSpPr>
          <p:cNvPr id="33815" name="Text Box 23">
            <a:hlinkClick r:id="rId6" action="ppaction://hlinksldjump"/>
          </p:cNvPr>
          <p:cNvSpPr txBox="1">
            <a:spLocks noChangeArrowheads="1"/>
          </p:cNvSpPr>
          <p:nvPr/>
        </p:nvSpPr>
        <p:spPr bwMode="auto">
          <a:xfrm>
            <a:off x="6415088" y="3952875"/>
            <a:ext cx="49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a:t>
            </a:r>
          </a:p>
        </p:txBody>
      </p:sp>
      <p:sp>
        <p:nvSpPr>
          <p:cNvPr id="38931" name="Text Box 24"/>
          <p:cNvSpPr txBox="1">
            <a:spLocks noChangeArrowheads="1"/>
          </p:cNvSpPr>
          <p:nvPr/>
        </p:nvSpPr>
        <p:spPr bwMode="auto">
          <a:xfrm>
            <a:off x="539750" y="5661025"/>
            <a:ext cx="811053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What should we think about when having self-service travel?</a:t>
            </a:r>
          </a:p>
        </p:txBody>
      </p:sp>
      <p:sp>
        <p:nvSpPr>
          <p:cNvPr id="33819" name="Text Box 27"/>
          <p:cNvSpPr txBox="1">
            <a:spLocks noChangeArrowheads="1"/>
          </p:cNvSpPr>
          <p:nvPr/>
        </p:nvSpPr>
        <p:spPr bwMode="auto">
          <a:xfrm>
            <a:off x="0" y="4868863"/>
            <a:ext cx="9144000" cy="1570037"/>
          </a:xfrm>
          <a:prstGeom prst="rect">
            <a:avLst/>
          </a:prstGeom>
          <a:solidFill>
            <a:schemeClr val="accent6">
              <a:lumMod val="40000"/>
              <a:lumOff val="60000"/>
            </a:schemeClr>
          </a:solid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dirty="0">
                <a:latin typeface="Times New Roman" panose="02020603050405020304" pitchFamily="18" charset="0"/>
                <a:ea typeface="黑体" panose="02010609060101010101" pitchFamily="49" charset="-122"/>
              </a:rPr>
              <a:t>   </a:t>
            </a:r>
            <a:r>
              <a:rPr lang="en-US" altLang="zh-CN" dirty="0" smtClean="0">
                <a:latin typeface="Times New Roman" panose="02020603050405020304" pitchFamily="18" charset="0"/>
                <a:ea typeface="黑体" panose="02010609060101010101" pitchFamily="49" charset="-122"/>
              </a:rPr>
              <a:t>      </a:t>
            </a:r>
            <a:r>
              <a:rPr lang="en-US" altLang="zh-CN" sz="2400" dirty="0" smtClean="0">
                <a:latin typeface="Times New Roman" panose="02020603050405020304" pitchFamily="18" charset="0"/>
                <a:ea typeface="黑体" panose="02010609060101010101" pitchFamily="49" charset="-122"/>
              </a:rPr>
              <a:t>One </a:t>
            </a:r>
            <a:r>
              <a:rPr lang="en-US" altLang="zh-CN" sz="2400" dirty="0">
                <a:latin typeface="Times New Roman" panose="02020603050405020304" pitchFamily="18" charset="0"/>
                <a:ea typeface="黑体" panose="02010609060101010101" pitchFamily="49" charset="-122"/>
              </a:rPr>
              <a:t>is the group leader (</a:t>
            </a:r>
            <a:r>
              <a:rPr lang="zh-CN" altLang="en-US" sz="2400" dirty="0">
                <a:latin typeface="Times New Roman" panose="02020603050405020304" pitchFamily="18" charset="0"/>
                <a:ea typeface="黑体" panose="02010609060101010101" pitchFamily="49" charset="-122"/>
              </a:rPr>
              <a:t>组长</a:t>
            </a:r>
            <a:r>
              <a:rPr lang="en-US" altLang="zh-CN" sz="2400" dirty="0">
                <a:latin typeface="Times New Roman" panose="02020603050405020304" pitchFamily="18" charset="0"/>
                <a:ea typeface="黑体" panose="02010609060101010101" pitchFamily="49" charset="-122"/>
              </a:rPr>
              <a:t>). The other three students get one piece of paper and keep it well. The leader asks questions and fills the information chart. Then the whole group compares and makes the choice together.</a:t>
            </a:r>
          </a:p>
        </p:txBody>
      </p:sp>
      <p:sp>
        <p:nvSpPr>
          <p:cNvPr id="38933" name="WordArt 28"/>
          <p:cNvSpPr>
            <a:spLocks noChangeArrowheads="1" noChangeShapeType="1" noTextEdit="1"/>
          </p:cNvSpPr>
          <p:nvPr/>
        </p:nvSpPr>
        <p:spPr bwMode="auto">
          <a:xfrm>
            <a:off x="323850" y="701675"/>
            <a:ext cx="1924050" cy="495300"/>
          </a:xfrm>
          <a:prstGeom prst="rect">
            <a:avLst/>
          </a:prstGeom>
        </p:spPr>
        <p:txBody>
          <a:bodyPr wrap="none" fromWordArt="1">
            <a:prstTxWarp prst="textPlain">
              <a:avLst>
                <a:gd name="adj" fmla="val 50000"/>
              </a:avLst>
            </a:prstTxWarp>
          </a:bodyPr>
          <a:lstStyle/>
          <a:p>
            <a:pPr algn="ctr"/>
            <a:r>
              <a:rPr lang="en-US" altLang="zh-CN" sz="28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rPr>
              <a:t>Group work</a:t>
            </a:r>
            <a:endParaRPr lang="zh-CN" altLang="en-US" sz="2800" kern="10">
              <a:ln w="19050">
                <a:solidFill>
                  <a:srgbClr val="99CCFF"/>
                </a:solidFill>
                <a:round/>
              </a:ln>
              <a:solidFill>
                <a:srgbClr val="0066CC"/>
              </a:solidFill>
              <a:effectLst>
                <a:outerShdw dist="35921" dir="2700000" algn="ctr" rotWithShape="0">
                  <a:srgbClr val="990000"/>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12"/>
                                        </p:tgtEl>
                                        <p:attrNameLst>
                                          <p:attrName>style.visibility</p:attrName>
                                        </p:attrNameLst>
                                      </p:cBhvr>
                                      <p:to>
                                        <p:strVal val="visible"/>
                                      </p:to>
                                    </p:set>
                                    <p:animEffect transition="in" filter="blinds(horizontal)">
                                      <p:cBhvr>
                                        <p:cTn id="7" dur="500"/>
                                        <p:tgtEl>
                                          <p:spTgt spid="338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09"/>
                                        </p:tgtEl>
                                        <p:attrNameLst>
                                          <p:attrName>style.visibility</p:attrName>
                                        </p:attrNameLst>
                                      </p:cBhvr>
                                      <p:to>
                                        <p:strVal val="visible"/>
                                      </p:to>
                                    </p:set>
                                    <p:animEffect transition="in" filter="blinds(horizontal)">
                                      <p:cBhvr>
                                        <p:cTn id="12" dur="500"/>
                                        <p:tgtEl>
                                          <p:spTgt spid="338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810"/>
                                        </p:tgtEl>
                                        <p:attrNameLst>
                                          <p:attrName>style.visibility</p:attrName>
                                        </p:attrNameLst>
                                      </p:cBhvr>
                                      <p:to>
                                        <p:strVal val="visible"/>
                                      </p:to>
                                    </p:set>
                                    <p:animEffect transition="in" filter="blinds(horizontal)">
                                      <p:cBhvr>
                                        <p:cTn id="17" dur="500"/>
                                        <p:tgtEl>
                                          <p:spTgt spid="338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813"/>
                                        </p:tgtEl>
                                        <p:attrNameLst>
                                          <p:attrName>style.visibility</p:attrName>
                                        </p:attrNameLst>
                                      </p:cBhvr>
                                      <p:to>
                                        <p:strVal val="visible"/>
                                      </p:to>
                                    </p:set>
                                    <p:animEffect transition="in" filter="blinds(horizontal)">
                                      <p:cBhvr>
                                        <p:cTn id="22" dur="500"/>
                                        <p:tgtEl>
                                          <p:spTgt spid="338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815"/>
                                        </p:tgtEl>
                                        <p:attrNameLst>
                                          <p:attrName>style.visibility</p:attrName>
                                        </p:attrNameLst>
                                      </p:cBhvr>
                                      <p:to>
                                        <p:strVal val="visible"/>
                                      </p:to>
                                    </p:set>
                                    <p:animEffect transition="in" filter="blinds(horizontal)">
                                      <p:cBhvr>
                                        <p:cTn id="27" dur="5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P spid="33810" grpId="0"/>
      <p:bldP spid="33812" grpId="0"/>
      <p:bldP spid="33813" grpId="0"/>
      <p:bldP spid="338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1125538"/>
            <a:ext cx="8569325" cy="4219575"/>
          </a:xfrm>
          <a:prstGeom prst="rect">
            <a:avLst/>
          </a:prstGeom>
          <a:noFill/>
        </p:spPr>
        <p:txBody>
          <a:bodyPr>
            <a:spAutoFit/>
          </a:bodyPr>
          <a:lstStyle/>
          <a:p>
            <a:pPr>
              <a:lnSpc>
                <a:spcPts val="4600"/>
              </a:lnSpc>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  The fifth orange is______ of all. Give it </a:t>
            </a:r>
          </a:p>
          <a:p>
            <a:pPr>
              <a:lnSpc>
                <a:spcPts val="4600"/>
              </a:lnSpc>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to that small child. </a:t>
            </a:r>
          </a:p>
          <a:p>
            <a:pPr indent="228600">
              <a:lnSpc>
                <a:spcPts val="4600"/>
              </a:lnSpc>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 big                   B. bigger </a:t>
            </a:r>
          </a:p>
          <a:p>
            <a:pPr indent="228600">
              <a:lnSpc>
                <a:spcPts val="4600"/>
              </a:lnSpc>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 the bigger       D. the biggest</a:t>
            </a:r>
          </a:p>
          <a:p>
            <a:pPr>
              <a:lnSpc>
                <a:spcPts val="4600"/>
              </a:lnSpc>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 Mother is ______ in my family.  </a:t>
            </a:r>
          </a:p>
          <a:p>
            <a:pPr indent="228600">
              <a:lnSpc>
                <a:spcPts val="4600"/>
              </a:lnSpc>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 busy                 B. busier </a:t>
            </a:r>
          </a:p>
          <a:p>
            <a:pPr indent="228600">
              <a:lnSpc>
                <a:spcPts val="4600"/>
              </a:lnSpc>
              <a:defRPr/>
            </a:pPr>
            <a:r>
              <a:rPr lang="en-US" altLang="zh-CN"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 the busiest       D. more busy</a:t>
            </a:r>
            <a:endParaRPr lang="zh-CN" altLang="en-US" sz="2800" dirty="0">
              <a:latin typeface="Times New Roman" panose="02020603050405020304" pitchFamily="18" charset="0"/>
              <a:ea typeface="黑体" panose="02010609060101010101" pitchFamily="49" charset="-122"/>
            </a:endParaRPr>
          </a:p>
        </p:txBody>
      </p:sp>
      <p:pic>
        <p:nvPicPr>
          <p:cNvPr id="4" name="图片 3" descr="图片16.png"/>
          <p:cNvPicPr>
            <a:picLocks noChangeAspect="1"/>
          </p:cNvPicPr>
          <p:nvPr/>
        </p:nvPicPr>
        <p:blipFill>
          <a:blip r:embed="rId2" cstate="email"/>
          <a:srcRect/>
          <a:stretch>
            <a:fillRect/>
          </a:stretch>
        </p:blipFill>
        <p:spPr bwMode="auto">
          <a:xfrm>
            <a:off x="3059113" y="292417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图片16.png"/>
          <p:cNvPicPr>
            <a:picLocks noChangeAspect="1"/>
          </p:cNvPicPr>
          <p:nvPr/>
        </p:nvPicPr>
        <p:blipFill>
          <a:blip r:embed="rId2" cstate="email"/>
          <a:srcRect/>
          <a:stretch>
            <a:fillRect/>
          </a:stretch>
        </p:blipFill>
        <p:spPr bwMode="auto">
          <a:xfrm>
            <a:off x="468313" y="4722813"/>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714375" y="1071563"/>
            <a:ext cx="7358063"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 Who jumped ______ of all?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 far                    B. farther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 farthest            D. the most far </a:t>
            </a:r>
          </a:p>
          <a:p>
            <a:pPr eaLnBrk="1" hangingPunct="1">
              <a:lnSpc>
                <a:spcPts val="4600"/>
              </a:lnSpc>
            </a:pPr>
            <a:endPar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4. Li Lei is ______ student in our class.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 tall                  B. taller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 tallest             D. the tallest  </a:t>
            </a:r>
          </a:p>
        </p:txBody>
      </p:sp>
      <p:pic>
        <p:nvPicPr>
          <p:cNvPr id="4" name="图片 3" descr="图片16.png"/>
          <p:cNvPicPr>
            <a:picLocks noChangeAspect="1"/>
          </p:cNvPicPr>
          <p:nvPr/>
        </p:nvPicPr>
        <p:blipFill>
          <a:blip r:embed="rId2" cstate="email"/>
          <a:srcRect/>
          <a:stretch>
            <a:fillRect/>
          </a:stretch>
        </p:blipFill>
        <p:spPr bwMode="auto">
          <a:xfrm>
            <a:off x="827088" y="227647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图片16.png"/>
          <p:cNvPicPr>
            <a:picLocks noChangeAspect="1"/>
          </p:cNvPicPr>
          <p:nvPr/>
        </p:nvPicPr>
        <p:blipFill>
          <a:blip r:embed="rId2" cstate="email"/>
          <a:srcRect/>
          <a:stretch>
            <a:fillRect/>
          </a:stretch>
        </p:blipFill>
        <p:spPr bwMode="auto">
          <a:xfrm>
            <a:off x="3348038" y="465137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714375" y="1071563"/>
            <a:ext cx="8001000"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 Tom is one of ______ boys in our class.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 tallest                 B. taller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 the tallest           D. the tall  </a:t>
            </a:r>
          </a:p>
          <a:p>
            <a:pPr eaLnBrk="1" hangingPunct="1">
              <a:lnSpc>
                <a:spcPts val="4600"/>
              </a:lnSpc>
            </a:pPr>
            <a:endPar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 Which month is______, June, July or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August?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 hot                       B. hotter </a:t>
            </a:r>
          </a:p>
          <a:p>
            <a:pPr eaLnBrk="1" hangingPunct="1">
              <a:lnSpc>
                <a:spcPts val="4600"/>
              </a:lnSpc>
            </a:pPr>
            <a:r>
              <a:rPr lang="en-US" altLang="zh-CN" sz="28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 hottest                 D. the hottest </a:t>
            </a:r>
          </a:p>
        </p:txBody>
      </p:sp>
      <p:pic>
        <p:nvPicPr>
          <p:cNvPr id="4" name="图片 3" descr="图片16.png"/>
          <p:cNvPicPr>
            <a:picLocks noChangeAspect="1"/>
          </p:cNvPicPr>
          <p:nvPr/>
        </p:nvPicPr>
        <p:blipFill>
          <a:blip r:embed="rId2" cstate="email"/>
          <a:srcRect/>
          <a:stretch>
            <a:fillRect/>
          </a:stretch>
        </p:blipFill>
        <p:spPr bwMode="auto">
          <a:xfrm>
            <a:off x="969963" y="2276475"/>
            <a:ext cx="6492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图片16.png"/>
          <p:cNvPicPr>
            <a:picLocks noChangeAspect="1"/>
          </p:cNvPicPr>
          <p:nvPr/>
        </p:nvPicPr>
        <p:blipFill>
          <a:blip r:embed="rId2" cstate="email"/>
          <a:srcRect/>
          <a:stretch>
            <a:fillRect/>
          </a:stretch>
        </p:blipFill>
        <p:spPr bwMode="auto">
          <a:xfrm>
            <a:off x="3924300" y="5157788"/>
            <a:ext cx="649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 name="Line 20"/>
          <p:cNvSpPr>
            <a:spLocks noChangeShapeType="1"/>
          </p:cNvSpPr>
          <p:nvPr/>
        </p:nvSpPr>
        <p:spPr bwMode="auto">
          <a:xfrm>
            <a:off x="5253038" y="1536700"/>
            <a:ext cx="1219200" cy="520700"/>
          </a:xfrm>
          <a:prstGeom prst="line">
            <a:avLst/>
          </a:prstGeom>
          <a:noFill/>
          <a:ln w="317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2309" name="AutoShape 21"/>
          <p:cNvSpPr/>
          <p:nvPr/>
        </p:nvSpPr>
        <p:spPr>
          <a:xfrm>
            <a:off x="2025650" y="2527300"/>
            <a:ext cx="215900" cy="361950"/>
          </a:xfrm>
          <a:prstGeom prst="downArrow">
            <a:avLst>
              <a:gd name="adj1" fmla="val 50000"/>
              <a:gd name="adj2" fmla="val 31181"/>
            </a:avLst>
          </a:prstGeom>
          <a:solidFill>
            <a:schemeClr val="accent6">
              <a:lumMod val="75000"/>
            </a:schemeClr>
          </a:solidFill>
          <a:ln w="9525" cap="flat" cmpd="sng">
            <a:noFill/>
            <a:prstDash val="solid"/>
            <a:miter/>
            <a:headEnd type="none" w="med" len="med"/>
            <a:tailEnd type="none" w="med" len="med"/>
          </a:ln>
        </p:spPr>
        <p:txBody>
          <a:bodyPr wrap="none" anchor="ctr"/>
          <a:lstStyle/>
          <a:p>
            <a:pPr>
              <a:defRPr/>
            </a:pPr>
            <a:endParaRPr sz="1350" noProof="1">
              <a:latin typeface="Times New Roman" panose="02020603050405020304" pitchFamily="18" charset="0"/>
              <a:ea typeface="黑体" panose="02010609060101010101" pitchFamily="49" charset="-122"/>
            </a:endParaRPr>
          </a:p>
        </p:txBody>
      </p:sp>
      <p:sp>
        <p:nvSpPr>
          <p:cNvPr id="23556" name="Text Box 11"/>
          <p:cNvSpPr txBox="1">
            <a:spLocks noChangeArrowheads="1"/>
          </p:cNvSpPr>
          <p:nvPr/>
        </p:nvSpPr>
        <p:spPr bwMode="auto">
          <a:xfrm>
            <a:off x="5229225" y="2925763"/>
            <a:ext cx="2971800" cy="2032000"/>
          </a:xfrm>
          <a:prstGeom prst="rect">
            <a:avLst/>
          </a:prstGeom>
          <a:solidFill>
            <a:srgbClr val="FFFF6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a:latin typeface="Times New Roman" panose="02020603050405020304" pitchFamily="18" charset="0"/>
                <a:ea typeface="黑体" panose="02010609060101010101" pitchFamily="49" charset="-122"/>
              </a:rPr>
              <a:t>两者相比</a:t>
            </a:r>
            <a:r>
              <a:rPr lang="en-US" altLang="zh-CN" sz="2100">
                <a:latin typeface="Times New Roman" panose="02020603050405020304" pitchFamily="18" charset="0"/>
                <a:ea typeface="黑体" panose="02010609060101010101" pitchFamily="49" charset="-122"/>
              </a:rPr>
              <a:t>,</a:t>
            </a:r>
            <a:r>
              <a:rPr lang="zh-CN" altLang="en-US" sz="2100">
                <a:latin typeface="Times New Roman" panose="02020603050405020304" pitchFamily="18" charset="0"/>
                <a:ea typeface="黑体" panose="02010609060101010101" pitchFamily="49" charset="-122"/>
              </a:rPr>
              <a:t>比较级， </a:t>
            </a:r>
          </a:p>
          <a:p>
            <a:pPr eaLnBrk="1" hangingPunct="1"/>
            <a:r>
              <a:rPr lang="zh-CN" altLang="en-US" sz="2100">
                <a:latin typeface="Times New Roman" panose="02020603050405020304" pitchFamily="18" charset="0"/>
                <a:ea typeface="黑体" panose="02010609060101010101" pitchFamily="49" charset="-122"/>
              </a:rPr>
              <a:t>三者以上</a:t>
            </a:r>
            <a:r>
              <a:rPr lang="en-US" altLang="zh-CN" sz="2100">
                <a:latin typeface="Times New Roman" panose="02020603050405020304" pitchFamily="18" charset="0"/>
                <a:ea typeface="黑体" panose="02010609060101010101" pitchFamily="49" charset="-122"/>
              </a:rPr>
              <a:t>,</a:t>
            </a:r>
            <a:r>
              <a:rPr lang="zh-CN" altLang="en-US" sz="2100">
                <a:latin typeface="Times New Roman" panose="02020603050405020304" pitchFamily="18" charset="0"/>
                <a:ea typeface="黑体" panose="02010609060101010101" pitchFamily="49" charset="-122"/>
              </a:rPr>
              <a:t>最高级。</a:t>
            </a:r>
          </a:p>
          <a:p>
            <a:pPr eaLnBrk="1" hangingPunct="1"/>
            <a:r>
              <a:rPr lang="en-US" altLang="zh-CN" sz="2100">
                <a:latin typeface="Times New Roman" panose="02020603050405020304" pitchFamily="18" charset="0"/>
                <a:ea typeface="黑体" panose="02010609060101010101" pitchFamily="49" charset="-122"/>
              </a:rPr>
              <a:t>the</a:t>
            </a:r>
            <a:r>
              <a:rPr lang="zh-CN" altLang="en-US" sz="2100">
                <a:latin typeface="Times New Roman" panose="02020603050405020304" pitchFamily="18" charset="0"/>
                <a:ea typeface="黑体" panose="02010609060101010101" pitchFamily="49" charset="-122"/>
              </a:rPr>
              <a:t>字在前最高级</a:t>
            </a:r>
            <a:r>
              <a:rPr lang="en-US" altLang="zh-CN" sz="2100">
                <a:latin typeface="Times New Roman" panose="02020603050405020304" pitchFamily="18" charset="0"/>
                <a:ea typeface="黑体" panose="02010609060101010101" pitchFamily="49" charset="-122"/>
              </a:rPr>
              <a:t>,</a:t>
            </a:r>
          </a:p>
          <a:p>
            <a:pPr eaLnBrk="1" hangingPunct="1"/>
            <a:r>
              <a:rPr lang="zh-CN" altLang="en-US" sz="2100">
                <a:latin typeface="Times New Roman" panose="02020603050405020304" pitchFamily="18" charset="0"/>
                <a:ea typeface="黑体" panose="02010609060101010101" pitchFamily="49" charset="-122"/>
              </a:rPr>
              <a:t>比较范围要注意，     </a:t>
            </a:r>
          </a:p>
          <a:p>
            <a:pPr eaLnBrk="1" hangingPunct="1"/>
            <a:r>
              <a:rPr lang="zh-CN" altLang="en-US" sz="2100">
                <a:latin typeface="Times New Roman" panose="02020603050405020304" pitchFamily="18" charset="0"/>
                <a:ea typeface="黑体" panose="02010609060101010101" pitchFamily="49" charset="-122"/>
              </a:rPr>
              <a:t>碰上 </a:t>
            </a:r>
            <a:r>
              <a:rPr lang="en-US" altLang="zh-CN" sz="2100">
                <a:latin typeface="Times New Roman" panose="02020603050405020304" pitchFamily="18" charset="0"/>
                <a:ea typeface="黑体" panose="02010609060101010101" pitchFamily="49" charset="-122"/>
              </a:rPr>
              <a:t>of </a:t>
            </a:r>
            <a:r>
              <a:rPr lang="zh-CN" altLang="en-US" sz="2100">
                <a:latin typeface="Times New Roman" panose="02020603050405020304" pitchFamily="18" charset="0"/>
                <a:ea typeface="黑体" panose="02010609060101010101" pitchFamily="49" charset="-122"/>
              </a:rPr>
              <a:t>、</a:t>
            </a:r>
            <a:r>
              <a:rPr lang="en-US" altLang="zh-CN" sz="2100">
                <a:latin typeface="Times New Roman" panose="02020603050405020304" pitchFamily="18" charset="0"/>
                <a:ea typeface="黑体" panose="02010609060101010101" pitchFamily="49" charset="-122"/>
              </a:rPr>
              <a:t>in </a:t>
            </a:r>
            <a:r>
              <a:rPr lang="zh-CN" altLang="en-US" sz="2100">
                <a:latin typeface="Times New Roman" panose="02020603050405020304" pitchFamily="18" charset="0"/>
                <a:ea typeface="黑体" panose="02010609060101010101" pitchFamily="49" charset="-122"/>
              </a:rPr>
              <a:t>短语</a:t>
            </a:r>
            <a:r>
              <a:rPr lang="en-US" altLang="zh-CN" sz="2100">
                <a:latin typeface="Times New Roman" panose="02020603050405020304" pitchFamily="18" charset="0"/>
                <a:ea typeface="黑体" panose="02010609060101010101" pitchFamily="49" charset="-122"/>
              </a:rPr>
              <a:t>,</a:t>
            </a:r>
          </a:p>
          <a:p>
            <a:pPr eaLnBrk="1" hangingPunct="1"/>
            <a:r>
              <a:rPr lang="zh-CN" altLang="en-US" sz="2100">
                <a:latin typeface="Times New Roman" panose="02020603050405020304" pitchFamily="18" charset="0"/>
                <a:ea typeface="黑体" panose="02010609060101010101" pitchFamily="49" charset="-122"/>
              </a:rPr>
              <a:t>千万别忘最高级。</a:t>
            </a:r>
          </a:p>
        </p:txBody>
      </p:sp>
      <p:sp>
        <p:nvSpPr>
          <p:cNvPr id="23557" name="AutoShape 22"/>
          <p:cNvSpPr/>
          <p:nvPr/>
        </p:nvSpPr>
        <p:spPr>
          <a:xfrm>
            <a:off x="6472238" y="2527300"/>
            <a:ext cx="215900" cy="361950"/>
          </a:xfrm>
          <a:prstGeom prst="downArrow">
            <a:avLst>
              <a:gd name="adj1" fmla="val 50000"/>
              <a:gd name="adj2" fmla="val 31181"/>
            </a:avLst>
          </a:prstGeom>
          <a:solidFill>
            <a:schemeClr val="accent6">
              <a:lumMod val="75000"/>
            </a:schemeClr>
          </a:solidFill>
          <a:ln w="9525" cap="flat" cmpd="sng">
            <a:noFill/>
            <a:prstDash val="solid"/>
            <a:miter/>
            <a:headEnd type="none" w="med" len="med"/>
            <a:tailEnd type="none" w="med" len="med"/>
          </a:ln>
        </p:spPr>
        <p:txBody>
          <a:bodyPr wrap="none" anchor="ctr"/>
          <a:lstStyle/>
          <a:p>
            <a:pPr>
              <a:defRPr/>
            </a:pPr>
            <a:endParaRPr sz="1350" noProof="1">
              <a:latin typeface="Times New Roman" panose="02020603050405020304" pitchFamily="18" charset="0"/>
              <a:ea typeface="黑体" panose="02010609060101010101" pitchFamily="49" charset="-122"/>
            </a:endParaRPr>
          </a:p>
        </p:txBody>
      </p:sp>
      <p:sp>
        <p:nvSpPr>
          <p:cNvPr id="12306" name="Line 18"/>
          <p:cNvSpPr>
            <a:spLocks noChangeShapeType="1"/>
          </p:cNvSpPr>
          <p:nvPr/>
        </p:nvSpPr>
        <p:spPr bwMode="auto">
          <a:xfrm flipH="1">
            <a:off x="2555875" y="1517650"/>
            <a:ext cx="1119188" cy="615950"/>
          </a:xfrm>
          <a:prstGeom prst="line">
            <a:avLst/>
          </a:prstGeom>
          <a:noFill/>
          <a:ln w="3175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3559" name="Text Box 37"/>
          <p:cNvSpPr txBox="1">
            <a:spLocks noChangeArrowheads="1"/>
          </p:cNvSpPr>
          <p:nvPr/>
        </p:nvSpPr>
        <p:spPr bwMode="auto">
          <a:xfrm>
            <a:off x="2744788" y="1027113"/>
            <a:ext cx="3727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700" b="1">
                <a:solidFill>
                  <a:srgbClr val="000099"/>
                </a:solidFill>
                <a:latin typeface="Times New Roman" panose="02020603050405020304" pitchFamily="18" charset="0"/>
                <a:ea typeface="黑体" panose="02010609060101010101" pitchFamily="49" charset="-122"/>
              </a:rPr>
              <a:t>形容词或副词的最高级</a:t>
            </a:r>
          </a:p>
        </p:txBody>
      </p:sp>
      <p:sp>
        <p:nvSpPr>
          <p:cNvPr id="23561" name="矩形 23560"/>
          <p:cNvSpPr>
            <a:spLocks noChangeArrowheads="1"/>
          </p:cNvSpPr>
          <p:nvPr/>
        </p:nvSpPr>
        <p:spPr bwMode="auto">
          <a:xfrm>
            <a:off x="719138" y="2925763"/>
            <a:ext cx="3133725" cy="33242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100">
                <a:latin typeface="Times New Roman" panose="02020603050405020304" pitchFamily="18" charset="0"/>
                <a:ea typeface="黑体" panose="02010609060101010101" pitchFamily="49" charset="-122"/>
              </a:rPr>
              <a:t>   </a:t>
            </a:r>
            <a:r>
              <a:rPr lang="zh-CN" altLang="en-US" sz="2100">
                <a:latin typeface="Times New Roman" panose="02020603050405020304" pitchFamily="18" charset="0"/>
                <a:ea typeface="黑体" panose="02010609060101010101" pitchFamily="49" charset="-122"/>
              </a:rPr>
              <a:t>最高级，很容易，</a:t>
            </a:r>
          </a:p>
          <a:p>
            <a:r>
              <a:rPr lang="zh-CN" altLang="en-US" sz="2100">
                <a:latin typeface="Times New Roman" panose="02020603050405020304" pitchFamily="18" charset="0"/>
                <a:ea typeface="黑体" panose="02010609060101010101" pitchFamily="49" charset="-122"/>
              </a:rPr>
              <a:t>    一般词尾加</a:t>
            </a:r>
            <a:r>
              <a:rPr lang="en-US" altLang="zh-CN" sz="2100">
                <a:latin typeface="Times New Roman" panose="02020603050405020304" pitchFamily="18" charset="0"/>
                <a:ea typeface="黑体" panose="02010609060101010101" pitchFamily="49" charset="-122"/>
              </a:rPr>
              <a:t>est</a:t>
            </a:r>
            <a:r>
              <a:rPr lang="zh-CN" altLang="en-US" sz="2100">
                <a:latin typeface="Times New Roman" panose="02020603050405020304" pitchFamily="18" charset="0"/>
                <a:ea typeface="黑体" panose="02010609060101010101" pitchFamily="49" charset="-122"/>
              </a:rPr>
              <a:t>。</a:t>
            </a:r>
          </a:p>
          <a:p>
            <a:r>
              <a:rPr lang="zh-CN" altLang="en-US" sz="2100">
                <a:latin typeface="Times New Roman" panose="02020603050405020304" pitchFamily="18" charset="0"/>
                <a:ea typeface="黑体" panose="02010609060101010101" pitchFamily="49" charset="-122"/>
              </a:rPr>
              <a:t>   词尾若有哑音</a:t>
            </a:r>
            <a:r>
              <a:rPr lang="en-US" altLang="zh-CN" sz="2100">
                <a:latin typeface="Times New Roman" panose="02020603050405020304" pitchFamily="18" charset="0"/>
                <a:ea typeface="黑体" panose="02010609060101010101" pitchFamily="49" charset="-122"/>
              </a:rPr>
              <a:t>e, </a:t>
            </a:r>
          </a:p>
          <a:p>
            <a:r>
              <a:rPr lang="en-US" altLang="zh-CN" sz="2100">
                <a:latin typeface="Times New Roman" panose="02020603050405020304" pitchFamily="18" charset="0"/>
                <a:ea typeface="黑体" panose="02010609060101010101" pitchFamily="49" charset="-122"/>
              </a:rPr>
              <a:t>   </a:t>
            </a:r>
            <a:r>
              <a:rPr lang="zh-CN" altLang="en-US" sz="2100">
                <a:latin typeface="Times New Roman" panose="02020603050405020304" pitchFamily="18" charset="0"/>
                <a:ea typeface="黑体" panose="02010609060101010101" pitchFamily="49" charset="-122"/>
              </a:rPr>
              <a:t>直接就加</a:t>
            </a:r>
            <a:r>
              <a:rPr lang="en-US" altLang="zh-CN" sz="2100">
                <a:latin typeface="Times New Roman" panose="02020603050405020304" pitchFamily="18" charset="0"/>
                <a:ea typeface="黑体" panose="02010609060101010101" pitchFamily="49" charset="-122"/>
              </a:rPr>
              <a:t>st</a:t>
            </a:r>
            <a:r>
              <a:rPr lang="zh-CN" altLang="en-US" sz="2100">
                <a:latin typeface="Times New Roman" panose="02020603050405020304" pitchFamily="18" charset="0"/>
                <a:ea typeface="黑体" panose="02010609060101010101" pitchFamily="49" charset="-122"/>
              </a:rPr>
              <a:t>。</a:t>
            </a:r>
          </a:p>
          <a:p>
            <a:r>
              <a:rPr lang="zh-CN" altLang="en-US" sz="2100">
                <a:latin typeface="Times New Roman" panose="02020603050405020304" pitchFamily="18" charset="0"/>
                <a:ea typeface="黑体" panose="02010609060101010101" pitchFamily="49" charset="-122"/>
              </a:rPr>
              <a:t>   重读闭音节， </a:t>
            </a:r>
          </a:p>
          <a:p>
            <a:r>
              <a:rPr lang="zh-CN" altLang="en-US" sz="2100">
                <a:latin typeface="Times New Roman" panose="02020603050405020304" pitchFamily="18" charset="0"/>
                <a:ea typeface="黑体" panose="02010609060101010101" pitchFamily="49" charset="-122"/>
              </a:rPr>
              <a:t>   单辅音字母要双写。</a:t>
            </a:r>
          </a:p>
          <a:p>
            <a:r>
              <a:rPr lang="zh-CN" altLang="en-US" sz="2100">
                <a:latin typeface="Times New Roman" panose="02020603050405020304" pitchFamily="18" charset="0"/>
                <a:ea typeface="黑体" panose="02010609060101010101" pitchFamily="49" charset="-122"/>
              </a:rPr>
              <a:t>   辅音字母若加</a:t>
            </a:r>
            <a:r>
              <a:rPr lang="en-US" altLang="zh-CN" sz="2100">
                <a:latin typeface="Times New Roman" panose="02020603050405020304" pitchFamily="18" charset="0"/>
                <a:ea typeface="黑体" panose="02010609060101010101" pitchFamily="49" charset="-122"/>
              </a:rPr>
              <a:t>y, </a:t>
            </a:r>
          </a:p>
          <a:p>
            <a:r>
              <a:rPr lang="en-US" altLang="zh-CN" sz="2100">
                <a:latin typeface="Times New Roman" panose="02020603050405020304" pitchFamily="18" charset="0"/>
                <a:ea typeface="黑体" panose="02010609060101010101" pitchFamily="49" charset="-122"/>
              </a:rPr>
              <a:t>   </a:t>
            </a:r>
            <a:r>
              <a:rPr lang="zh-CN" altLang="en-US" sz="2100">
                <a:latin typeface="Times New Roman" panose="02020603050405020304" pitchFamily="18" charset="0"/>
                <a:ea typeface="黑体" panose="02010609060101010101" pitchFamily="49" charset="-122"/>
              </a:rPr>
              <a:t>记得把</a:t>
            </a:r>
            <a:r>
              <a:rPr lang="en-US" altLang="zh-CN" sz="2100">
                <a:latin typeface="Times New Roman" panose="02020603050405020304" pitchFamily="18" charset="0"/>
                <a:ea typeface="黑体" panose="02010609060101010101" pitchFamily="49" charset="-122"/>
              </a:rPr>
              <a:t>y</a:t>
            </a:r>
            <a:r>
              <a:rPr lang="zh-CN" altLang="en-US" sz="2100">
                <a:latin typeface="Times New Roman" panose="02020603050405020304" pitchFamily="18" charset="0"/>
                <a:ea typeface="黑体" panose="02010609060101010101" pitchFamily="49" charset="-122"/>
              </a:rPr>
              <a:t>变为</a:t>
            </a:r>
            <a:r>
              <a:rPr lang="en-US" altLang="zh-CN" sz="2100">
                <a:latin typeface="Times New Roman" panose="02020603050405020304" pitchFamily="18" charset="0"/>
                <a:ea typeface="黑体" panose="02010609060101010101" pitchFamily="49" charset="-122"/>
              </a:rPr>
              <a:t>i</a:t>
            </a:r>
            <a:r>
              <a:rPr lang="zh-CN" altLang="en-US" sz="2100">
                <a:latin typeface="Times New Roman" panose="02020603050405020304" pitchFamily="18" charset="0"/>
                <a:ea typeface="黑体" panose="02010609060101010101" pitchFamily="49" charset="-122"/>
              </a:rPr>
              <a:t>。</a:t>
            </a:r>
          </a:p>
          <a:p>
            <a:r>
              <a:rPr lang="zh-CN" altLang="en-US" sz="2100">
                <a:latin typeface="Times New Roman" panose="02020603050405020304" pitchFamily="18" charset="0"/>
                <a:ea typeface="黑体" panose="02010609060101010101" pitchFamily="49" charset="-122"/>
              </a:rPr>
              <a:t>   多音节，要注意，</a:t>
            </a:r>
          </a:p>
          <a:p>
            <a:r>
              <a:rPr lang="en-US" altLang="zh-CN">
                <a:latin typeface="Times New Roman" panose="02020603050405020304" pitchFamily="18" charset="0"/>
                <a:ea typeface="黑体" panose="02010609060101010101" pitchFamily="49" charset="-122"/>
              </a:rPr>
              <a:t>    most</a:t>
            </a:r>
            <a:r>
              <a:rPr lang="zh-CN" altLang="en-US" sz="2100">
                <a:latin typeface="Times New Roman" panose="02020603050405020304" pitchFamily="18" charset="0"/>
                <a:ea typeface="黑体" panose="02010609060101010101" pitchFamily="49" charset="-122"/>
              </a:rPr>
              <a:t>加在最前面。</a:t>
            </a:r>
          </a:p>
        </p:txBody>
      </p:sp>
      <p:sp>
        <p:nvSpPr>
          <p:cNvPr id="23562" name="矩形 23561"/>
          <p:cNvSpPr>
            <a:spLocks noChangeArrowheads="1"/>
          </p:cNvSpPr>
          <p:nvPr/>
        </p:nvSpPr>
        <p:spPr bwMode="auto">
          <a:xfrm>
            <a:off x="1746250" y="2062163"/>
            <a:ext cx="142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Times New Roman" panose="02020603050405020304" pitchFamily="18" charset="0"/>
                <a:ea typeface="黑体" panose="02010609060101010101" pitchFamily="49" charset="-122"/>
              </a:rPr>
              <a:t>变化规则</a:t>
            </a:r>
          </a:p>
        </p:txBody>
      </p:sp>
      <p:sp>
        <p:nvSpPr>
          <p:cNvPr id="23563" name="矩形 23562"/>
          <p:cNvSpPr>
            <a:spLocks noChangeArrowheads="1"/>
          </p:cNvSpPr>
          <p:nvPr/>
        </p:nvSpPr>
        <p:spPr bwMode="auto">
          <a:xfrm>
            <a:off x="5689600" y="2062163"/>
            <a:ext cx="142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latin typeface="Times New Roman" panose="02020603050405020304" pitchFamily="18" charset="0"/>
                <a:ea typeface="黑体" panose="02010609060101010101" pitchFamily="49" charset="-122"/>
              </a:rPr>
              <a:t>基本用法</a:t>
            </a:r>
          </a:p>
        </p:txBody>
      </p:sp>
      <p:sp>
        <p:nvSpPr>
          <p:cNvPr id="48139" name="矩形 2"/>
          <p:cNvSpPr>
            <a:spLocks noChangeArrowheads="1"/>
          </p:cNvSpPr>
          <p:nvPr/>
        </p:nvSpPr>
        <p:spPr bwMode="auto">
          <a:xfrm>
            <a:off x="385763" y="620713"/>
            <a:ext cx="2170112" cy="708025"/>
          </a:xfrm>
          <a:prstGeom prst="rect">
            <a:avLst/>
          </a:prstGeom>
          <a:noFill/>
          <a:ln w="9525">
            <a:noFill/>
            <a:miter lim="800000"/>
          </a:ln>
        </p:spPr>
        <p:txBody>
          <a:bodyPr wrap="none">
            <a:spAutoFit/>
          </a:bodyPr>
          <a:lstStyle/>
          <a:p>
            <a:pPr>
              <a:defRPr/>
            </a:pPr>
            <a:r>
              <a:rPr lang="en-US" altLang="zh-CN" sz="4000" dirty="0">
                <a:solidFill>
                  <a:schemeClr val="accent2">
                    <a:lumMod val="60000"/>
                    <a:lumOff val="40000"/>
                  </a:schemeClr>
                </a:solidFill>
                <a:latin typeface="Calibri" panose="020F0502020204030204" pitchFamily="34" charset="0"/>
                <a:ea typeface="宋体" panose="02010600030101010101" pitchFamily="2" charset="-122"/>
              </a:rPr>
              <a:t>Summary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blinds(horizontal)">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306"/>
                                        </p:tgtEl>
                                        <p:attrNameLst>
                                          <p:attrName>style.visibility</p:attrName>
                                        </p:attrNameLst>
                                      </p:cBhvr>
                                      <p:to>
                                        <p:strVal val="visible"/>
                                      </p:to>
                                    </p:set>
                                    <p:animEffect transition="in" filter="wipe(up)">
                                      <p:cBhvr>
                                        <p:cTn id="12" dur="500"/>
                                        <p:tgtEl>
                                          <p:spTgt spid="123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Effect transition="in" filter="blinds(horizontal)">
                                      <p:cBhvr>
                                        <p:cTn id="17" dur="500"/>
                                        <p:tgtEl>
                                          <p:spTgt spid="235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309"/>
                                        </p:tgtEl>
                                        <p:attrNameLst>
                                          <p:attrName>style.visibility</p:attrName>
                                        </p:attrNameLst>
                                      </p:cBhvr>
                                      <p:to>
                                        <p:strVal val="visible"/>
                                      </p:to>
                                    </p:set>
                                    <p:animEffect transition="in" filter="box(in)">
                                      <p:cBhvr>
                                        <p:cTn id="22" dur="500"/>
                                        <p:tgtEl>
                                          <p:spTgt spid="1230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anim calcmode="lin" valueType="num">
                                      <p:cBhvr>
                                        <p:cTn id="27" dur="500" fill="hold"/>
                                        <p:tgtEl>
                                          <p:spTgt spid="23561"/>
                                        </p:tgtEl>
                                        <p:attrNameLst>
                                          <p:attrName>ppt_x</p:attrName>
                                        </p:attrNameLst>
                                      </p:cBhvr>
                                      <p:tavLst>
                                        <p:tav tm="0">
                                          <p:val>
                                            <p:strVal val="#ppt_x"/>
                                          </p:val>
                                        </p:tav>
                                        <p:tav tm="100000">
                                          <p:val>
                                            <p:strVal val="#ppt_x"/>
                                          </p:val>
                                        </p:tav>
                                      </p:tavLst>
                                    </p:anim>
                                    <p:anim calcmode="lin" valueType="num">
                                      <p:cBhvr>
                                        <p:cTn id="28"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308"/>
                                        </p:tgtEl>
                                        <p:attrNameLst>
                                          <p:attrName>style.visibility</p:attrName>
                                        </p:attrNameLst>
                                      </p:cBhvr>
                                      <p:to>
                                        <p:strVal val="visible"/>
                                      </p:to>
                                    </p:set>
                                    <p:animEffect transition="in" filter="blinds(horizontal)">
                                      <p:cBhvr>
                                        <p:cTn id="33" dur="500"/>
                                        <p:tgtEl>
                                          <p:spTgt spid="1230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563"/>
                                        </p:tgtEl>
                                        <p:attrNameLst>
                                          <p:attrName>style.visibility</p:attrName>
                                        </p:attrNameLst>
                                      </p:cBhvr>
                                      <p:to>
                                        <p:strVal val="visible"/>
                                      </p:to>
                                    </p:set>
                                    <p:animEffect transition="in" filter="blinds(horizontal)">
                                      <p:cBhvr>
                                        <p:cTn id="38" dur="500"/>
                                        <p:tgtEl>
                                          <p:spTgt spid="2356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3557"/>
                                        </p:tgtEl>
                                        <p:attrNameLst>
                                          <p:attrName>style.visibility</p:attrName>
                                        </p:attrNameLst>
                                      </p:cBhvr>
                                      <p:to>
                                        <p:strVal val="visible"/>
                                      </p:to>
                                    </p:set>
                                    <p:animEffect transition="in" filter="blinds(horizontal)">
                                      <p:cBhvr>
                                        <p:cTn id="43" dur="500"/>
                                        <p:tgtEl>
                                          <p:spTgt spid="2355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3556"/>
                                        </p:tgtEl>
                                        <p:attrNameLst>
                                          <p:attrName>style.visibility</p:attrName>
                                        </p:attrNameLst>
                                      </p:cBhvr>
                                      <p:to>
                                        <p:strVal val="visible"/>
                                      </p:to>
                                    </p:set>
                                    <p:anim calcmode="lin" valueType="num">
                                      <p:cBhvr>
                                        <p:cTn id="48" dur="500" fill="hold"/>
                                        <p:tgtEl>
                                          <p:spTgt spid="23556"/>
                                        </p:tgtEl>
                                        <p:attrNameLst>
                                          <p:attrName>ppt_x</p:attrName>
                                        </p:attrNameLst>
                                      </p:cBhvr>
                                      <p:tavLst>
                                        <p:tav tm="0">
                                          <p:val>
                                            <p:strVal val="#ppt_x"/>
                                          </p:val>
                                        </p:tav>
                                        <p:tav tm="100000">
                                          <p:val>
                                            <p:strVal val="#ppt_x"/>
                                          </p:val>
                                        </p:tav>
                                      </p:tavLst>
                                    </p:anim>
                                    <p:anim calcmode="lin" valueType="num">
                                      <p:cBhvr>
                                        <p:cTn id="49"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2309" grpId="0" bldLvl="0" animBg="1"/>
      <p:bldP spid="23556" grpId="0" bldLvl="0" animBg="1"/>
      <p:bldP spid="23557" grpId="0" bldLvl="0" animBg="1"/>
      <p:bldP spid="12306" grpId="0" animBg="1"/>
      <p:bldP spid="23559" grpId="0"/>
      <p:bldP spid="23561" grpId="0" bldLvl="0" animBg="1"/>
      <p:bldP spid="23562" grpId="0"/>
      <p:bldP spid="235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3276600" y="668338"/>
            <a:ext cx="2530475" cy="1008062"/>
          </a:xfrm>
          <a:prstGeom prst="rect">
            <a:avLst/>
          </a:prstGeom>
        </p:spPr>
        <p:txBody>
          <a:bodyPr wrap="none" fromWordArt="1">
            <a:prstTxWarp prst="textCascadeUp">
              <a:avLst>
                <a:gd name="adj" fmla="val 44444"/>
              </a:avLst>
            </a:prstTxWarp>
            <a:scene3d>
              <a:camera prst="legacyPerspectiveFront">
                <a:rot lat="20519987" lon="1080000" rev="0"/>
              </a:camera>
              <a:lightRig rig="legacyFlat3" dir="r"/>
            </a:scene3d>
            <a:sp3d extrusionH="430200" prstMaterial="legacyMatte">
              <a:extrusionClr>
                <a:srgbClr val="FF6600"/>
              </a:extrusionClr>
            </a:sp3d>
          </a:bodyPr>
          <a:lstStyle/>
          <a:p>
            <a:pPr algn="ctr"/>
            <a:r>
              <a:rPr lang="en-US" altLang="zh-CN" sz="3600" kern="10" dirty="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rPr>
              <a:t>Homework</a:t>
            </a:r>
            <a:endParaRPr lang="zh-CN" altLang="en-US" sz="3600" kern="10" dirty="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44035" name="Text Box 3"/>
          <p:cNvSpPr txBox="1">
            <a:spLocks noChangeArrowheads="1"/>
          </p:cNvSpPr>
          <p:nvPr/>
        </p:nvSpPr>
        <p:spPr bwMode="auto">
          <a:xfrm>
            <a:off x="755650" y="1844675"/>
            <a:ext cx="7775575"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00" b="1" dirty="0">
              <a:latin typeface="宋体" panose="02010600030101010101" pitchFamily="2" charset="-122"/>
              <a:sym typeface="宋体" panose="02010600030101010101" pitchFamily="2" charset="-122"/>
            </a:endParaRPr>
          </a:p>
          <a:p>
            <a:pPr eaLnBrk="1" hangingPunct="1">
              <a:lnSpc>
                <a:spcPct val="150000"/>
              </a:lnSpc>
            </a:pPr>
            <a:r>
              <a:rPr lang="en-US" altLang="zh-CN" sz="2800" dirty="0">
                <a:latin typeface="Times New Roman" panose="02020603050405020304" pitchFamily="18" charset="0"/>
                <a:ea typeface="黑体" panose="02010609060101010101" pitchFamily="49" charset="-122"/>
              </a:rPr>
              <a:t>(1).  Review the grammar focus after class.  </a:t>
            </a:r>
            <a:endParaRPr lang="zh-CN" altLang="en-US" sz="2800" dirty="0">
              <a:latin typeface="Times New Roman" panose="02020603050405020304" pitchFamily="18" charset="0"/>
              <a:ea typeface="黑体" panose="02010609060101010101" pitchFamily="49" charset="-122"/>
            </a:endParaRPr>
          </a:p>
          <a:p>
            <a:pPr eaLnBrk="1" hangingPunct="1">
              <a:lnSpc>
                <a:spcPct val="150000"/>
              </a:lnSpc>
            </a:pPr>
            <a:r>
              <a:rPr lang="en-US" altLang="zh-CN" sz="2800" dirty="0">
                <a:latin typeface="Times New Roman" panose="02020603050405020304" pitchFamily="18" charset="0"/>
                <a:ea typeface="黑体" panose="02010609060101010101" pitchFamily="49" charset="-122"/>
              </a:rPr>
              <a:t>(2).  Write down the information of your travel </a:t>
            </a:r>
          </a:p>
          <a:p>
            <a:pPr eaLnBrk="1" hangingPunct="1">
              <a:lnSpc>
                <a:spcPct val="150000"/>
              </a:lnSpc>
            </a:pPr>
            <a:r>
              <a:rPr lang="en-US" altLang="zh-CN" sz="2800" dirty="0">
                <a:latin typeface="Times New Roman" panose="02020603050405020304" pitchFamily="18" charset="0"/>
                <a:ea typeface="黑体" panose="02010609060101010101" pitchFamily="49" charset="-122"/>
              </a:rPr>
              <a:t>        trip.</a:t>
            </a:r>
            <a:endParaRPr lang="zh-CN" altLang="en-US" sz="2800" dirty="0">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4"/>
          <p:cNvSpPr>
            <a:spLocks noChangeArrowheads="1" noChangeShapeType="1" noTextEdit="1"/>
          </p:cNvSpPr>
          <p:nvPr/>
        </p:nvSpPr>
        <p:spPr bwMode="auto">
          <a:xfrm>
            <a:off x="3214688" y="1044575"/>
            <a:ext cx="4048125" cy="728663"/>
          </a:xfrm>
          <a:prstGeom prst="rect">
            <a:avLst/>
          </a:prstGeom>
        </p:spPr>
        <p:txBody>
          <a:bodyPr wrap="none" fromWordArt="1">
            <a:prstTxWarp prst="textSlantUp">
              <a:avLst>
                <a:gd name="adj" fmla="val 32056"/>
              </a:avLst>
            </a:prstTxWarp>
          </a:bodyPr>
          <a:lstStyle/>
          <a:p>
            <a:pPr algn="ctr"/>
            <a:r>
              <a:rPr lang="en-US" altLang="zh-CN"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Do you want to know me?</a:t>
            </a:r>
            <a:endParaRPr lang="zh-CN" altLang="en-US"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sp>
        <p:nvSpPr>
          <p:cNvPr id="11267" name="Text Box 6"/>
          <p:cNvSpPr txBox="1">
            <a:spLocks noChangeArrowheads="1"/>
          </p:cNvSpPr>
          <p:nvPr/>
        </p:nvSpPr>
        <p:spPr bwMode="auto">
          <a:xfrm>
            <a:off x="539750" y="1989138"/>
            <a:ext cx="8135938" cy="2246312"/>
          </a:xfrm>
          <a:prstGeom prst="rect">
            <a:avLst/>
          </a:prstGeom>
          <a:solidFill>
            <a:srgbClr val="FFFF00"/>
          </a:solidFill>
          <a:ln w="9525">
            <a:solidFill>
              <a:srgbClr val="FFFF00"/>
            </a:solidFill>
            <a:miter lim="800000"/>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latin typeface="Times New Roman" panose="02020603050405020304" pitchFamily="18" charset="0"/>
                <a:ea typeface="黑体" panose="02010609060101010101" pitchFamily="49" charset="-122"/>
              </a:rPr>
              <a:t>    </a:t>
            </a:r>
            <a:r>
              <a:rPr lang="en-US" altLang="zh-CN" sz="2800">
                <a:latin typeface="Times New Roman" panose="02020603050405020304" pitchFamily="18" charset="0"/>
                <a:ea typeface="黑体" panose="02010609060101010101" pitchFamily="49" charset="-122"/>
              </a:rPr>
              <a:t>Hello, I am Ms. Zhang, a teacher  from Chayuan Middle School. I am short and a little heavy. I have long hair and wear glasses. I am hard-working and friendly to my students.</a:t>
            </a:r>
          </a:p>
          <a:p>
            <a:pPr eaLnBrk="1" hangingPunct="1"/>
            <a:r>
              <a:rPr lang="en-US" altLang="zh-CN" sz="2800">
                <a:latin typeface="Times New Roman" panose="02020603050405020304" pitchFamily="18" charset="0"/>
                <a:ea typeface="黑体" panose="02010609060101010101" pitchFamily="49" charset="-122"/>
              </a:rPr>
              <a:t>And I am a gentle (</a:t>
            </a:r>
            <a:r>
              <a:rPr lang="zh-CN" altLang="en-US" sz="2800">
                <a:latin typeface="Times New Roman" panose="02020603050405020304" pitchFamily="18" charset="0"/>
                <a:ea typeface="黑体" panose="02010609060101010101" pitchFamily="49" charset="-122"/>
              </a:rPr>
              <a:t>温和的</a:t>
            </a:r>
            <a:r>
              <a:rPr lang="en-US" altLang="zh-CN" sz="2800">
                <a:latin typeface="Times New Roman" panose="02020603050405020304" pitchFamily="18" charset="0"/>
                <a:ea typeface="黑体" panose="02010609060101010101" pitchFamily="49" charset="-122"/>
              </a:rPr>
              <a:t>) mother. </a:t>
            </a:r>
          </a:p>
        </p:txBody>
      </p:sp>
      <p:sp>
        <p:nvSpPr>
          <p:cNvPr id="27655" name="Text Box 7"/>
          <p:cNvSpPr txBox="1">
            <a:spLocks noChangeArrowheads="1"/>
          </p:cNvSpPr>
          <p:nvPr/>
        </p:nvSpPr>
        <p:spPr bwMode="auto">
          <a:xfrm>
            <a:off x="3532188" y="240506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ea typeface="黑体" panose="02010609060101010101" pitchFamily="49" charset="-122"/>
              </a:rPr>
              <a:t>short</a:t>
            </a:r>
          </a:p>
        </p:txBody>
      </p:sp>
      <p:sp>
        <p:nvSpPr>
          <p:cNvPr id="27656" name="Text Box 8"/>
          <p:cNvSpPr txBox="1">
            <a:spLocks noChangeArrowheads="1"/>
          </p:cNvSpPr>
          <p:nvPr/>
        </p:nvSpPr>
        <p:spPr bwMode="auto">
          <a:xfrm>
            <a:off x="5940425" y="2420938"/>
            <a:ext cx="1031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ea typeface="黑体" panose="02010609060101010101" pitchFamily="49" charset="-122"/>
              </a:rPr>
              <a:t>heavy</a:t>
            </a:r>
          </a:p>
        </p:txBody>
      </p:sp>
      <p:sp>
        <p:nvSpPr>
          <p:cNvPr id="27657" name="Text Box 9"/>
          <p:cNvSpPr txBox="1">
            <a:spLocks noChangeArrowheads="1"/>
          </p:cNvSpPr>
          <p:nvPr/>
        </p:nvSpPr>
        <p:spPr bwMode="auto">
          <a:xfrm>
            <a:off x="539750" y="2852738"/>
            <a:ext cx="815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ea typeface="黑体" panose="02010609060101010101" pitchFamily="49" charset="-122"/>
              </a:rPr>
              <a:t>long</a:t>
            </a:r>
          </a:p>
        </p:txBody>
      </p:sp>
      <p:sp>
        <p:nvSpPr>
          <p:cNvPr id="27659" name="Text Box 11"/>
          <p:cNvSpPr txBox="1">
            <a:spLocks noChangeArrowheads="1"/>
          </p:cNvSpPr>
          <p:nvPr/>
        </p:nvSpPr>
        <p:spPr bwMode="auto">
          <a:xfrm>
            <a:off x="5221288" y="2852738"/>
            <a:ext cx="935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ea typeface="黑体" panose="02010609060101010101" pitchFamily="49" charset="-122"/>
              </a:rPr>
              <a:t>hard-</a:t>
            </a:r>
          </a:p>
        </p:txBody>
      </p:sp>
      <p:sp>
        <p:nvSpPr>
          <p:cNvPr id="27660" name="Text Box 12"/>
          <p:cNvSpPr txBox="1">
            <a:spLocks noChangeArrowheads="1"/>
          </p:cNvSpPr>
          <p:nvPr/>
        </p:nvSpPr>
        <p:spPr bwMode="auto">
          <a:xfrm>
            <a:off x="5938838" y="2852738"/>
            <a:ext cx="1370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ea typeface="黑体" panose="02010609060101010101" pitchFamily="49" charset="-122"/>
              </a:rPr>
              <a:t>working</a:t>
            </a:r>
          </a:p>
        </p:txBody>
      </p:sp>
      <p:sp>
        <p:nvSpPr>
          <p:cNvPr id="27661" name="Text Box 13"/>
          <p:cNvSpPr txBox="1">
            <a:spLocks noChangeArrowheads="1"/>
          </p:cNvSpPr>
          <p:nvPr/>
        </p:nvSpPr>
        <p:spPr bwMode="auto">
          <a:xfrm>
            <a:off x="539750" y="3284538"/>
            <a:ext cx="1309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ea typeface="黑体" panose="02010609060101010101" pitchFamily="49" charset="-122"/>
              </a:rPr>
              <a:t>friendly</a:t>
            </a:r>
          </a:p>
        </p:txBody>
      </p:sp>
      <p:sp>
        <p:nvSpPr>
          <p:cNvPr id="27662" name="Text Box 14"/>
          <p:cNvSpPr txBox="1">
            <a:spLocks noChangeArrowheads="1"/>
          </p:cNvSpPr>
          <p:nvPr/>
        </p:nvSpPr>
        <p:spPr bwMode="auto">
          <a:xfrm>
            <a:off x="468313" y="4365625"/>
            <a:ext cx="6769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3333CC"/>
                </a:solidFill>
                <a:latin typeface="Times New Roman" panose="02020603050405020304" pitchFamily="18" charset="0"/>
                <a:ea typeface="黑体" panose="02010609060101010101" pitchFamily="49" charset="-122"/>
              </a:rPr>
              <a:t>Am I different from your English teacher?</a:t>
            </a:r>
          </a:p>
        </p:txBody>
      </p:sp>
      <p:sp>
        <p:nvSpPr>
          <p:cNvPr id="27663" name="Text Box 15"/>
          <p:cNvSpPr txBox="1">
            <a:spLocks noChangeArrowheads="1"/>
          </p:cNvSpPr>
          <p:nvPr/>
        </p:nvSpPr>
        <p:spPr bwMode="auto">
          <a:xfrm>
            <a:off x="500063" y="5013325"/>
            <a:ext cx="5295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I think … short</a:t>
            </a:r>
            <a:r>
              <a:rPr lang="en-US" altLang="zh-CN" sz="2800">
                <a:solidFill>
                  <a:srgbClr val="FF0000"/>
                </a:solidFill>
                <a:latin typeface="Times New Roman" panose="02020603050405020304" pitchFamily="18" charset="0"/>
                <a:ea typeface="黑体" panose="02010609060101010101" pitchFamily="49" charset="-122"/>
              </a:rPr>
              <a:t>er</a:t>
            </a:r>
            <a:r>
              <a:rPr lang="en-US" altLang="zh-CN" sz="2800">
                <a:latin typeface="Times New Roman" panose="02020603050405020304" pitchFamily="18" charset="0"/>
                <a:ea typeface="黑体" panose="02010609060101010101" pitchFamily="49" charset="-122"/>
              </a:rPr>
              <a:t>/ heav</a:t>
            </a:r>
            <a:r>
              <a:rPr lang="en-US" altLang="zh-CN" sz="2800">
                <a:solidFill>
                  <a:srgbClr val="FF0000"/>
                </a:solidFill>
                <a:latin typeface="Times New Roman" panose="02020603050405020304" pitchFamily="18" charset="0"/>
                <a:ea typeface="黑体" panose="02010609060101010101" pitchFamily="49" charset="-122"/>
              </a:rPr>
              <a:t>ier</a:t>
            </a:r>
            <a:r>
              <a:rPr lang="en-US" altLang="zh-CN" sz="2800">
                <a:latin typeface="Times New Roman" panose="02020603050405020304" pitchFamily="18" charset="0"/>
                <a:ea typeface="黑体" panose="02010609060101010101" pitchFamily="49" charset="-122"/>
              </a:rPr>
              <a:t>/…than…</a:t>
            </a:r>
          </a:p>
          <a:p>
            <a:pPr eaLnBrk="1" hangingPunct="1"/>
            <a:endParaRPr lang="en-US" altLang="zh-CN" sz="2800">
              <a:latin typeface="Times New Roman" panose="02020603050405020304" pitchFamily="18" charset="0"/>
              <a:ea typeface="黑体" panose="02010609060101010101" pitchFamily="49" charset="-122"/>
            </a:endParaRPr>
          </a:p>
        </p:txBody>
      </p:sp>
      <p:sp>
        <p:nvSpPr>
          <p:cNvPr id="11276" name="AutoShape 17" descr="u=3578048243,2190156371&amp;fm=21&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27671" name="Text Box 23"/>
          <p:cNvSpPr txBox="1">
            <a:spLocks noChangeArrowheads="1"/>
          </p:cNvSpPr>
          <p:nvPr/>
        </p:nvSpPr>
        <p:spPr bwMode="auto">
          <a:xfrm>
            <a:off x="2225675" y="3702050"/>
            <a:ext cx="1050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ea typeface="黑体" panose="02010609060101010101" pitchFamily="49" charset="-122"/>
              </a:rPr>
              <a:t>gentle</a:t>
            </a:r>
          </a:p>
        </p:txBody>
      </p:sp>
      <p:sp>
        <p:nvSpPr>
          <p:cNvPr id="16" name="矩形 15"/>
          <p:cNvSpPr/>
          <p:nvPr/>
        </p:nvSpPr>
        <p:spPr>
          <a:xfrm>
            <a:off x="539750" y="692150"/>
            <a:ext cx="1831975" cy="585788"/>
          </a:xfrm>
          <a:prstGeom prst="rect">
            <a:avLst/>
          </a:prstGeom>
          <a:solidFill>
            <a:srgbClr val="99CC00"/>
          </a:solidFill>
        </p:spPr>
        <p:txBody>
          <a:bodyPr wrap="none">
            <a:spAutoFit/>
          </a:bodyPr>
          <a:lstStyle/>
          <a:p>
            <a:pPr defTabSz="913130">
              <a:defRPr/>
            </a:pPr>
            <a:r>
              <a:rPr lang="zh-CN" altLang="en-US" sz="3200" b="1" dirty="0">
                <a:latin typeface="+mn-ea"/>
                <a:ea typeface="宋体" panose="02010600030101010101" pitchFamily="2" charset="-122"/>
              </a:rPr>
              <a:t>情景导入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linds(horizontal)">
                                      <p:cBhvr>
                                        <p:cTn id="7" dur="500"/>
                                        <p:tgtEl>
                                          <p:spTgt spid="276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blinds(horizontal)">
                                      <p:cBhvr>
                                        <p:cTn id="12" dur="500"/>
                                        <p:tgtEl>
                                          <p:spTgt spid="276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7"/>
                                        </p:tgtEl>
                                        <p:attrNameLst>
                                          <p:attrName>style.visibility</p:attrName>
                                        </p:attrNameLst>
                                      </p:cBhvr>
                                      <p:to>
                                        <p:strVal val="visible"/>
                                      </p:to>
                                    </p:set>
                                    <p:animEffect transition="in" filter="blinds(horizontal)">
                                      <p:cBhvr>
                                        <p:cTn id="17" dur="500"/>
                                        <p:tgtEl>
                                          <p:spTgt spid="276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9"/>
                                        </p:tgtEl>
                                        <p:attrNameLst>
                                          <p:attrName>style.visibility</p:attrName>
                                        </p:attrNameLst>
                                      </p:cBhvr>
                                      <p:to>
                                        <p:strVal val="visible"/>
                                      </p:to>
                                    </p:set>
                                    <p:animEffect transition="in" filter="blinds(horizontal)">
                                      <p:cBhvr>
                                        <p:cTn id="22" dur="500"/>
                                        <p:tgtEl>
                                          <p:spTgt spid="276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60"/>
                                        </p:tgtEl>
                                        <p:attrNameLst>
                                          <p:attrName>style.visibility</p:attrName>
                                        </p:attrNameLst>
                                      </p:cBhvr>
                                      <p:to>
                                        <p:strVal val="visible"/>
                                      </p:to>
                                    </p:set>
                                    <p:animEffect transition="in" filter="blinds(horizontal)">
                                      <p:cBhvr>
                                        <p:cTn id="27" dur="500"/>
                                        <p:tgtEl>
                                          <p:spTgt spid="276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blinds(horizontal)">
                                      <p:cBhvr>
                                        <p:cTn id="32" dur="500"/>
                                        <p:tgtEl>
                                          <p:spTgt spid="2766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671"/>
                                        </p:tgtEl>
                                        <p:attrNameLst>
                                          <p:attrName>style.visibility</p:attrName>
                                        </p:attrNameLst>
                                      </p:cBhvr>
                                      <p:to>
                                        <p:strVal val="visible"/>
                                      </p:to>
                                    </p:set>
                                    <p:animEffect transition="in" filter="blinds(horizontal)">
                                      <p:cBhvr>
                                        <p:cTn id="37" dur="500"/>
                                        <p:tgtEl>
                                          <p:spTgt spid="2767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662"/>
                                        </p:tgtEl>
                                        <p:attrNameLst>
                                          <p:attrName>style.visibility</p:attrName>
                                        </p:attrNameLst>
                                      </p:cBhvr>
                                      <p:to>
                                        <p:strVal val="visible"/>
                                      </p:to>
                                    </p:set>
                                    <p:animEffect transition="in" filter="blinds(horizontal)">
                                      <p:cBhvr>
                                        <p:cTn id="42" dur="500"/>
                                        <p:tgtEl>
                                          <p:spTgt spid="2766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663"/>
                                        </p:tgtEl>
                                        <p:attrNameLst>
                                          <p:attrName>style.visibility</p:attrName>
                                        </p:attrNameLst>
                                      </p:cBhvr>
                                      <p:to>
                                        <p:strVal val="visible"/>
                                      </p:to>
                                    </p:set>
                                    <p:animEffect transition="in" filter="blinds(horizontal)">
                                      <p:cBhvr>
                                        <p:cTn id="47"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57" grpId="0"/>
      <p:bldP spid="27659" grpId="0"/>
      <p:bldP spid="27660" grpId="0"/>
      <p:bldP spid="27661" grpId="0"/>
      <p:bldP spid="27662" grpId="0"/>
      <p:bldP spid="27663" grpId="0"/>
      <p:bldP spid="276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323850" y="5570538"/>
            <a:ext cx="49641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A: Who is </a:t>
            </a:r>
            <a:r>
              <a:rPr lang="en-US" altLang="zh-CN" sz="2800">
                <a:solidFill>
                  <a:srgbClr val="3333CC"/>
                </a:solidFill>
                <a:latin typeface="Times New Roman" panose="02020603050405020304" pitchFamily="18" charset="0"/>
                <a:ea typeface="黑体" panose="02010609060101010101" pitchFamily="49" charset="-122"/>
              </a:rPr>
              <a:t>the</a:t>
            </a:r>
            <a:r>
              <a:rPr lang="en-US" altLang="zh-CN" sz="2800">
                <a:solidFill>
                  <a:srgbClr val="FF0066"/>
                </a:solidFill>
                <a:latin typeface="Times New Roman" panose="02020603050405020304" pitchFamily="18" charset="0"/>
                <a:ea typeface="黑体" panose="02010609060101010101" pitchFamily="49" charset="-122"/>
              </a:rPr>
              <a:t> </a:t>
            </a:r>
            <a:r>
              <a:rPr lang="en-US" altLang="zh-CN" sz="2800">
                <a:latin typeface="Times New Roman" panose="02020603050405020304" pitchFamily="18" charset="0"/>
                <a:ea typeface="黑体" panose="02010609060101010101" pitchFamily="49" charset="-122"/>
              </a:rPr>
              <a:t>tall</a:t>
            </a:r>
            <a:r>
              <a:rPr lang="en-US" altLang="zh-CN" sz="2800">
                <a:solidFill>
                  <a:srgbClr val="FF0000"/>
                </a:solidFill>
                <a:latin typeface="Times New Roman" panose="02020603050405020304" pitchFamily="18" charset="0"/>
                <a:ea typeface="黑体" panose="02010609060101010101" pitchFamily="49" charset="-122"/>
              </a:rPr>
              <a:t>est</a:t>
            </a:r>
            <a:r>
              <a:rPr lang="en-US" altLang="zh-CN" sz="2800">
                <a:latin typeface="Times New Roman" panose="02020603050405020304" pitchFamily="18" charset="0"/>
                <a:ea typeface="黑体" panose="02010609060101010101" pitchFamily="49" charset="-122"/>
              </a:rPr>
              <a:t> in the class?</a:t>
            </a:r>
          </a:p>
          <a:p>
            <a:pPr eaLnBrk="1" hangingPunct="1"/>
            <a:r>
              <a:rPr lang="en-US" altLang="zh-CN" sz="2800">
                <a:latin typeface="Times New Roman" panose="02020603050405020304" pitchFamily="18" charset="0"/>
                <a:ea typeface="黑体" panose="02010609060101010101" pitchFamily="49" charset="-122"/>
              </a:rPr>
              <a:t>B: I think …  is </a:t>
            </a:r>
            <a:r>
              <a:rPr lang="en-US" altLang="zh-CN" sz="2800">
                <a:solidFill>
                  <a:srgbClr val="3333CC"/>
                </a:solidFill>
                <a:latin typeface="Times New Roman" panose="02020603050405020304" pitchFamily="18" charset="0"/>
                <a:ea typeface="黑体" panose="02010609060101010101" pitchFamily="49" charset="-122"/>
              </a:rPr>
              <a:t>the</a:t>
            </a:r>
            <a:r>
              <a:rPr lang="en-US" altLang="zh-CN" sz="2800">
                <a:latin typeface="Times New Roman" panose="02020603050405020304" pitchFamily="18" charset="0"/>
                <a:ea typeface="黑体" panose="02010609060101010101" pitchFamily="49" charset="-122"/>
              </a:rPr>
              <a:t> tall</a:t>
            </a:r>
            <a:r>
              <a:rPr lang="en-US" altLang="zh-CN" sz="2800">
                <a:solidFill>
                  <a:srgbClr val="FF0000"/>
                </a:solidFill>
                <a:latin typeface="Times New Roman" panose="02020603050405020304" pitchFamily="18" charset="0"/>
                <a:ea typeface="黑体" panose="02010609060101010101" pitchFamily="49" charset="-122"/>
              </a:rPr>
              <a:t>est</a:t>
            </a:r>
            <a:r>
              <a:rPr lang="en-US" altLang="zh-CN" sz="2800">
                <a:latin typeface="Times New Roman" panose="02020603050405020304" pitchFamily="18" charset="0"/>
                <a:ea typeface="黑体" panose="02010609060101010101" pitchFamily="49" charset="-122"/>
              </a:rPr>
              <a:t>.</a:t>
            </a:r>
          </a:p>
        </p:txBody>
      </p:sp>
      <p:pic>
        <p:nvPicPr>
          <p:cNvPr id="4103" name="Picture 7" descr="50c16ece45b56b89600fd"/>
          <p:cNvPicPr>
            <a:picLocks noChangeAspect="1" noChangeArrowheads="1"/>
          </p:cNvPicPr>
          <p:nvPr/>
        </p:nvPicPr>
        <p:blipFill>
          <a:blip r:embed="rId2" cstate="email"/>
          <a:srcRect/>
          <a:stretch>
            <a:fillRect/>
          </a:stretch>
        </p:blipFill>
        <p:spPr bwMode="auto">
          <a:xfrm>
            <a:off x="319088" y="1397000"/>
            <a:ext cx="180816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395288" y="3213100"/>
            <a:ext cx="6064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tall</a:t>
            </a:r>
          </a:p>
        </p:txBody>
      </p:sp>
      <p:sp>
        <p:nvSpPr>
          <p:cNvPr id="4106" name="Text Box 10"/>
          <p:cNvSpPr txBox="1">
            <a:spLocks noChangeArrowheads="1"/>
          </p:cNvSpPr>
          <p:nvPr/>
        </p:nvSpPr>
        <p:spPr bwMode="auto">
          <a:xfrm>
            <a:off x="982663" y="1341438"/>
            <a:ext cx="709612"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thin</a:t>
            </a:r>
          </a:p>
        </p:txBody>
      </p:sp>
      <p:pic>
        <p:nvPicPr>
          <p:cNvPr id="4108" name="Picture 12" descr="sy_20101005203553445042"/>
          <p:cNvPicPr>
            <a:picLocks noChangeAspect="1" noChangeArrowheads="1"/>
          </p:cNvPicPr>
          <p:nvPr/>
        </p:nvPicPr>
        <p:blipFill>
          <a:blip r:embed="rId3" cstate="email"/>
          <a:srcRect/>
          <a:stretch>
            <a:fillRect/>
          </a:stretch>
        </p:blipFill>
        <p:spPr bwMode="auto">
          <a:xfrm>
            <a:off x="2551113" y="1138238"/>
            <a:ext cx="2020887"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3"/>
          <p:cNvSpPr txBox="1">
            <a:spLocks noChangeArrowheads="1"/>
          </p:cNvSpPr>
          <p:nvPr/>
        </p:nvSpPr>
        <p:spPr bwMode="auto">
          <a:xfrm>
            <a:off x="2484438" y="3213100"/>
            <a:ext cx="19970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hard-working</a:t>
            </a:r>
          </a:p>
        </p:txBody>
      </p:sp>
      <p:pic>
        <p:nvPicPr>
          <p:cNvPr id="4111" name="Picture 15" descr="eac4b74543a982267c9d59e38f82b9014b90eb92"/>
          <p:cNvPicPr>
            <a:picLocks noChangeAspect="1" noChangeArrowheads="1"/>
          </p:cNvPicPr>
          <p:nvPr/>
        </p:nvPicPr>
        <p:blipFill>
          <a:blip r:embed="rId4"/>
          <a:srcRect/>
          <a:stretch>
            <a:fillRect/>
          </a:stretch>
        </p:blipFill>
        <p:spPr bwMode="auto">
          <a:xfrm>
            <a:off x="4859338" y="1038225"/>
            <a:ext cx="216058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16"/>
          <p:cNvSpPr txBox="1">
            <a:spLocks noChangeArrowheads="1"/>
          </p:cNvSpPr>
          <p:nvPr/>
        </p:nvSpPr>
        <p:spPr bwMode="auto">
          <a:xfrm>
            <a:off x="5484813" y="3187700"/>
            <a:ext cx="1319212"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outgoing</a:t>
            </a:r>
          </a:p>
        </p:txBody>
      </p:sp>
      <p:sp>
        <p:nvSpPr>
          <p:cNvPr id="12298" name="AutoShape 18"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12299" name="AutoShape 20"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12300" name="AutoShape 22"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sp>
        <p:nvSpPr>
          <p:cNvPr id="12301" name="AutoShape 24" descr="u=2050016345,1054208198&amp;fm=21&amp;gp=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pic>
        <p:nvPicPr>
          <p:cNvPr id="4121" name="Picture 25" descr="54561291238705312"/>
          <p:cNvPicPr>
            <a:picLocks noChangeAspect="1" noChangeArrowheads="1"/>
          </p:cNvPicPr>
          <p:nvPr/>
        </p:nvPicPr>
        <p:blipFill>
          <a:blip r:embed="rId5" cstate="email"/>
          <a:srcRect/>
          <a:stretch>
            <a:fillRect/>
          </a:stretch>
        </p:blipFill>
        <p:spPr bwMode="auto">
          <a:xfrm>
            <a:off x="7199313" y="1185863"/>
            <a:ext cx="18049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2" name="Text Box 26"/>
          <p:cNvSpPr txBox="1">
            <a:spLocks noChangeArrowheads="1"/>
          </p:cNvSpPr>
          <p:nvPr/>
        </p:nvSpPr>
        <p:spPr bwMode="auto">
          <a:xfrm>
            <a:off x="7596188" y="3213100"/>
            <a:ext cx="947737"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funny</a:t>
            </a:r>
          </a:p>
        </p:txBody>
      </p:sp>
      <p:sp>
        <p:nvSpPr>
          <p:cNvPr id="4123" name="Text Box 27"/>
          <p:cNvSpPr txBox="1">
            <a:spLocks noChangeArrowheads="1"/>
          </p:cNvSpPr>
          <p:nvPr/>
        </p:nvSpPr>
        <p:spPr bwMode="auto">
          <a:xfrm>
            <a:off x="250825" y="3213100"/>
            <a:ext cx="9620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tall</a:t>
            </a:r>
            <a:r>
              <a:rPr lang="en-US" altLang="zh-CN" sz="2400" b="1">
                <a:solidFill>
                  <a:srgbClr val="FF0000"/>
                </a:solidFill>
                <a:latin typeface="Times New Roman" panose="02020603050405020304" pitchFamily="18" charset="0"/>
                <a:ea typeface="黑体" panose="02010609060101010101" pitchFamily="49" charset="-122"/>
              </a:rPr>
              <a:t>est</a:t>
            </a:r>
          </a:p>
        </p:txBody>
      </p:sp>
      <p:sp>
        <p:nvSpPr>
          <p:cNvPr id="4124" name="Text Box 28"/>
          <p:cNvSpPr txBox="1">
            <a:spLocks noChangeArrowheads="1"/>
          </p:cNvSpPr>
          <p:nvPr/>
        </p:nvSpPr>
        <p:spPr bwMode="auto">
          <a:xfrm>
            <a:off x="900113" y="1316038"/>
            <a:ext cx="12350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thin</a:t>
            </a:r>
            <a:r>
              <a:rPr lang="en-US" altLang="zh-CN" sz="2400" b="1">
                <a:solidFill>
                  <a:srgbClr val="FF0000"/>
                </a:solidFill>
                <a:latin typeface="Times New Roman" panose="02020603050405020304" pitchFamily="18" charset="0"/>
                <a:ea typeface="黑体" panose="02010609060101010101" pitchFamily="49" charset="-122"/>
              </a:rPr>
              <a:t>nest</a:t>
            </a:r>
          </a:p>
        </p:txBody>
      </p:sp>
      <p:sp>
        <p:nvSpPr>
          <p:cNvPr id="4125" name="Text Box 29"/>
          <p:cNvSpPr txBox="1">
            <a:spLocks noChangeArrowheads="1"/>
          </p:cNvSpPr>
          <p:nvPr/>
        </p:nvSpPr>
        <p:spPr bwMode="auto">
          <a:xfrm>
            <a:off x="2124075" y="3213100"/>
            <a:ext cx="270033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ea typeface="黑体" panose="02010609060101010101" pitchFamily="49" charset="-122"/>
              </a:rPr>
              <a:t>most</a:t>
            </a:r>
            <a:r>
              <a:rPr lang="en-US" altLang="zh-CN" sz="2400" b="1">
                <a:latin typeface="Times New Roman" panose="02020603050405020304" pitchFamily="18" charset="0"/>
                <a:ea typeface="黑体" panose="02010609060101010101" pitchFamily="49" charset="-122"/>
              </a:rPr>
              <a:t> hard-working</a:t>
            </a:r>
          </a:p>
        </p:txBody>
      </p:sp>
      <p:sp>
        <p:nvSpPr>
          <p:cNvPr id="4126" name="Text Box 30"/>
          <p:cNvSpPr txBox="1">
            <a:spLocks noChangeArrowheads="1"/>
          </p:cNvSpPr>
          <p:nvPr/>
        </p:nvSpPr>
        <p:spPr bwMode="auto">
          <a:xfrm>
            <a:off x="5076825" y="3200400"/>
            <a:ext cx="20224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ea typeface="黑体" panose="02010609060101010101" pitchFamily="49" charset="-122"/>
              </a:rPr>
              <a:t>most </a:t>
            </a:r>
            <a:r>
              <a:rPr lang="en-US" altLang="zh-CN" sz="2400" b="1">
                <a:latin typeface="Times New Roman" panose="02020603050405020304" pitchFamily="18" charset="0"/>
                <a:ea typeface="黑体" panose="02010609060101010101" pitchFamily="49" charset="-122"/>
              </a:rPr>
              <a:t>outgoing</a:t>
            </a:r>
          </a:p>
        </p:txBody>
      </p:sp>
      <p:sp>
        <p:nvSpPr>
          <p:cNvPr id="4127" name="Text Box 31"/>
          <p:cNvSpPr txBox="1">
            <a:spLocks noChangeArrowheads="1"/>
          </p:cNvSpPr>
          <p:nvPr/>
        </p:nvSpPr>
        <p:spPr bwMode="auto">
          <a:xfrm>
            <a:off x="7524750" y="3213100"/>
            <a:ext cx="12350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funn</a:t>
            </a:r>
            <a:r>
              <a:rPr lang="en-US" altLang="zh-CN" sz="2400" b="1">
                <a:solidFill>
                  <a:srgbClr val="FF0000"/>
                </a:solidFill>
                <a:latin typeface="Times New Roman" panose="02020603050405020304" pitchFamily="18" charset="0"/>
                <a:ea typeface="黑体" panose="02010609060101010101" pitchFamily="49" charset="-122"/>
              </a:rPr>
              <a:t>iest</a:t>
            </a:r>
          </a:p>
        </p:txBody>
      </p:sp>
      <p:sp>
        <p:nvSpPr>
          <p:cNvPr id="12309" name="AutoShape 33"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Times New Roman" panose="02020603050405020304" pitchFamily="18" charset="0"/>
              <a:ea typeface="黑体" panose="02010609060101010101" pitchFamily="49" charset="-122"/>
            </a:endParaRPr>
          </a:p>
        </p:txBody>
      </p:sp>
      <p:pic>
        <p:nvPicPr>
          <p:cNvPr id="4130" name="Picture 34" descr="t01ada5793f7361430b"/>
          <p:cNvPicPr>
            <a:picLocks noChangeAspect="1" noChangeArrowheads="1"/>
          </p:cNvPicPr>
          <p:nvPr/>
        </p:nvPicPr>
        <p:blipFill>
          <a:blip r:embed="rId6" cstate="email"/>
          <a:srcRect/>
          <a:stretch>
            <a:fillRect/>
          </a:stretch>
        </p:blipFill>
        <p:spPr bwMode="auto">
          <a:xfrm>
            <a:off x="3017838" y="3857625"/>
            <a:ext cx="26765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Text Box 35"/>
          <p:cNvSpPr txBox="1">
            <a:spLocks noChangeArrowheads="1"/>
          </p:cNvSpPr>
          <p:nvPr/>
        </p:nvSpPr>
        <p:spPr bwMode="auto">
          <a:xfrm>
            <a:off x="3851275" y="5203825"/>
            <a:ext cx="12096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run fast</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4132" name="Text Box 36"/>
          <p:cNvSpPr txBox="1">
            <a:spLocks noChangeArrowheads="1"/>
          </p:cNvSpPr>
          <p:nvPr/>
        </p:nvSpPr>
        <p:spPr bwMode="auto">
          <a:xfrm>
            <a:off x="3635375" y="5203825"/>
            <a:ext cx="15652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run fast</a:t>
            </a:r>
            <a:r>
              <a:rPr lang="en-US" altLang="zh-CN" sz="2400" b="1">
                <a:solidFill>
                  <a:srgbClr val="FF0000"/>
                </a:solidFill>
                <a:latin typeface="Times New Roman" panose="02020603050405020304" pitchFamily="18" charset="0"/>
                <a:ea typeface="黑体" panose="02010609060101010101" pitchFamily="49" charset="-122"/>
              </a:rPr>
              <a:t>est</a:t>
            </a:r>
          </a:p>
        </p:txBody>
      </p:sp>
      <p:sp>
        <p:nvSpPr>
          <p:cNvPr id="4135" name="Text Box 39"/>
          <p:cNvSpPr txBox="1">
            <a:spLocks noChangeArrowheads="1"/>
          </p:cNvSpPr>
          <p:nvPr/>
        </p:nvSpPr>
        <p:spPr bwMode="auto">
          <a:xfrm>
            <a:off x="328613" y="5570538"/>
            <a:ext cx="54054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Times New Roman" panose="02020603050405020304" pitchFamily="18" charset="0"/>
                <a:ea typeface="黑体" panose="02010609060101010101" pitchFamily="49" charset="-122"/>
              </a:rPr>
              <a:t>A: Who runs </a:t>
            </a:r>
            <a:r>
              <a:rPr lang="en-US" altLang="zh-CN" sz="2800">
                <a:solidFill>
                  <a:srgbClr val="3333CC"/>
                </a:solidFill>
                <a:latin typeface="Times New Roman" panose="02020603050405020304" pitchFamily="18" charset="0"/>
                <a:ea typeface="黑体" panose="02010609060101010101" pitchFamily="49" charset="-122"/>
              </a:rPr>
              <a:t>the</a:t>
            </a:r>
            <a:r>
              <a:rPr lang="en-US" altLang="zh-CN" sz="2800">
                <a:latin typeface="Times New Roman" panose="02020603050405020304" pitchFamily="18" charset="0"/>
                <a:ea typeface="黑体" panose="02010609060101010101" pitchFamily="49" charset="-122"/>
              </a:rPr>
              <a:t> fast</a:t>
            </a:r>
            <a:r>
              <a:rPr lang="en-US" altLang="zh-CN" sz="2800">
                <a:solidFill>
                  <a:srgbClr val="FF0000"/>
                </a:solidFill>
                <a:latin typeface="Times New Roman" panose="02020603050405020304" pitchFamily="18" charset="0"/>
                <a:ea typeface="黑体" panose="02010609060101010101" pitchFamily="49" charset="-122"/>
              </a:rPr>
              <a:t>est</a:t>
            </a:r>
            <a:r>
              <a:rPr lang="en-US" altLang="zh-CN" sz="2800">
                <a:latin typeface="Times New Roman" panose="02020603050405020304" pitchFamily="18" charset="0"/>
                <a:ea typeface="黑体" panose="02010609060101010101" pitchFamily="49" charset="-122"/>
              </a:rPr>
              <a:t> in the class?</a:t>
            </a:r>
          </a:p>
          <a:p>
            <a:pPr eaLnBrk="1" hangingPunct="1"/>
            <a:r>
              <a:rPr lang="en-US" altLang="zh-CN" sz="2800">
                <a:latin typeface="Times New Roman" panose="02020603050405020304" pitchFamily="18" charset="0"/>
                <a:ea typeface="黑体" panose="02010609060101010101" pitchFamily="49" charset="-122"/>
              </a:rPr>
              <a:t>B: I think … </a:t>
            </a:r>
          </a:p>
        </p:txBody>
      </p:sp>
      <p:pic>
        <p:nvPicPr>
          <p:cNvPr id="4137" name="Picture 41" descr="5517216a0cf66e1c7f92c"/>
          <p:cNvPicPr>
            <a:picLocks noChangeAspect="1" noChangeArrowheads="1"/>
          </p:cNvPicPr>
          <p:nvPr/>
        </p:nvPicPr>
        <p:blipFill>
          <a:blip r:embed="rId7" cstate="email"/>
          <a:srcRect/>
          <a:stretch>
            <a:fillRect/>
          </a:stretch>
        </p:blipFill>
        <p:spPr bwMode="auto">
          <a:xfrm>
            <a:off x="6113463" y="3784600"/>
            <a:ext cx="26765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8" name="Text Box 42"/>
          <p:cNvSpPr txBox="1">
            <a:spLocks noChangeArrowheads="1"/>
          </p:cNvSpPr>
          <p:nvPr/>
        </p:nvSpPr>
        <p:spPr bwMode="auto">
          <a:xfrm>
            <a:off x="6732588" y="5157788"/>
            <a:ext cx="1344612"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jump far</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4139" name="Text Box 43"/>
          <p:cNvSpPr txBox="1">
            <a:spLocks noChangeArrowheads="1"/>
          </p:cNvSpPr>
          <p:nvPr/>
        </p:nvSpPr>
        <p:spPr bwMode="auto">
          <a:xfrm>
            <a:off x="6516688" y="5157788"/>
            <a:ext cx="19716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jump far</a:t>
            </a:r>
            <a:r>
              <a:rPr lang="en-US" altLang="zh-CN" sz="2400" b="1">
                <a:solidFill>
                  <a:srgbClr val="FF3300"/>
                </a:solidFill>
                <a:latin typeface="Times New Roman" panose="02020603050405020304" pitchFamily="18" charset="0"/>
                <a:ea typeface="黑体" panose="02010609060101010101" pitchFamily="49" charset="-122"/>
              </a:rPr>
              <a:t>thest</a:t>
            </a:r>
          </a:p>
        </p:txBody>
      </p:sp>
      <p:pic>
        <p:nvPicPr>
          <p:cNvPr id="4141" name="Picture 45" descr="91z58PICrc8_1024"/>
          <p:cNvPicPr>
            <a:picLocks noChangeAspect="1" noChangeArrowheads="1"/>
          </p:cNvPicPr>
          <p:nvPr/>
        </p:nvPicPr>
        <p:blipFill>
          <a:blip r:embed="rId8" cstate="email"/>
          <a:srcRect/>
          <a:stretch>
            <a:fillRect/>
          </a:stretch>
        </p:blipFill>
        <p:spPr bwMode="auto">
          <a:xfrm>
            <a:off x="333375" y="3716338"/>
            <a:ext cx="22113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2" name="Text Box 46"/>
          <p:cNvSpPr txBox="1">
            <a:spLocks noChangeArrowheads="1"/>
          </p:cNvSpPr>
          <p:nvPr/>
        </p:nvSpPr>
        <p:spPr bwMode="auto">
          <a:xfrm>
            <a:off x="250825" y="5229225"/>
            <a:ext cx="22002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latin typeface="Times New Roman" panose="02020603050405020304" pitchFamily="18" charset="0"/>
                <a:ea typeface="黑体" panose="02010609060101010101" pitchFamily="49" charset="-122"/>
              </a:rPr>
              <a:t>good at English</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4143" name="Text Box 47"/>
          <p:cNvSpPr txBox="1">
            <a:spLocks noChangeArrowheads="1"/>
          </p:cNvSpPr>
          <p:nvPr/>
        </p:nvSpPr>
        <p:spPr bwMode="auto">
          <a:xfrm>
            <a:off x="323850" y="5229225"/>
            <a:ext cx="20986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rgbClr val="FF0000"/>
                </a:solidFill>
                <a:latin typeface="Times New Roman" panose="02020603050405020304" pitchFamily="18" charset="0"/>
                <a:ea typeface="黑体" panose="02010609060101010101" pitchFamily="49" charset="-122"/>
              </a:rPr>
              <a:t>best</a:t>
            </a:r>
            <a:r>
              <a:rPr lang="en-US" altLang="zh-CN" sz="2400" b="1">
                <a:solidFill>
                  <a:srgbClr val="FF0066"/>
                </a:solidFill>
                <a:latin typeface="Times New Roman" panose="02020603050405020304" pitchFamily="18" charset="0"/>
                <a:ea typeface="黑体" panose="02010609060101010101" pitchFamily="49" charset="-122"/>
              </a:rPr>
              <a:t> </a:t>
            </a:r>
            <a:r>
              <a:rPr lang="en-US" altLang="zh-CN" sz="2400" b="1">
                <a:latin typeface="Times New Roman" panose="02020603050405020304" pitchFamily="18" charset="0"/>
                <a:ea typeface="黑体" panose="02010609060101010101" pitchFamily="49" charset="-122"/>
              </a:rPr>
              <a:t>at English</a:t>
            </a:r>
            <a:endParaRPr lang="en-US" altLang="zh-CN" sz="2400" b="1">
              <a:solidFill>
                <a:srgbClr val="FF0000"/>
              </a:solidFill>
              <a:latin typeface="Times New Roman" panose="02020603050405020304" pitchFamily="18" charset="0"/>
              <a:ea typeface="黑体" panose="02010609060101010101" pitchFamily="49" charset="-122"/>
            </a:endParaRPr>
          </a:p>
        </p:txBody>
      </p:sp>
      <p:sp>
        <p:nvSpPr>
          <p:cNvPr id="12320" name="WordArt 4"/>
          <p:cNvSpPr>
            <a:spLocks noChangeArrowheads="1" noChangeShapeType="1" noTextEdit="1"/>
          </p:cNvSpPr>
          <p:nvPr/>
        </p:nvSpPr>
        <p:spPr bwMode="auto">
          <a:xfrm>
            <a:off x="192088" y="576263"/>
            <a:ext cx="4048125" cy="620712"/>
          </a:xfrm>
          <a:prstGeom prst="rect">
            <a:avLst/>
          </a:prstGeom>
        </p:spPr>
        <p:txBody>
          <a:bodyPr wrap="none" fromWordArt="1">
            <a:prstTxWarp prst="textSlantUp">
              <a:avLst>
                <a:gd name="adj" fmla="val 32056"/>
              </a:avLst>
            </a:prstTxWarp>
          </a:bodyPr>
          <a:lstStyle/>
          <a:p>
            <a:pPr algn="ctr"/>
            <a:r>
              <a:rPr lang="en-US" altLang="zh-CN"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I want to know you!</a:t>
            </a:r>
            <a:endParaRPr lang="zh-CN" altLang="en-US" sz="2800" kern="1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04"/>
                                        </p:tgtEl>
                                        <p:attrNameLst>
                                          <p:attrName>style.visibility</p:attrName>
                                        </p:attrNameLst>
                                      </p:cBhvr>
                                      <p:to>
                                        <p:strVal val="visible"/>
                                      </p:to>
                                    </p:set>
                                    <p:animEffect transition="in" filter="blinds(horizontal)">
                                      <p:cBhvr>
                                        <p:cTn id="13" dur="500"/>
                                        <p:tgtEl>
                                          <p:spTgt spid="410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123"/>
                                        </p:tgtEl>
                                        <p:attrNameLst>
                                          <p:attrName>style.visibility</p:attrName>
                                        </p:attrNameLst>
                                      </p:cBhvr>
                                      <p:to>
                                        <p:strVal val="visible"/>
                                      </p:to>
                                    </p:set>
                                    <p:animEffect transition="in" filter="blinds(horizontal)">
                                      <p:cBhvr>
                                        <p:cTn id="18" dur="500"/>
                                        <p:tgtEl>
                                          <p:spTgt spid="41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blinds(horizontal)">
                                      <p:cBhvr>
                                        <p:cTn id="23" dur="500"/>
                                        <p:tgtEl>
                                          <p:spTgt spid="410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106"/>
                                        </p:tgtEl>
                                        <p:attrNameLst>
                                          <p:attrName>style.visibility</p:attrName>
                                        </p:attrNameLst>
                                      </p:cBhvr>
                                      <p:to>
                                        <p:strVal val="visible"/>
                                      </p:to>
                                    </p:set>
                                    <p:animEffect transition="in" filter="blinds(horizontal)">
                                      <p:cBhvr>
                                        <p:cTn id="28" dur="500"/>
                                        <p:tgtEl>
                                          <p:spTgt spid="410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124"/>
                                        </p:tgtEl>
                                        <p:attrNameLst>
                                          <p:attrName>style.visibility</p:attrName>
                                        </p:attrNameLst>
                                      </p:cBhvr>
                                      <p:to>
                                        <p:strVal val="visible"/>
                                      </p:to>
                                    </p:set>
                                    <p:animEffect transition="in" filter="blinds(horizontal)">
                                      <p:cBhvr>
                                        <p:cTn id="33" dur="500"/>
                                        <p:tgtEl>
                                          <p:spTgt spid="412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108"/>
                                        </p:tgtEl>
                                        <p:attrNameLst>
                                          <p:attrName>style.visibility</p:attrName>
                                        </p:attrNameLst>
                                      </p:cBhvr>
                                      <p:to>
                                        <p:strVal val="visible"/>
                                      </p:to>
                                    </p:set>
                                    <p:animEffect transition="in" filter="blinds(horizontal)">
                                      <p:cBhvr>
                                        <p:cTn id="38" dur="500"/>
                                        <p:tgtEl>
                                          <p:spTgt spid="410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109"/>
                                        </p:tgtEl>
                                        <p:attrNameLst>
                                          <p:attrName>style.visibility</p:attrName>
                                        </p:attrNameLst>
                                      </p:cBhvr>
                                      <p:to>
                                        <p:strVal val="visible"/>
                                      </p:to>
                                    </p:set>
                                    <p:animEffect transition="in" filter="blinds(horizontal)">
                                      <p:cBhvr>
                                        <p:cTn id="43" dur="500"/>
                                        <p:tgtEl>
                                          <p:spTgt spid="410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125"/>
                                        </p:tgtEl>
                                        <p:attrNameLst>
                                          <p:attrName>style.visibility</p:attrName>
                                        </p:attrNameLst>
                                      </p:cBhvr>
                                      <p:to>
                                        <p:strVal val="visible"/>
                                      </p:to>
                                    </p:set>
                                    <p:animEffect transition="in" filter="blinds(horizontal)">
                                      <p:cBhvr>
                                        <p:cTn id="48" dur="500"/>
                                        <p:tgtEl>
                                          <p:spTgt spid="412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111"/>
                                        </p:tgtEl>
                                        <p:attrNameLst>
                                          <p:attrName>style.visibility</p:attrName>
                                        </p:attrNameLst>
                                      </p:cBhvr>
                                      <p:to>
                                        <p:strVal val="visible"/>
                                      </p:to>
                                    </p:set>
                                    <p:animEffect transition="in" filter="blinds(horizontal)">
                                      <p:cBhvr>
                                        <p:cTn id="53" dur="500"/>
                                        <p:tgtEl>
                                          <p:spTgt spid="4111"/>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112"/>
                                        </p:tgtEl>
                                        <p:attrNameLst>
                                          <p:attrName>style.visibility</p:attrName>
                                        </p:attrNameLst>
                                      </p:cBhvr>
                                      <p:to>
                                        <p:strVal val="visible"/>
                                      </p:to>
                                    </p:set>
                                    <p:animEffect transition="in" filter="blinds(horizontal)">
                                      <p:cBhvr>
                                        <p:cTn id="58" dur="500"/>
                                        <p:tgtEl>
                                          <p:spTgt spid="411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26"/>
                                        </p:tgtEl>
                                        <p:attrNameLst>
                                          <p:attrName>style.visibility</p:attrName>
                                        </p:attrNameLst>
                                      </p:cBhvr>
                                      <p:to>
                                        <p:strVal val="visible"/>
                                      </p:to>
                                    </p:set>
                                    <p:animEffect transition="in" filter="blinds(horizontal)">
                                      <p:cBhvr>
                                        <p:cTn id="63" dur="500"/>
                                        <p:tgtEl>
                                          <p:spTgt spid="412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4121"/>
                                        </p:tgtEl>
                                        <p:attrNameLst>
                                          <p:attrName>style.visibility</p:attrName>
                                        </p:attrNameLst>
                                      </p:cBhvr>
                                      <p:to>
                                        <p:strVal val="visible"/>
                                      </p:to>
                                    </p:set>
                                    <p:animEffect transition="in" filter="blinds(horizontal)">
                                      <p:cBhvr>
                                        <p:cTn id="68" dur="500"/>
                                        <p:tgtEl>
                                          <p:spTgt spid="412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122"/>
                                        </p:tgtEl>
                                        <p:attrNameLst>
                                          <p:attrName>style.visibility</p:attrName>
                                        </p:attrNameLst>
                                      </p:cBhvr>
                                      <p:to>
                                        <p:strVal val="visible"/>
                                      </p:to>
                                    </p:set>
                                    <p:animEffect transition="in" filter="blinds(horizontal)">
                                      <p:cBhvr>
                                        <p:cTn id="73" dur="500"/>
                                        <p:tgtEl>
                                          <p:spTgt spid="412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27"/>
                                        </p:tgtEl>
                                        <p:attrNameLst>
                                          <p:attrName>style.visibility</p:attrName>
                                        </p:attrNameLst>
                                      </p:cBhvr>
                                      <p:to>
                                        <p:strVal val="visible"/>
                                      </p:to>
                                    </p:set>
                                    <p:animEffect transition="in" filter="blinds(horizontal)">
                                      <p:cBhvr>
                                        <p:cTn id="78" dur="500"/>
                                        <p:tgtEl>
                                          <p:spTgt spid="4127"/>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4141"/>
                                        </p:tgtEl>
                                        <p:attrNameLst>
                                          <p:attrName>style.visibility</p:attrName>
                                        </p:attrNameLst>
                                      </p:cBhvr>
                                      <p:to>
                                        <p:strVal val="visible"/>
                                      </p:to>
                                    </p:set>
                                    <p:animEffect transition="in" filter="blinds(horizontal)">
                                      <p:cBhvr>
                                        <p:cTn id="83" dur="500"/>
                                        <p:tgtEl>
                                          <p:spTgt spid="414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142"/>
                                        </p:tgtEl>
                                        <p:attrNameLst>
                                          <p:attrName>style.visibility</p:attrName>
                                        </p:attrNameLst>
                                      </p:cBhvr>
                                      <p:to>
                                        <p:strVal val="visible"/>
                                      </p:to>
                                    </p:set>
                                    <p:animEffect transition="in" filter="blinds(horizontal)">
                                      <p:cBhvr>
                                        <p:cTn id="88" dur="500"/>
                                        <p:tgtEl>
                                          <p:spTgt spid="414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143"/>
                                        </p:tgtEl>
                                        <p:attrNameLst>
                                          <p:attrName>style.visibility</p:attrName>
                                        </p:attrNameLst>
                                      </p:cBhvr>
                                      <p:to>
                                        <p:strVal val="visible"/>
                                      </p:to>
                                    </p:set>
                                    <p:animEffect transition="in" filter="blinds(horizontal)">
                                      <p:cBhvr>
                                        <p:cTn id="93" dur="500"/>
                                        <p:tgtEl>
                                          <p:spTgt spid="414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4130"/>
                                        </p:tgtEl>
                                        <p:attrNameLst>
                                          <p:attrName>style.visibility</p:attrName>
                                        </p:attrNameLst>
                                      </p:cBhvr>
                                      <p:to>
                                        <p:strVal val="visible"/>
                                      </p:to>
                                    </p:set>
                                    <p:animEffect transition="in" filter="blinds(horizontal)">
                                      <p:cBhvr>
                                        <p:cTn id="98" dur="500"/>
                                        <p:tgtEl>
                                          <p:spTgt spid="4130"/>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4131"/>
                                        </p:tgtEl>
                                        <p:attrNameLst>
                                          <p:attrName>style.visibility</p:attrName>
                                        </p:attrNameLst>
                                      </p:cBhvr>
                                      <p:to>
                                        <p:strVal val="visible"/>
                                      </p:to>
                                    </p:set>
                                    <p:animEffect transition="in" filter="blinds(horizontal)">
                                      <p:cBhvr>
                                        <p:cTn id="103" dur="500"/>
                                        <p:tgtEl>
                                          <p:spTgt spid="413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132"/>
                                        </p:tgtEl>
                                        <p:attrNameLst>
                                          <p:attrName>style.visibility</p:attrName>
                                        </p:attrNameLst>
                                      </p:cBhvr>
                                      <p:to>
                                        <p:strVal val="visible"/>
                                      </p:to>
                                    </p:set>
                                    <p:animEffect transition="in" filter="blinds(horizontal)">
                                      <p:cBhvr>
                                        <p:cTn id="108" dur="500"/>
                                        <p:tgtEl>
                                          <p:spTgt spid="413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4101"/>
                                        </p:tgtEl>
                                      </p:cBhvr>
                                    </p:animEffect>
                                    <p:set>
                                      <p:cBhvr>
                                        <p:cTn id="113" dur="1" fill="hold">
                                          <p:stCondLst>
                                            <p:cond delay="499"/>
                                          </p:stCondLst>
                                        </p:cTn>
                                        <p:tgtEl>
                                          <p:spTgt spid="410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4135"/>
                                        </p:tgtEl>
                                        <p:attrNameLst>
                                          <p:attrName>style.visibility</p:attrName>
                                        </p:attrNameLst>
                                      </p:cBhvr>
                                      <p:to>
                                        <p:strVal val="visible"/>
                                      </p:to>
                                    </p:set>
                                    <p:animEffect transition="in" filter="blinds(horizontal)">
                                      <p:cBhvr>
                                        <p:cTn id="118" dur="500"/>
                                        <p:tgtEl>
                                          <p:spTgt spid="4135"/>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nodeType="clickEffect">
                                  <p:stCondLst>
                                    <p:cond delay="0"/>
                                  </p:stCondLst>
                                  <p:childTnLst>
                                    <p:set>
                                      <p:cBhvr>
                                        <p:cTn id="122" dur="1" fill="hold">
                                          <p:stCondLst>
                                            <p:cond delay="0"/>
                                          </p:stCondLst>
                                        </p:cTn>
                                        <p:tgtEl>
                                          <p:spTgt spid="4137"/>
                                        </p:tgtEl>
                                        <p:attrNameLst>
                                          <p:attrName>style.visibility</p:attrName>
                                        </p:attrNameLst>
                                      </p:cBhvr>
                                      <p:to>
                                        <p:strVal val="visible"/>
                                      </p:to>
                                    </p:set>
                                    <p:animEffect transition="in" filter="blinds(horizontal)">
                                      <p:cBhvr>
                                        <p:cTn id="123" dur="500"/>
                                        <p:tgtEl>
                                          <p:spTgt spid="4137"/>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4138"/>
                                        </p:tgtEl>
                                        <p:attrNameLst>
                                          <p:attrName>style.visibility</p:attrName>
                                        </p:attrNameLst>
                                      </p:cBhvr>
                                      <p:to>
                                        <p:strVal val="visible"/>
                                      </p:to>
                                    </p:set>
                                    <p:animEffect transition="in" filter="blinds(horizontal)">
                                      <p:cBhvr>
                                        <p:cTn id="128" dur="500"/>
                                        <p:tgtEl>
                                          <p:spTgt spid="4138"/>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4139"/>
                                        </p:tgtEl>
                                        <p:attrNameLst>
                                          <p:attrName>style.visibility</p:attrName>
                                        </p:attrNameLst>
                                      </p:cBhvr>
                                      <p:to>
                                        <p:strVal val="visible"/>
                                      </p:to>
                                    </p:set>
                                    <p:animEffect transition="in" filter="blinds(horizontal)">
                                      <p:cBhvr>
                                        <p:cTn id="133" dur="500"/>
                                        <p:tgtEl>
                                          <p:spTgt spid="4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1" grpId="1"/>
      <p:bldP spid="4104" grpId="0" animBg="1"/>
      <p:bldP spid="4106" grpId="0" animBg="1"/>
      <p:bldP spid="4109" grpId="0" animBg="1"/>
      <p:bldP spid="4112" grpId="0" animBg="1"/>
      <p:bldP spid="4122" grpId="0" animBg="1"/>
      <p:bldP spid="4123" grpId="0" animBg="1"/>
      <p:bldP spid="4124" grpId="0" animBg="1"/>
      <p:bldP spid="4125" grpId="0" animBg="1"/>
      <p:bldP spid="4126" grpId="0" animBg="1"/>
      <p:bldP spid="4127" grpId="0" animBg="1"/>
      <p:bldP spid="4131" grpId="0" animBg="1"/>
      <p:bldP spid="4132" grpId="0" animBg="1"/>
      <p:bldP spid="4135" grpId="0"/>
      <p:bldP spid="4138" grpId="0" animBg="1"/>
      <p:bldP spid="4139" grpId="0" animBg="1"/>
      <p:bldP spid="4142" grpId="0" animBg="1"/>
      <p:bldP spid="41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53"/>
          <p:cNvSpPr>
            <a:spLocks noChangeArrowheads="1"/>
          </p:cNvSpPr>
          <p:nvPr/>
        </p:nvSpPr>
        <p:spPr bwMode="auto">
          <a:xfrm>
            <a:off x="250825" y="908050"/>
            <a:ext cx="7993063" cy="503238"/>
          </a:xfrm>
          <a:prstGeom prst="roundRect">
            <a:avLst>
              <a:gd name="adj" fmla="val 9037"/>
            </a:avLst>
          </a:prstGeom>
          <a:solidFill>
            <a:schemeClr val="accent4">
              <a:lumMod val="20000"/>
              <a:lumOff val="80000"/>
            </a:schemeClr>
          </a:solidFill>
          <a:ln w="57150" cmpd="thickThin">
            <a:solidFill>
              <a:schemeClr val="accent6">
                <a:lumMod val="75000"/>
              </a:schemeClr>
            </a:solidFill>
            <a:round/>
          </a:ln>
          <a:effectLst>
            <a:outerShdw dist="107763" dir="2700000"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fontAlgn="auto">
              <a:spcBef>
                <a:spcPct val="0"/>
              </a:spcBef>
              <a:spcAft>
                <a:spcPts val="0"/>
              </a:spcAft>
              <a:buFontTx/>
              <a:buNone/>
              <a:defRPr/>
            </a:pPr>
            <a:r>
              <a:rPr kumimoji="0" lang="en-US" altLang="zh-CN" sz="2800" dirty="0">
                <a:ea typeface="黑体" panose="02010609060101010101" pitchFamily="49" charset="-122"/>
                <a:cs typeface="Times New Roman" panose="02020603050405020304" pitchFamily="18" charset="0"/>
              </a:rPr>
              <a:t>Review the superlative form of an adjective or </a:t>
            </a:r>
            <a:r>
              <a:rPr kumimoji="0" lang="en-US" altLang="zh-CN" sz="2800" dirty="0" smtClean="0">
                <a:ea typeface="黑体" panose="02010609060101010101" pitchFamily="49" charset="-122"/>
                <a:cs typeface="Times New Roman" panose="02020603050405020304" pitchFamily="18" charset="0"/>
              </a:rPr>
              <a:t>adverb</a:t>
            </a:r>
            <a:endParaRPr kumimoji="0" lang="en-US" altLang="zh-CN" sz="2800" dirty="0">
              <a:ea typeface="黑体" panose="02010609060101010101" pitchFamily="49" charset="-122"/>
              <a:cs typeface="Times New Roman" panose="02020603050405020304" pitchFamily="18" charset="0"/>
            </a:endParaRPr>
          </a:p>
        </p:txBody>
      </p:sp>
      <p:sp>
        <p:nvSpPr>
          <p:cNvPr id="13315" name="Text Box 13"/>
          <p:cNvSpPr txBox="1">
            <a:spLocks noChangeArrowheads="1"/>
          </p:cNvSpPr>
          <p:nvPr/>
        </p:nvSpPr>
        <p:spPr bwMode="auto">
          <a:xfrm>
            <a:off x="265113" y="1700213"/>
            <a:ext cx="84836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a:latin typeface="Times New Roman" panose="02020603050405020304" pitchFamily="18" charset="0"/>
                <a:ea typeface="黑体" panose="02010609060101010101" pitchFamily="49" charset="-122"/>
              </a:rPr>
              <a:t>small  __________		nice __________</a:t>
            </a:r>
          </a:p>
          <a:p>
            <a:pPr eaLnBrk="1" hangingPunct="1">
              <a:lnSpc>
                <a:spcPct val="150000"/>
              </a:lnSpc>
            </a:pPr>
            <a:r>
              <a:rPr lang="en-US" altLang="zh-CN" sz="2800">
                <a:latin typeface="Times New Roman" panose="02020603050405020304" pitchFamily="18" charset="0"/>
                <a:ea typeface="黑体" panose="02010609060101010101" pitchFamily="49" charset="-122"/>
              </a:rPr>
              <a:t>big __________ 		easy __________</a:t>
            </a:r>
          </a:p>
        </p:txBody>
      </p:sp>
      <p:sp>
        <p:nvSpPr>
          <p:cNvPr id="13316" name="Text Box 13"/>
          <p:cNvSpPr txBox="1">
            <a:spLocks noChangeArrowheads="1"/>
          </p:cNvSpPr>
          <p:nvPr/>
        </p:nvSpPr>
        <p:spPr bwMode="auto">
          <a:xfrm>
            <a:off x="265113" y="3373438"/>
            <a:ext cx="7186612"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800">
                <a:latin typeface="Times New Roman" panose="02020603050405020304" pitchFamily="18" charset="0"/>
                <a:ea typeface="黑体" panose="02010609060101010101" pitchFamily="49" charset="-122"/>
              </a:rPr>
              <a:t>beautiful _________________</a:t>
            </a:r>
          </a:p>
          <a:p>
            <a:pPr eaLnBrk="1" hangingPunct="1">
              <a:lnSpc>
                <a:spcPct val="150000"/>
              </a:lnSpc>
            </a:pPr>
            <a:r>
              <a:rPr lang="en-US" altLang="zh-CN" sz="2800">
                <a:latin typeface="Times New Roman" panose="02020603050405020304" pitchFamily="18" charset="0"/>
                <a:ea typeface="黑体" panose="02010609060101010101" pitchFamily="49" charset="-122"/>
              </a:rPr>
              <a:t>comfortably ____________________</a:t>
            </a:r>
          </a:p>
          <a:p>
            <a:pPr eaLnBrk="1" hangingPunct="1">
              <a:lnSpc>
                <a:spcPct val="150000"/>
              </a:lnSpc>
            </a:pPr>
            <a:r>
              <a:rPr lang="en-US" altLang="zh-CN" sz="2800">
                <a:latin typeface="Times New Roman" panose="02020603050405020304" pitchFamily="18" charset="0"/>
                <a:ea typeface="黑体" panose="02010609060101010101" pitchFamily="49" charset="-122"/>
              </a:rPr>
              <a:t>little _____________</a:t>
            </a:r>
          </a:p>
          <a:p>
            <a:pPr eaLnBrk="1" hangingPunct="1">
              <a:lnSpc>
                <a:spcPct val="150000"/>
              </a:lnSpc>
            </a:pPr>
            <a:r>
              <a:rPr lang="en-US" altLang="zh-CN" sz="2800">
                <a:latin typeface="Times New Roman" panose="02020603050405020304" pitchFamily="18" charset="0"/>
                <a:ea typeface="黑体" panose="02010609060101010101" pitchFamily="49" charset="-122"/>
              </a:rPr>
              <a:t>bad/badly __________</a:t>
            </a:r>
          </a:p>
        </p:txBody>
      </p:sp>
      <p:sp>
        <p:nvSpPr>
          <p:cNvPr id="40" name="Rectangle 4"/>
          <p:cNvSpPr>
            <a:spLocks noChangeArrowheads="1"/>
          </p:cNvSpPr>
          <p:nvPr/>
        </p:nvSpPr>
        <p:spPr bwMode="auto">
          <a:xfrm>
            <a:off x="1476375" y="1844675"/>
            <a:ext cx="1357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a:solidFill>
                  <a:srgbClr val="FF0000"/>
                </a:solidFill>
                <a:latin typeface="Times New Roman" panose="02020603050405020304" pitchFamily="18" charset="0"/>
                <a:ea typeface="黑体" panose="02010609060101010101" pitchFamily="49" charset="-122"/>
              </a:rPr>
              <a:t>smallest</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43" name="Rectangle 4"/>
          <p:cNvSpPr>
            <a:spLocks noChangeArrowheads="1"/>
          </p:cNvSpPr>
          <p:nvPr/>
        </p:nvSpPr>
        <p:spPr bwMode="auto">
          <a:xfrm>
            <a:off x="5003800" y="1844675"/>
            <a:ext cx="1109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a:solidFill>
                  <a:srgbClr val="FF0000"/>
                </a:solidFill>
                <a:latin typeface="Times New Roman" panose="02020603050405020304" pitchFamily="18" charset="0"/>
                <a:ea typeface="黑体" panose="02010609060101010101" pitchFamily="49" charset="-122"/>
              </a:rPr>
              <a:t>nicest </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44" name="Rectangle 4"/>
          <p:cNvSpPr>
            <a:spLocks noChangeArrowheads="1"/>
          </p:cNvSpPr>
          <p:nvPr/>
        </p:nvSpPr>
        <p:spPr bwMode="auto">
          <a:xfrm>
            <a:off x="1047750" y="2473325"/>
            <a:ext cx="122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dirty="0">
                <a:solidFill>
                  <a:srgbClr val="FF0000"/>
                </a:solidFill>
                <a:latin typeface="Times New Roman" panose="02020603050405020304" pitchFamily="18" charset="0"/>
                <a:ea typeface="黑体" panose="02010609060101010101" pitchFamily="49" charset="-122"/>
              </a:rPr>
              <a:t>biggest</a:t>
            </a:r>
            <a:endParaRPr kumimoji="1" lang="zh-CN" altLang="en-US" sz="2800" dirty="0">
              <a:solidFill>
                <a:srgbClr val="FF0000"/>
              </a:solidFill>
              <a:latin typeface="Times New Roman" panose="02020603050405020304" pitchFamily="18" charset="0"/>
              <a:ea typeface="黑体" panose="02010609060101010101" pitchFamily="49" charset="-122"/>
            </a:endParaRPr>
          </a:p>
        </p:txBody>
      </p:sp>
      <p:sp>
        <p:nvSpPr>
          <p:cNvPr id="45" name="Rectangle 4"/>
          <p:cNvSpPr>
            <a:spLocks noChangeArrowheads="1"/>
          </p:cNvSpPr>
          <p:nvPr/>
        </p:nvSpPr>
        <p:spPr bwMode="auto">
          <a:xfrm>
            <a:off x="2009775" y="3500438"/>
            <a:ext cx="224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a:solidFill>
                  <a:srgbClr val="FF0000"/>
                </a:solidFill>
                <a:latin typeface="Times New Roman" panose="02020603050405020304" pitchFamily="18" charset="0"/>
                <a:ea typeface="黑体" panose="02010609060101010101" pitchFamily="49" charset="-122"/>
              </a:rPr>
              <a:t>most beautiful</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46" name="Rectangle 4"/>
          <p:cNvSpPr>
            <a:spLocks noChangeArrowheads="1"/>
          </p:cNvSpPr>
          <p:nvPr/>
        </p:nvSpPr>
        <p:spPr bwMode="auto">
          <a:xfrm>
            <a:off x="2411413" y="4149725"/>
            <a:ext cx="27257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a:solidFill>
                  <a:srgbClr val="FF0000"/>
                </a:solidFill>
                <a:latin typeface="Times New Roman" panose="02020603050405020304" pitchFamily="18" charset="0"/>
                <a:ea typeface="黑体" panose="02010609060101010101" pitchFamily="49" charset="-122"/>
              </a:rPr>
              <a:t>most comfortably</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47" name="Rectangle 4"/>
          <p:cNvSpPr>
            <a:spLocks noChangeArrowheads="1"/>
          </p:cNvSpPr>
          <p:nvPr/>
        </p:nvSpPr>
        <p:spPr bwMode="auto">
          <a:xfrm>
            <a:off x="1374775" y="4797425"/>
            <a:ext cx="839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a:solidFill>
                  <a:srgbClr val="FF0000"/>
                </a:solidFill>
                <a:latin typeface="Times New Roman" panose="02020603050405020304" pitchFamily="18" charset="0"/>
                <a:ea typeface="黑体" panose="02010609060101010101" pitchFamily="49" charset="-122"/>
              </a:rPr>
              <a:t>least</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48" name="Rectangle 4"/>
          <p:cNvSpPr>
            <a:spLocks noChangeArrowheads="1"/>
          </p:cNvSpPr>
          <p:nvPr/>
        </p:nvSpPr>
        <p:spPr bwMode="auto">
          <a:xfrm>
            <a:off x="2197100" y="5445125"/>
            <a:ext cx="107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a:solidFill>
                  <a:srgbClr val="FF0000"/>
                </a:solidFill>
                <a:latin typeface="Times New Roman" panose="02020603050405020304" pitchFamily="18" charset="0"/>
                <a:ea typeface="黑体" panose="02010609060101010101" pitchFamily="49" charset="-122"/>
              </a:rPr>
              <a:t>worst </a:t>
            </a:r>
            <a:endParaRPr kumimoji="1" lang="zh-CN" altLang="en-US" sz="2800">
              <a:solidFill>
                <a:srgbClr val="FF0000"/>
              </a:solidFill>
              <a:latin typeface="Times New Roman" panose="02020603050405020304" pitchFamily="18" charset="0"/>
              <a:ea typeface="黑体" panose="02010609060101010101" pitchFamily="49" charset="-122"/>
            </a:endParaRPr>
          </a:p>
        </p:txBody>
      </p:sp>
      <p:sp>
        <p:nvSpPr>
          <p:cNvPr id="49" name="Rectangle 4"/>
          <p:cNvSpPr>
            <a:spLocks noChangeArrowheads="1"/>
          </p:cNvSpPr>
          <p:nvPr/>
        </p:nvSpPr>
        <p:spPr bwMode="auto">
          <a:xfrm>
            <a:off x="5003800" y="2492375"/>
            <a:ext cx="1138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CN" sz="2800">
                <a:solidFill>
                  <a:srgbClr val="FF0000"/>
                </a:solidFill>
                <a:latin typeface="Times New Roman" panose="02020603050405020304" pitchFamily="18" charset="0"/>
                <a:ea typeface="黑体" panose="02010609060101010101" pitchFamily="49" charset="-122"/>
              </a:rPr>
              <a:t>easiest</a:t>
            </a:r>
            <a:endParaRPr kumimoji="1" lang="zh-CN" altLang="en-US" sz="2800">
              <a:solidFill>
                <a:srgbClr val="FF0000"/>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ppt_x"/>
                                          </p:val>
                                        </p:tav>
                                        <p:tav tm="100000">
                                          <p:val>
                                            <p:strVal val="#ppt_x"/>
                                          </p:val>
                                        </p:tav>
                                      </p:tavLst>
                                    </p:anim>
                                    <p:anim calcmode="lin" valueType="num">
                                      <p:cBhvr additive="base">
                                        <p:cTn id="4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0" name="Group 50"/>
          <p:cNvGraphicFramePr>
            <a:graphicFrameLocks noGrp="1"/>
          </p:cNvGraphicFramePr>
          <p:nvPr/>
        </p:nvGraphicFramePr>
        <p:xfrm>
          <a:off x="395288" y="1025525"/>
          <a:ext cx="8280400" cy="4922838"/>
        </p:xfrm>
        <a:graphic>
          <a:graphicData uri="http://schemas.openxmlformats.org/drawingml/2006/table">
            <a:tbl>
              <a:tblPr/>
              <a:tblGrid>
                <a:gridCol w="3822699">
                  <a:extLst>
                    <a:ext uri="{9D8B030D-6E8A-4147-A177-3AD203B41FA5}">
                      <a16:colId xmlns:a16="http://schemas.microsoft.com/office/drawing/2014/main" val="20000"/>
                    </a:ext>
                  </a:extLst>
                </a:gridCol>
                <a:gridCol w="4457701">
                  <a:extLst>
                    <a:ext uri="{9D8B030D-6E8A-4147-A177-3AD203B41FA5}">
                      <a16:colId xmlns:a16="http://schemas.microsoft.com/office/drawing/2014/main" val="20001"/>
                    </a:ext>
                  </a:extLst>
                </a:gridCol>
              </a:tblGrid>
              <a:tr h="1800075">
                <a:tc>
                  <a:txBody>
                    <a:bodyPr/>
                    <a:lstStyle/>
                    <a:p>
                      <a:pPr marL="0" marR="0" lvl="0" indent="0" algn="l" defTabSz="914400" rtl="0" eaLnBrk="0" fontAlgn="base" latinLnBrk="0" hangingPunct="0">
                        <a:lnSpc>
                          <a:spcPct val="120000"/>
                        </a:lnSpc>
                        <a:spcBef>
                          <a:spcPts val="0"/>
                        </a:spcBef>
                        <a:spcAft>
                          <a:spcPct val="0"/>
                        </a:spcAft>
                        <a:buClrTx/>
                        <a:buSzTx/>
                        <a:buFont typeface="Arial" panose="020B0604020202020204" pitchFamily="34" charset="0"/>
                        <a:buNone/>
                      </a:pP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What’s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the</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a:t>
                      </a:r>
                      <a:r>
                        <a:rPr kumimoji="0" lang="en-US" altLang="zh-CN" sz="2800" b="0" i="0" u="none" strike="noStrike" cap="none" normalizeH="0" baseline="0" dirty="0">
                          <a:ln>
                            <a:noFill/>
                          </a:ln>
                          <a:solidFill>
                            <a:srgbClr val="0000FF"/>
                          </a:solidFill>
                          <a:effectLst/>
                          <a:latin typeface="Times New Roman" panose="02020603050405020304" pitchFamily="18" charset="0"/>
                          <a:ea typeface="黑体" panose="02010609060101010101" pitchFamily="49" charset="-122"/>
                        </a:rPr>
                        <a:t>best</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movie theater to go </a:t>
                      </a:r>
                      <a:r>
                        <a:rPr kumimoji="0" lang="en-US" altLang="zh-CN" sz="2800" b="0" i="0" u="none" strike="noStrike" cap="none" normalizeH="0" baseline="0" dirty="0" smtClean="0">
                          <a:ln>
                            <a:noFill/>
                          </a:ln>
                          <a:solidFill>
                            <a:srgbClr val="000000"/>
                          </a:solidFill>
                          <a:effectLst/>
                          <a:latin typeface="Times New Roman" panose="02020603050405020304" pitchFamily="18" charset="0"/>
                          <a:ea typeface="黑体" panose="02010609060101010101" pitchFamily="49" charset="-122"/>
                        </a:rPr>
                        <a:t>to?</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endParaRPr>
                    </a:p>
                  </a:txBody>
                  <a:tcPr marL="91432" marR="91432"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69804"/>
                      </a:srgbClr>
                    </a:solidFill>
                  </a:tcPr>
                </a:tc>
                <a:tc>
                  <a:txBody>
                    <a:bodyPr/>
                    <a:lstStyle/>
                    <a:p>
                      <a:pPr marL="0" marR="0" lvl="0" indent="0" algn="l" defTabSz="914400" rtl="0" eaLnBrk="0" fontAlgn="base" latinLnBrk="0" hangingPunct="0">
                        <a:lnSpc>
                          <a:spcPct val="120000"/>
                        </a:lnSpc>
                        <a:spcBef>
                          <a:spcPts val="0"/>
                        </a:spcBef>
                        <a:spcAft>
                          <a:spcPct val="0"/>
                        </a:spcAft>
                        <a:buClrTx/>
                        <a:buSzTx/>
                        <a:buFont typeface="Arial" panose="020B0604020202020204" pitchFamily="34" charset="0"/>
                        <a:buNone/>
                      </a:pP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Town Cinema. It’s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the</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closest</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to home. And you can buy tickets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the</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most</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quickly there.</a:t>
                      </a:r>
                    </a:p>
                  </a:txBody>
                  <a:tcPr marL="91432" marR="91432"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69804"/>
                      </a:srgbClr>
                    </a:solidFill>
                  </a:tcPr>
                </a:tc>
                <a:extLst>
                  <a:ext uri="{0D108BD9-81ED-4DB2-BD59-A6C34878D82A}">
                    <a16:rowId xmlns:a16="http://schemas.microsoft.com/office/drawing/2014/main" val="10000"/>
                  </a:ext>
                </a:extLst>
              </a:tr>
              <a:tr h="1736955">
                <a:tc>
                  <a:txBody>
                    <a:bodyPr/>
                    <a:lstStyle/>
                    <a:p>
                      <a:pPr marL="0" marR="0" lvl="0" indent="0" algn="l" defTabSz="914400" rtl="0" eaLnBrk="0" fontAlgn="base" latinLnBrk="0" hangingPunct="0">
                        <a:lnSpc>
                          <a:spcPct val="120000"/>
                        </a:lnSpc>
                        <a:spcBef>
                          <a:spcPts val="0"/>
                        </a:spcBef>
                        <a:spcAft>
                          <a:spcPct val="0"/>
                        </a:spcAft>
                        <a:buClrTx/>
                        <a:buSzTx/>
                        <a:buFont typeface="Arial" panose="020B0604020202020204" pitchFamily="34" charset="0"/>
                        <a:buNone/>
                      </a:pPr>
                      <a:r>
                        <a:rPr kumimoji="0" lang="en-US" altLang="zh-CN" sz="2800" b="0" i="0" u="none" strike="noStrike" kern="1200" cap="none" normalizeH="0" baseline="0" dirty="0">
                          <a:ln>
                            <a:noFill/>
                          </a:ln>
                          <a:solidFill>
                            <a:srgbClr val="000000"/>
                          </a:solidFill>
                          <a:effectLst/>
                          <a:latin typeface="Times New Roman" panose="02020603050405020304" pitchFamily="18" charset="0"/>
                          <a:ea typeface="黑体" panose="02010609060101010101" pitchFamily="49" charset="-122"/>
                          <a:cs typeface="+mn-cs"/>
                        </a:rPr>
                        <a:t>Which is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the</a:t>
                      </a:r>
                      <a:r>
                        <a:rPr kumimoji="0" lang="en-US" altLang="zh-CN" sz="2800" b="0" i="0" u="none" strike="noStrike" kern="1200" cap="none" normalizeH="0" baseline="0" dirty="0">
                          <a:ln>
                            <a:noFill/>
                          </a:ln>
                          <a:solidFill>
                            <a:srgbClr val="000000"/>
                          </a:solidFill>
                          <a:effectLst/>
                          <a:latin typeface="Times New Roman" panose="02020603050405020304" pitchFamily="18" charset="0"/>
                          <a:ea typeface="黑体" panose="02010609060101010101" pitchFamily="49" charset="-122"/>
                          <a:cs typeface="+mn-cs"/>
                        </a:rPr>
                        <a:t>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worst</a:t>
                      </a:r>
                      <a:r>
                        <a:rPr kumimoji="0" lang="en-US" altLang="zh-CN" sz="2800" b="0" i="0" u="none" strike="noStrike" kern="1200" cap="none" normalizeH="0" baseline="0" dirty="0">
                          <a:ln>
                            <a:noFill/>
                          </a:ln>
                          <a:solidFill>
                            <a:srgbClr val="000000"/>
                          </a:solidFill>
                          <a:effectLst/>
                          <a:latin typeface="Times New Roman" panose="02020603050405020304" pitchFamily="18" charset="0"/>
                          <a:ea typeface="黑体" panose="02010609060101010101" pitchFamily="49" charset="-122"/>
                          <a:cs typeface="+mn-cs"/>
                        </a:rPr>
                        <a:t> clothes store in town?</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endParaRPr>
                    </a:p>
                  </a:txBody>
                  <a:tcPr marL="91432" marR="91432"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69804"/>
                      </a:srgbClr>
                    </a:solidFill>
                  </a:tcPr>
                </a:tc>
                <a:tc>
                  <a:txBody>
                    <a:bodyPr/>
                    <a:lstStyle/>
                    <a:p>
                      <a:pPr marL="0" marR="0" lvl="0" indent="0" algn="l" defTabSz="914400" rtl="0" eaLnBrk="0" fontAlgn="base" latinLnBrk="0" hangingPunct="0">
                        <a:lnSpc>
                          <a:spcPct val="120000"/>
                        </a:lnSpc>
                        <a:spcBef>
                          <a:spcPts val="0"/>
                        </a:spcBef>
                        <a:spcAft>
                          <a:spcPct val="0"/>
                        </a:spcAft>
                        <a:buClrTx/>
                        <a:buSzTx/>
                        <a:buFont typeface="Arial" panose="020B0604020202020204" pitchFamily="34" charset="0"/>
                        <a:buNone/>
                      </a:pP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Dream Clothes. It’s worse than Blue Moon. It has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the</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worst</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service.</a:t>
                      </a:r>
                    </a:p>
                  </a:txBody>
                  <a:tcPr marL="91432" marR="91432"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69804"/>
                      </a:srgbClr>
                    </a:solidFill>
                  </a:tcPr>
                </a:tc>
                <a:extLst>
                  <a:ext uri="{0D108BD9-81ED-4DB2-BD59-A6C34878D82A}">
                    <a16:rowId xmlns:a16="http://schemas.microsoft.com/office/drawing/2014/main" val="10001"/>
                  </a:ext>
                </a:extLst>
              </a:tr>
              <a:tr h="1385808">
                <a:tc>
                  <a:txBody>
                    <a:bodyPr/>
                    <a:lstStyle/>
                    <a:p>
                      <a:pPr marL="0" marR="0" lvl="0" indent="0" algn="l" defTabSz="914400" rtl="0" eaLnBrk="0" fontAlgn="base" latinLnBrk="0" hangingPunct="0">
                        <a:lnSpc>
                          <a:spcPct val="120000"/>
                        </a:lnSpc>
                        <a:spcBef>
                          <a:spcPts val="0"/>
                        </a:spcBef>
                        <a:spcAft>
                          <a:spcPct val="0"/>
                        </a:spcAft>
                        <a:buClrTx/>
                        <a:buSzTx/>
                        <a:buFont typeface="Arial" panose="020B0604020202020204" pitchFamily="34" charset="0"/>
                        <a:buNone/>
                      </a:pPr>
                      <a:r>
                        <a:rPr kumimoji="0" lang="en-US" altLang="zh-CN" sz="2800" b="0" i="0" u="none" strike="noStrike" kern="1200" cap="none" normalizeH="0" baseline="0" dirty="0">
                          <a:ln>
                            <a:noFill/>
                          </a:ln>
                          <a:solidFill>
                            <a:srgbClr val="000000"/>
                          </a:solidFill>
                          <a:effectLst/>
                          <a:latin typeface="Times New Roman" panose="02020603050405020304" pitchFamily="18" charset="0"/>
                          <a:ea typeface="黑体" panose="02010609060101010101" pitchFamily="49" charset="-122"/>
                          <a:cs typeface="+mn-cs"/>
                        </a:rPr>
                        <a:t>What do you think of 970 AM?</a:t>
                      </a:r>
                      <a:endPar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endParaRPr>
                    </a:p>
                  </a:txBody>
                  <a:tcPr marL="91432" marR="91432"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69804"/>
                      </a:srgbClr>
                    </a:solidFill>
                  </a:tcPr>
                </a:tc>
                <a:tc>
                  <a:txBody>
                    <a:bodyPr/>
                    <a:lstStyle/>
                    <a:p>
                      <a:pPr marL="0" marR="0" lvl="0" indent="0" algn="l" defTabSz="914400" rtl="0" eaLnBrk="0" fontAlgn="base" latinLnBrk="0" hangingPunct="0">
                        <a:lnSpc>
                          <a:spcPct val="120000"/>
                        </a:lnSpc>
                        <a:spcBef>
                          <a:spcPts val="0"/>
                        </a:spcBef>
                        <a:spcAft>
                          <a:spcPct val="0"/>
                        </a:spcAft>
                        <a:buClrTx/>
                        <a:buSzTx/>
                        <a:buFont typeface="Arial" panose="020B0604020202020204" pitchFamily="34" charset="0"/>
                        <a:buNone/>
                      </a:pP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I think 970 AM is pretty bad. It has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the</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a:t>
                      </a:r>
                      <a:r>
                        <a:rPr kumimoji="0" lang="en-US" altLang="zh-CN" sz="2800" b="0" i="0" u="none" strike="noStrike" kern="1200" cap="none" normalizeH="0" baseline="0" dirty="0">
                          <a:ln>
                            <a:noFill/>
                          </a:ln>
                          <a:solidFill>
                            <a:srgbClr val="0000FF"/>
                          </a:solidFill>
                          <a:effectLst/>
                          <a:latin typeface="Times New Roman" panose="02020603050405020304" pitchFamily="18" charset="0"/>
                          <a:ea typeface="黑体" panose="02010609060101010101" pitchFamily="49" charset="-122"/>
                          <a:cs typeface="+mn-cs"/>
                        </a:rPr>
                        <a:t>worst</a:t>
                      </a:r>
                      <a:r>
                        <a:rPr kumimoji="0" lang="en-US" altLang="zh-CN" sz="2800" b="0" i="0" u="none" strike="noStrike" cap="none" normalizeH="0" baseline="0" dirty="0">
                          <a:ln>
                            <a:noFill/>
                          </a:ln>
                          <a:solidFill>
                            <a:srgbClr val="000000"/>
                          </a:solidFill>
                          <a:effectLst/>
                          <a:latin typeface="Times New Roman" panose="02020603050405020304" pitchFamily="18" charset="0"/>
                          <a:ea typeface="黑体" panose="02010609060101010101" pitchFamily="49" charset="-122"/>
                        </a:rPr>
                        <a:t> music.</a:t>
                      </a:r>
                    </a:p>
                  </a:txBody>
                  <a:tcPr marL="91432" marR="91432"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alpha val="69804"/>
                      </a:srgbClr>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43138" y="606425"/>
            <a:ext cx="3316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CC0099"/>
                </a:solidFill>
                <a:latin typeface="Times New Roman" panose="02020603050405020304" pitchFamily="18" charset="0"/>
                <a:ea typeface="黑体" panose="02010609060101010101" pitchFamily="49" charset="-122"/>
              </a:rPr>
              <a:t>构成规律：</a:t>
            </a:r>
          </a:p>
        </p:txBody>
      </p:sp>
      <p:sp>
        <p:nvSpPr>
          <p:cNvPr id="34819" name="Text Box 3"/>
          <p:cNvSpPr txBox="1">
            <a:spLocks noChangeArrowheads="1"/>
          </p:cNvSpPr>
          <p:nvPr/>
        </p:nvSpPr>
        <p:spPr bwMode="auto">
          <a:xfrm>
            <a:off x="112713" y="2403475"/>
            <a:ext cx="18161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3200" dirty="0">
                <a:solidFill>
                  <a:srgbClr val="CC0000"/>
                </a:solidFill>
                <a:latin typeface="Times New Roman" panose="02020603050405020304" pitchFamily="18" charset="0"/>
                <a:ea typeface="黑体" panose="02010609060101010101" pitchFamily="49" charset="-122"/>
              </a:rPr>
              <a:t>单音节词和部分双音节词</a:t>
            </a:r>
          </a:p>
        </p:txBody>
      </p:sp>
      <p:sp>
        <p:nvSpPr>
          <p:cNvPr id="34820" name="Text Box 4"/>
          <p:cNvSpPr txBox="1">
            <a:spLocks noChangeArrowheads="1"/>
          </p:cNvSpPr>
          <p:nvPr/>
        </p:nvSpPr>
        <p:spPr bwMode="auto">
          <a:xfrm>
            <a:off x="2700338" y="1228725"/>
            <a:ext cx="58181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sz="2800" dirty="0">
                <a:latin typeface="Times New Roman" panose="02020603050405020304" pitchFamily="18" charset="0"/>
                <a:ea typeface="黑体" panose="02010609060101010101" pitchFamily="49" charset="-122"/>
              </a:rPr>
              <a:t>一般加 </a:t>
            </a:r>
            <a:r>
              <a:rPr kumimoji="1" lang="en-US" altLang="zh-CN" sz="2800" dirty="0">
                <a:solidFill>
                  <a:srgbClr val="0000FF"/>
                </a:solidFill>
                <a:latin typeface="Times New Roman" panose="02020603050405020304" pitchFamily="18" charset="0"/>
                <a:ea typeface="黑体" panose="02010609060101010101" pitchFamily="49" charset="-122"/>
              </a:rPr>
              <a:t>–</a:t>
            </a:r>
            <a:r>
              <a:rPr kumimoji="1" lang="en-US" altLang="zh-CN" sz="2800" dirty="0" err="1">
                <a:solidFill>
                  <a:srgbClr val="0000FF"/>
                </a:solidFill>
                <a:latin typeface="Times New Roman" panose="02020603050405020304" pitchFamily="18" charset="0"/>
                <a:ea typeface="黑体" panose="02010609060101010101" pitchFamily="49" charset="-122"/>
              </a:rPr>
              <a:t>est</a:t>
            </a:r>
            <a:r>
              <a:rPr lang="en-US" altLang="zh-CN" sz="2800" dirty="0">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 如： </a:t>
            </a:r>
          </a:p>
          <a:p>
            <a:pPr eaLnBrk="1" hangingPunct="1">
              <a:lnSpc>
                <a:spcPct val="80000"/>
              </a:lnSpc>
            </a:pPr>
            <a:r>
              <a:rPr kumimoji="1" lang="en-US" altLang="zh-CN" sz="2800" dirty="0">
                <a:solidFill>
                  <a:srgbClr val="0000FF"/>
                </a:solidFill>
                <a:latin typeface="Times New Roman" panose="02020603050405020304" pitchFamily="18" charset="0"/>
                <a:ea typeface="黑体" panose="02010609060101010101" pitchFamily="49" charset="-122"/>
              </a:rPr>
              <a:t>strong—strongest</a:t>
            </a:r>
            <a:r>
              <a:rPr lang="zh-CN" altLang="en-US" sz="2800" dirty="0">
                <a:latin typeface="Times New Roman" panose="02020603050405020304" pitchFamily="18" charset="0"/>
                <a:ea typeface="黑体" panose="02010609060101010101" pitchFamily="49" charset="-122"/>
              </a:rPr>
              <a:t>，</a:t>
            </a:r>
            <a:r>
              <a:rPr kumimoji="1" lang="en-US" altLang="zh-CN" sz="2800" dirty="0">
                <a:solidFill>
                  <a:srgbClr val="0000FF"/>
                </a:solidFill>
                <a:latin typeface="Times New Roman" panose="02020603050405020304" pitchFamily="18" charset="0"/>
                <a:ea typeface="黑体" panose="02010609060101010101" pitchFamily="49" charset="-122"/>
              </a:rPr>
              <a:t>fast—fastest</a:t>
            </a:r>
          </a:p>
        </p:txBody>
      </p:sp>
      <p:sp>
        <p:nvSpPr>
          <p:cNvPr id="34821" name="Text Box 5"/>
          <p:cNvSpPr txBox="1">
            <a:spLocks noChangeArrowheads="1"/>
          </p:cNvSpPr>
          <p:nvPr/>
        </p:nvSpPr>
        <p:spPr bwMode="auto">
          <a:xfrm>
            <a:off x="2700338" y="2265363"/>
            <a:ext cx="500221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sz="2800" dirty="0">
                <a:latin typeface="Times New Roman" panose="02020603050405020304" pitchFamily="18" charset="0"/>
                <a:ea typeface="黑体" panose="02010609060101010101" pitchFamily="49" charset="-122"/>
              </a:rPr>
              <a:t>以</a:t>
            </a:r>
            <a:r>
              <a:rPr kumimoji="1" lang="zh-CN" altLang="en-US" sz="2800" dirty="0">
                <a:solidFill>
                  <a:srgbClr val="0000FF"/>
                </a:solidFill>
                <a:latin typeface="Times New Roman" panose="02020603050405020304" pitchFamily="18" charset="0"/>
                <a:ea typeface="黑体" panose="02010609060101010101" pitchFamily="49" charset="-122"/>
              </a:rPr>
              <a:t>不发音的</a:t>
            </a:r>
            <a:r>
              <a:rPr kumimoji="1" lang="en-US" altLang="zh-CN" sz="2800" dirty="0">
                <a:solidFill>
                  <a:srgbClr val="0000FF"/>
                </a:solidFill>
                <a:latin typeface="Times New Roman" panose="02020603050405020304" pitchFamily="18" charset="0"/>
                <a:ea typeface="黑体" panose="02010609060101010101" pitchFamily="49" charset="-122"/>
              </a:rPr>
              <a:t>e</a:t>
            </a:r>
            <a:r>
              <a:rPr kumimoji="1" lang="zh-CN" altLang="en-US" sz="2800" dirty="0">
                <a:solidFill>
                  <a:srgbClr val="0000FF"/>
                </a:solidFill>
                <a:latin typeface="Times New Roman" panose="02020603050405020304" pitchFamily="18" charset="0"/>
                <a:ea typeface="黑体" panose="02010609060101010101" pitchFamily="49" charset="-122"/>
              </a:rPr>
              <a:t>结尾</a:t>
            </a:r>
            <a:r>
              <a:rPr lang="zh-CN" altLang="en-US" sz="2800" dirty="0">
                <a:latin typeface="Times New Roman" panose="02020603050405020304" pitchFamily="18" charset="0"/>
                <a:ea typeface="黑体" panose="02010609060101010101" pitchFamily="49" charset="-122"/>
              </a:rPr>
              <a:t>， 加</a:t>
            </a:r>
            <a:r>
              <a:rPr kumimoji="1" lang="en-US" altLang="zh-CN" sz="2800" dirty="0">
                <a:solidFill>
                  <a:srgbClr val="0000FF"/>
                </a:solidFill>
                <a:latin typeface="Times New Roman" panose="02020603050405020304" pitchFamily="18" charset="0"/>
                <a:ea typeface="黑体" panose="02010609060101010101" pitchFamily="49" charset="-122"/>
              </a:rPr>
              <a:t>-</a:t>
            </a:r>
            <a:r>
              <a:rPr kumimoji="1" lang="en-US" altLang="zh-CN" sz="2800" dirty="0" err="1">
                <a:solidFill>
                  <a:srgbClr val="0000FF"/>
                </a:solidFill>
                <a:latin typeface="Times New Roman" panose="02020603050405020304" pitchFamily="18" charset="0"/>
                <a:ea typeface="黑体" panose="02010609060101010101" pitchFamily="49" charset="-122"/>
              </a:rPr>
              <a:t>st</a:t>
            </a:r>
            <a:endParaRPr kumimoji="1" lang="en-US" altLang="zh-CN" sz="2800" dirty="0">
              <a:solidFill>
                <a:srgbClr val="0000FF"/>
              </a:solidFill>
              <a:latin typeface="Times New Roman" panose="02020603050405020304" pitchFamily="18" charset="0"/>
              <a:ea typeface="黑体" panose="02010609060101010101" pitchFamily="49" charset="-122"/>
            </a:endParaRPr>
          </a:p>
          <a:p>
            <a:pPr eaLnBrk="1" hangingPunct="1">
              <a:lnSpc>
                <a:spcPct val="80000"/>
              </a:lnSpc>
            </a:pPr>
            <a:r>
              <a:rPr lang="en-US" altLang="zh-CN" sz="2800" dirty="0">
                <a:latin typeface="Times New Roman" panose="02020603050405020304" pitchFamily="18" charset="0"/>
                <a:ea typeface="黑体" panose="02010609060101010101" pitchFamily="49" charset="-122"/>
              </a:rPr>
              <a:t>nice—nice</a:t>
            </a:r>
            <a:r>
              <a:rPr kumimoji="1" lang="en-US" altLang="zh-CN" sz="2800" dirty="0">
                <a:solidFill>
                  <a:srgbClr val="0000FF"/>
                </a:solidFill>
                <a:latin typeface="Times New Roman" panose="02020603050405020304" pitchFamily="18" charset="0"/>
                <a:ea typeface="黑体" panose="02010609060101010101" pitchFamily="49" charset="-122"/>
              </a:rPr>
              <a:t>st</a:t>
            </a:r>
            <a:r>
              <a:rPr lang="en-US" altLang="zh-CN" sz="2800" dirty="0">
                <a:latin typeface="Times New Roman" panose="02020603050405020304" pitchFamily="18" charset="0"/>
                <a:ea typeface="黑体" panose="02010609060101010101" pitchFamily="49" charset="-122"/>
              </a:rPr>
              <a:t>,   large- large</a:t>
            </a:r>
            <a:r>
              <a:rPr kumimoji="1" lang="en-US" altLang="zh-CN" sz="2800" dirty="0">
                <a:solidFill>
                  <a:srgbClr val="0000FF"/>
                </a:solidFill>
                <a:latin typeface="Times New Roman" panose="02020603050405020304" pitchFamily="18" charset="0"/>
                <a:ea typeface="黑体" panose="02010609060101010101" pitchFamily="49" charset="-122"/>
              </a:rPr>
              <a:t>st</a:t>
            </a:r>
          </a:p>
        </p:txBody>
      </p:sp>
      <p:sp>
        <p:nvSpPr>
          <p:cNvPr id="34822" name="Text Box 6"/>
          <p:cNvSpPr txBox="1">
            <a:spLocks noChangeArrowheads="1"/>
          </p:cNvSpPr>
          <p:nvPr/>
        </p:nvSpPr>
        <p:spPr bwMode="auto">
          <a:xfrm>
            <a:off x="2667000" y="3303588"/>
            <a:ext cx="6340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sz="2800" dirty="0">
                <a:latin typeface="Times New Roman" panose="02020603050405020304" pitchFamily="18" charset="0"/>
                <a:ea typeface="黑体" panose="02010609060101010101" pitchFamily="49" charset="-122"/>
              </a:rPr>
              <a:t>以辅音加</a:t>
            </a:r>
            <a:r>
              <a:rPr lang="en-US" altLang="zh-CN" sz="2800" dirty="0">
                <a:latin typeface="Times New Roman" panose="02020603050405020304" pitchFamily="18" charset="0"/>
                <a:ea typeface="黑体" panose="02010609060101010101" pitchFamily="49" charset="-122"/>
              </a:rPr>
              <a:t>y</a:t>
            </a:r>
            <a:r>
              <a:rPr lang="zh-CN" altLang="en-US" sz="2800" dirty="0">
                <a:latin typeface="Times New Roman" panose="02020603050405020304" pitchFamily="18" charset="0"/>
                <a:ea typeface="黑体" panose="02010609060101010101" pitchFamily="49" charset="-122"/>
              </a:rPr>
              <a:t>结尾</a:t>
            </a:r>
            <a:r>
              <a:rPr lang="en-US" altLang="zh-CN" sz="2800" dirty="0">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改</a:t>
            </a:r>
            <a:r>
              <a:rPr lang="en-US" altLang="zh-CN" sz="2800" dirty="0">
                <a:latin typeface="Times New Roman" panose="02020603050405020304" pitchFamily="18" charset="0"/>
                <a:ea typeface="黑体" panose="02010609060101010101" pitchFamily="49" charset="-122"/>
              </a:rPr>
              <a:t>y</a:t>
            </a:r>
            <a:r>
              <a:rPr lang="zh-CN" altLang="en-US" sz="2800" dirty="0">
                <a:latin typeface="Times New Roman" panose="02020603050405020304" pitchFamily="18" charset="0"/>
                <a:ea typeface="黑体" panose="02010609060101010101" pitchFamily="49" charset="-122"/>
              </a:rPr>
              <a:t>为</a:t>
            </a:r>
            <a:r>
              <a:rPr lang="en-US" altLang="zh-CN" sz="2800" dirty="0">
                <a:latin typeface="Times New Roman" panose="02020603050405020304" pitchFamily="18" charset="0"/>
                <a:ea typeface="黑体" panose="02010609060101010101" pitchFamily="49" charset="-122"/>
              </a:rPr>
              <a:t>i, </a:t>
            </a:r>
            <a:r>
              <a:rPr lang="zh-CN" altLang="en-US" sz="2800" dirty="0">
                <a:latin typeface="Times New Roman" panose="02020603050405020304" pitchFamily="18" charset="0"/>
                <a:ea typeface="黑体" panose="02010609060101010101" pitchFamily="49" charset="-122"/>
              </a:rPr>
              <a:t>加</a:t>
            </a:r>
            <a:r>
              <a:rPr kumimoji="1" lang="en-US" altLang="zh-CN" sz="2800" dirty="0">
                <a:solidFill>
                  <a:srgbClr val="0000FF"/>
                </a:solidFill>
                <a:latin typeface="Times New Roman" panose="02020603050405020304" pitchFamily="18" charset="0"/>
                <a:ea typeface="黑体" panose="02010609060101010101" pitchFamily="49" charset="-122"/>
              </a:rPr>
              <a:t>-</a:t>
            </a:r>
            <a:r>
              <a:rPr kumimoji="1" lang="en-US" altLang="zh-CN" sz="2800" dirty="0" err="1">
                <a:solidFill>
                  <a:srgbClr val="0000FF"/>
                </a:solidFill>
                <a:latin typeface="Times New Roman" panose="02020603050405020304" pitchFamily="18" charset="0"/>
                <a:ea typeface="黑体" panose="02010609060101010101" pitchFamily="49" charset="-122"/>
              </a:rPr>
              <a:t>est</a:t>
            </a:r>
            <a:endParaRPr kumimoji="1" lang="en-US" altLang="zh-CN" sz="2800" dirty="0">
              <a:solidFill>
                <a:srgbClr val="0000FF"/>
              </a:solidFill>
              <a:latin typeface="Times New Roman" panose="02020603050405020304" pitchFamily="18" charset="0"/>
              <a:ea typeface="黑体" panose="02010609060101010101" pitchFamily="49" charset="-122"/>
            </a:endParaRPr>
          </a:p>
          <a:p>
            <a:pPr eaLnBrk="1" hangingPunct="1">
              <a:lnSpc>
                <a:spcPct val="80000"/>
              </a:lnSpc>
            </a:pPr>
            <a:r>
              <a:rPr lang="en-US" altLang="zh-CN" sz="2800" dirty="0">
                <a:latin typeface="Times New Roman" panose="02020603050405020304" pitchFamily="18" charset="0"/>
                <a:ea typeface="黑体" panose="02010609060101010101" pitchFamily="49" charset="-122"/>
              </a:rPr>
              <a:t>happy — happ</a:t>
            </a:r>
            <a:r>
              <a:rPr kumimoji="1" lang="en-US" altLang="zh-CN" sz="2800" dirty="0">
                <a:solidFill>
                  <a:srgbClr val="0000FF"/>
                </a:solidFill>
                <a:latin typeface="Times New Roman" panose="02020603050405020304" pitchFamily="18" charset="0"/>
                <a:ea typeface="黑体" panose="02010609060101010101" pitchFamily="49" charset="-122"/>
              </a:rPr>
              <a:t>iest</a:t>
            </a:r>
          </a:p>
        </p:txBody>
      </p:sp>
      <p:sp>
        <p:nvSpPr>
          <p:cNvPr id="34823" name="Text Box 7"/>
          <p:cNvSpPr txBox="1">
            <a:spLocks noChangeArrowheads="1"/>
          </p:cNvSpPr>
          <p:nvPr/>
        </p:nvSpPr>
        <p:spPr bwMode="auto">
          <a:xfrm>
            <a:off x="2649538" y="4348163"/>
            <a:ext cx="64944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sz="2800" dirty="0">
                <a:latin typeface="Times New Roman" panose="02020603050405020304" pitchFamily="18" charset="0"/>
                <a:ea typeface="黑体" panose="02010609060101010101" pitchFamily="49" charset="-122"/>
              </a:rPr>
              <a:t>辅音字母结尾的重读闭音节词，双写末尾的辅音字母，加</a:t>
            </a:r>
            <a:r>
              <a:rPr kumimoji="1" lang="en-US" altLang="zh-CN" sz="2800" dirty="0">
                <a:solidFill>
                  <a:srgbClr val="0000FF"/>
                </a:solidFill>
                <a:latin typeface="Times New Roman" panose="02020603050405020304" pitchFamily="18" charset="0"/>
                <a:ea typeface="黑体" panose="02010609060101010101" pitchFamily="49" charset="-122"/>
              </a:rPr>
              <a:t>-</a:t>
            </a:r>
            <a:r>
              <a:rPr kumimoji="1" lang="en-US" altLang="zh-CN" sz="2800" dirty="0" err="1">
                <a:solidFill>
                  <a:srgbClr val="0000FF"/>
                </a:solidFill>
                <a:latin typeface="Times New Roman" panose="02020603050405020304" pitchFamily="18" charset="0"/>
                <a:ea typeface="黑体" panose="02010609060101010101" pitchFamily="49" charset="-122"/>
              </a:rPr>
              <a:t>est</a:t>
            </a:r>
            <a:r>
              <a:rPr kumimoji="1" lang="en-US" altLang="zh-CN" sz="2800" dirty="0">
                <a:solidFill>
                  <a:srgbClr val="0000FF"/>
                </a:solidFill>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thin — thin</a:t>
            </a:r>
            <a:r>
              <a:rPr kumimoji="1" lang="en-US" altLang="zh-CN" sz="2800" dirty="0">
                <a:solidFill>
                  <a:srgbClr val="0000FF"/>
                </a:solidFill>
                <a:latin typeface="Times New Roman" panose="02020603050405020304" pitchFamily="18" charset="0"/>
                <a:ea typeface="黑体" panose="02010609060101010101" pitchFamily="49" charset="-122"/>
              </a:rPr>
              <a:t>nest</a:t>
            </a:r>
          </a:p>
        </p:txBody>
      </p:sp>
      <p:sp>
        <p:nvSpPr>
          <p:cNvPr id="34824" name="Text Box 8"/>
          <p:cNvSpPr txBox="1">
            <a:spLocks noChangeArrowheads="1"/>
          </p:cNvSpPr>
          <p:nvPr/>
        </p:nvSpPr>
        <p:spPr bwMode="auto">
          <a:xfrm>
            <a:off x="2700338" y="5445125"/>
            <a:ext cx="5989637" cy="1127125"/>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pPr>
            <a:r>
              <a:rPr lang="zh-CN" altLang="en-US" sz="2800" dirty="0">
                <a:latin typeface="Times New Roman" panose="02020603050405020304" pitchFamily="18" charset="0"/>
                <a:ea typeface="黑体" panose="02010609060101010101" pitchFamily="49" charset="-122"/>
              </a:rPr>
              <a:t>多音节词， 和部分双音节词， </a:t>
            </a:r>
          </a:p>
          <a:p>
            <a:pPr eaLnBrk="1" hangingPunct="1">
              <a:lnSpc>
                <a:spcPct val="80000"/>
              </a:lnSpc>
            </a:pPr>
            <a:r>
              <a:rPr lang="zh-CN" altLang="en-US" sz="2800" dirty="0">
                <a:latin typeface="Times New Roman" panose="02020603050405020304" pitchFamily="18" charset="0"/>
                <a:ea typeface="黑体" panose="02010609060101010101" pitchFamily="49" charset="-122"/>
              </a:rPr>
              <a:t>在词的前面加</a:t>
            </a:r>
            <a:r>
              <a:rPr kumimoji="1" lang="en-US" altLang="zh-CN" sz="2800" dirty="0">
                <a:solidFill>
                  <a:srgbClr val="0000FF"/>
                </a:solidFill>
                <a:latin typeface="Times New Roman" panose="02020603050405020304" pitchFamily="18" charset="0"/>
                <a:ea typeface="黑体" panose="02010609060101010101" pitchFamily="49" charset="-122"/>
              </a:rPr>
              <a:t>most</a:t>
            </a:r>
          </a:p>
          <a:p>
            <a:pPr eaLnBrk="1" hangingPunct="1">
              <a:lnSpc>
                <a:spcPct val="80000"/>
              </a:lnSpc>
            </a:pPr>
            <a:r>
              <a:rPr lang="en-US" altLang="zh-CN" sz="2800" dirty="0">
                <a:latin typeface="Times New Roman" panose="02020603050405020304" pitchFamily="18" charset="0"/>
                <a:ea typeface="黑体" panose="02010609060101010101" pitchFamily="49" charset="-122"/>
              </a:rPr>
              <a:t>outgoing — </a:t>
            </a:r>
            <a:r>
              <a:rPr kumimoji="1" lang="en-US" altLang="zh-CN" sz="2800" dirty="0">
                <a:solidFill>
                  <a:srgbClr val="0000FF"/>
                </a:solidFill>
                <a:latin typeface="Times New Roman" panose="02020603050405020304" pitchFamily="18" charset="0"/>
                <a:ea typeface="黑体" panose="02010609060101010101" pitchFamily="49" charset="-122"/>
              </a:rPr>
              <a:t>most</a:t>
            </a:r>
            <a:r>
              <a:rPr lang="en-US" altLang="zh-CN" sz="2800" dirty="0">
                <a:latin typeface="Times New Roman" panose="02020603050405020304" pitchFamily="18" charset="0"/>
                <a:ea typeface="黑体" panose="02010609060101010101" pitchFamily="49" charset="-122"/>
              </a:rPr>
              <a:t> outgoing</a:t>
            </a:r>
            <a:endParaRPr lang="en-US" altLang="zh-CN" sz="2800" dirty="0">
              <a:solidFill>
                <a:srgbClr val="FF0000"/>
              </a:solidFill>
              <a:latin typeface="Times New Roman" panose="02020603050405020304" pitchFamily="18" charset="0"/>
              <a:ea typeface="黑体" panose="02010609060101010101" pitchFamily="49" charset="-122"/>
            </a:endParaRPr>
          </a:p>
        </p:txBody>
      </p:sp>
      <p:sp>
        <p:nvSpPr>
          <p:cNvPr id="15369" name="Text Box 11"/>
          <p:cNvSpPr txBox="1">
            <a:spLocks noChangeArrowheads="1"/>
          </p:cNvSpPr>
          <p:nvPr/>
        </p:nvSpPr>
        <p:spPr bwMode="auto">
          <a:xfrm>
            <a:off x="3900488" y="606425"/>
            <a:ext cx="1658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rPr>
              <a:t>规则变化</a:t>
            </a:r>
          </a:p>
        </p:txBody>
      </p:sp>
      <p:sp>
        <p:nvSpPr>
          <p:cNvPr id="2" name="左大括号 1"/>
          <p:cNvSpPr/>
          <p:nvPr/>
        </p:nvSpPr>
        <p:spPr>
          <a:xfrm>
            <a:off x="2051050" y="1484313"/>
            <a:ext cx="433388" cy="4752975"/>
          </a:xfrm>
          <a:prstGeom prst="leftBrace">
            <a:avLst>
              <a:gd name="adj1" fmla="val 89491"/>
              <a:gd name="adj2" fmla="val 45033"/>
            </a:avLst>
          </a:prstGeom>
          <a:ln w="38100"/>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heckerboard(across)">
                                      <p:cBhvr>
                                        <p:cTn id="7" dur="500"/>
                                        <p:tgtEl>
                                          <p:spTgt spid="348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strips(downRight)">
                                      <p:cBhvr>
                                        <p:cTn id="12" dur="2000"/>
                                        <p:tgtEl>
                                          <p:spTgt spid="3482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strips(downRight)">
                                      <p:cBhvr>
                                        <p:cTn id="17" dur="2000"/>
                                        <p:tgtEl>
                                          <p:spTgt spid="3482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strips(downRight)">
                                      <p:cBhvr>
                                        <p:cTn id="22" dur="2000"/>
                                        <p:tgtEl>
                                          <p:spTgt spid="3482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4823"/>
                                        </p:tgtEl>
                                        <p:attrNameLst>
                                          <p:attrName>style.visibility</p:attrName>
                                        </p:attrNameLst>
                                      </p:cBhvr>
                                      <p:to>
                                        <p:strVal val="visible"/>
                                      </p:to>
                                    </p:set>
                                    <p:animEffect transition="in" filter="strips(downRight)">
                                      <p:cBhvr>
                                        <p:cTn id="27" dur="2000"/>
                                        <p:tgtEl>
                                          <p:spTgt spid="3482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4824"/>
                                        </p:tgtEl>
                                        <p:attrNameLst>
                                          <p:attrName>style.visibility</p:attrName>
                                        </p:attrNameLst>
                                      </p:cBhvr>
                                      <p:to>
                                        <p:strVal val="visible"/>
                                      </p:to>
                                    </p:set>
                                    <p:animEffect transition="in" filter="strips(downRight)">
                                      <p:cBhvr>
                                        <p:cTn id="32" dur="2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1" grpId="0"/>
      <p:bldP spid="34822" grpId="0"/>
      <p:bldP spid="34823" grpId="0"/>
      <p:bldP spid="348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77813" y="765175"/>
            <a:ext cx="82819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200">
                <a:latin typeface="Times New Roman" panose="02020603050405020304" pitchFamily="18" charset="0"/>
                <a:ea typeface="黑体" panose="02010609060101010101" pitchFamily="49" charset="-122"/>
              </a:rPr>
              <a:t>形容词的原形、比较级和最高级</a:t>
            </a:r>
          </a:p>
        </p:txBody>
      </p:sp>
      <p:graphicFrame>
        <p:nvGraphicFramePr>
          <p:cNvPr id="74801" name="Group 49"/>
          <p:cNvGraphicFramePr>
            <a:graphicFrameLocks noGrp="1"/>
          </p:cNvGraphicFramePr>
          <p:nvPr/>
        </p:nvGraphicFramePr>
        <p:xfrm>
          <a:off x="250825" y="1484313"/>
          <a:ext cx="8678863" cy="4664079"/>
        </p:xfrm>
        <a:graphic>
          <a:graphicData uri="http://schemas.openxmlformats.org/drawingml/2006/table">
            <a:tbl>
              <a:tblPr/>
              <a:tblGrid>
                <a:gridCol w="2344738">
                  <a:extLst>
                    <a:ext uri="{9D8B030D-6E8A-4147-A177-3AD203B41FA5}">
                      <a16:colId xmlns:a16="http://schemas.microsoft.com/office/drawing/2014/main" val="20000"/>
                    </a:ext>
                  </a:extLst>
                </a:gridCol>
                <a:gridCol w="3222625">
                  <a:extLst>
                    <a:ext uri="{9D8B030D-6E8A-4147-A177-3AD203B41FA5}">
                      <a16:colId xmlns:a16="http://schemas.microsoft.com/office/drawing/2014/main" val="20001"/>
                    </a:ext>
                  </a:extLst>
                </a:gridCol>
                <a:gridCol w="3111500">
                  <a:extLst>
                    <a:ext uri="{9D8B030D-6E8A-4147-A177-3AD203B41FA5}">
                      <a16:colId xmlns:a16="http://schemas.microsoft.com/office/drawing/2014/main" val="20002"/>
                    </a:ext>
                  </a:extLst>
                </a:gridCol>
              </a:tblGrid>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rgbClr val="0000FF"/>
                          </a:solidFill>
                          <a:effectLst/>
                          <a:latin typeface="Times New Roman" panose="02020603050405020304" pitchFamily="18" charset="0"/>
                          <a:ea typeface="黑体" panose="02010609060101010101" pitchFamily="49" charset="-122"/>
                        </a:rPr>
                        <a:t>原级</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比较级</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rgbClr val="0000FF"/>
                          </a:solidFill>
                          <a:effectLst/>
                          <a:latin typeface="Times New Roman" panose="02020603050405020304" pitchFamily="18" charset="0"/>
                          <a:ea typeface="黑体" panose="02010609060101010101" pitchFamily="49" charset="-122"/>
                        </a:rPr>
                        <a:t>最高级</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0"/>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big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bigger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biggest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1"/>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cheap</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cheaper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cheapest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2"/>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new</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newer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newest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3"/>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close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closer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closest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4"/>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expensive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more expensive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most expensive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5"/>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popular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more popular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most popular</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6"/>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comfortable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more comfortable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most comfortable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7"/>
                  </a:ext>
                </a:extLst>
              </a:tr>
              <a:tr h="518231">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interesting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Times New Roman" panose="02020603050405020304" pitchFamily="18" charset="0"/>
                          <a:ea typeface="黑体" panose="02010609060101010101" pitchFamily="49" charset="-122"/>
                        </a:rPr>
                        <a:t>more interesting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Times New Roman" panose="02020603050405020304" pitchFamily="18" charset="0"/>
                          <a:ea typeface="黑体" panose="02010609060101010101" pitchFamily="49" charset="-122"/>
                        </a:rPr>
                        <a:t>most interesting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WW.2PPT.COM&#10;">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2365</Words>
  <Application>Microsoft Office PowerPoint</Application>
  <PresentationFormat>全屏显示(4:3)</PresentationFormat>
  <Paragraphs>397</Paragraphs>
  <Slides>36</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黑体</vt:lpstr>
      <vt:lpstr>华文楷体</vt:lpstr>
      <vt:lpstr>隶书</vt:lpstr>
      <vt:lpstr>宋体</vt:lpstr>
      <vt:lpstr>微软雅黑</vt:lpstr>
      <vt:lpstr>优教通专用字体logo</vt:lpstr>
      <vt:lpstr>Arial</vt:lpstr>
      <vt:lpstr>Calibri</vt:lpstr>
      <vt:lpstr>Franklin Gothic Book</vt:lpstr>
      <vt:lpstr>Franklin Gothic Medium</vt:lpstr>
      <vt:lpstr>Times New Roman</vt:lpstr>
      <vt:lpstr>Wingdings 2</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2016-08-01T07:47:00Z</dcterms:created>
  <dcterms:modified xsi:type="dcterms:W3CDTF">2023-01-17T01:15:07Z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A3268B37697544518B03A93F19624485</vt:lpwstr>
  </property>
  <property fmtid="{A09F084E-AD41-489F-8076-AA5BE3082BCA}" pid="100">
    <vt:ui4>5</vt:ui4>
  </property>
  <property fmtid="{64440492-4C8B-11D1-8B70-080036B11A03}" pid="11">
    <vt:lpwstr>www.2ppt.com-爱PPT提供资源下载</vt:lpwstr>
  </property>
</Properties>
</file>