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1" r:id="rId2"/>
    <p:sldId id="264" r:id="rId3"/>
    <p:sldId id="263" r:id="rId4"/>
    <p:sldId id="261" r:id="rId5"/>
    <p:sldId id="360" r:id="rId6"/>
    <p:sldId id="275" r:id="rId7"/>
    <p:sldId id="355" r:id="rId8"/>
    <p:sldId id="348" r:id="rId9"/>
    <p:sldId id="359" r:id="rId10"/>
    <p:sldId id="286" r:id="rId11"/>
    <p:sldId id="293" r:id="rId12"/>
    <p:sldId id="357" r:id="rId13"/>
    <p:sldId id="358" r:id="rId14"/>
    <p:sldId id="350" r:id="rId15"/>
    <p:sldId id="288" r:id="rId16"/>
    <p:sldId id="290" r:id="rId17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113588"/>
            <a:ext cx="9144000" cy="205550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长方体的认识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" y="3939902"/>
            <a:ext cx="9143996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264758" y="880884"/>
            <a:ext cx="8482182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用铁丝焊接一个底面边长为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分米，宽为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分米，高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分米的长方体框架，至少需要铁丝多少分米？ 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742509" y="2528345"/>
            <a:ext cx="7853233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长方体的棱长公式：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长方体棱长和＝（长＋宽＋高）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×4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44316" y="1965399"/>
            <a:ext cx="7902624" cy="407143"/>
            <a:chOff x="1266255" y="2348880"/>
            <a:chExt cx="10278899" cy="5428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66255" y="2348880"/>
              <a:ext cx="5409524" cy="5238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773725" y="2348880"/>
              <a:ext cx="4771429" cy="54285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849383" y="3598681"/>
            <a:ext cx="5036502" cy="868804"/>
            <a:chOff x="1119687" y="4502843"/>
            <a:chExt cx="6550950" cy="11584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19687" y="4502843"/>
              <a:ext cx="6390476" cy="51428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994447" y="5118391"/>
              <a:ext cx="4676190" cy="5428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48494" y="1050489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把下面长方体各个面的面积填在表中。（单位：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zh-CN" altLang="en-US" sz="27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zh-CN" sz="27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b="1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147" y="2429197"/>
            <a:ext cx="1703821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668993" y="2534416"/>
          <a:ext cx="5785181" cy="102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3160">
                <a:tc>
                  <a:txBody>
                    <a:bodyPr/>
                    <a:lstStyle/>
                    <a:p>
                      <a:pPr algn="ctr"/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上面</a:t>
                      </a: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下面</a:t>
                      </a: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前面</a:t>
                      </a: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后面</a:t>
                      </a: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左面</a:t>
                      </a: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右面</a:t>
                      </a: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面积</a:t>
                      </a:r>
                      <a:r>
                        <a:rPr lang="en-US" altLang="zh-CN" sz="17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/cm</a:t>
                      </a:r>
                      <a:r>
                        <a:rPr lang="en-US" altLang="zh-CN" sz="1700" b="1" baseline="30000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2</a:t>
                      </a:r>
                      <a:endParaRPr lang="zh-CN" altLang="en-US" sz="1700" b="1" baseline="30000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7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8" marR="70308" marT="34301" marB="3430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045719" y="3085192"/>
            <a:ext cx="60903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4791445" y="3088765"/>
            <a:ext cx="6090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537172" y="3088765"/>
            <a:ext cx="60903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282899" y="3074477"/>
            <a:ext cx="6090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7039610" y="3088765"/>
            <a:ext cx="6090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788998" y="3088765"/>
            <a:ext cx="6090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425" y="503620"/>
            <a:ext cx="4756826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判断题。</a:t>
            </a:r>
          </a:p>
        </p:txBody>
      </p:sp>
      <p:sp>
        <p:nvSpPr>
          <p:cNvPr id="2" name="矩形 1"/>
          <p:cNvSpPr/>
          <p:nvPr/>
        </p:nvSpPr>
        <p:spPr>
          <a:xfrm>
            <a:off x="585994" y="1004271"/>
            <a:ext cx="8193457" cy="3393236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长的铁丝可以做一个棱长为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正方体框架。                         （   ） 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一个正方体的棱长是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，它的每个面的面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积都是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20cm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²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                        （   ）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的小棒、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的小棒和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9dm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的小棒可以搭成一个棱长总和是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69dm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的长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方体框架。                           （  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67713" y="1437625"/>
            <a:ext cx="498251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59755" y="2411398"/>
            <a:ext cx="498251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9755" y="3896856"/>
            <a:ext cx="498251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2897" y="1135314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一个长方体，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条棱的总长度是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92cm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，已知它的长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，宽是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，高是多少厘米？</a:t>
            </a:r>
          </a:p>
        </p:txBody>
      </p:sp>
      <p:sp>
        <p:nvSpPr>
          <p:cNvPr id="2" name="矩形 1"/>
          <p:cNvSpPr/>
          <p:nvPr/>
        </p:nvSpPr>
        <p:spPr>
          <a:xfrm>
            <a:off x="2380308" y="2276580"/>
            <a:ext cx="4273050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92÷4－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10＋8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＝5（cm）</a:t>
            </a:r>
          </a:p>
        </p:txBody>
      </p:sp>
      <p:sp>
        <p:nvSpPr>
          <p:cNvPr id="3" name="矩形 2"/>
          <p:cNvSpPr/>
          <p:nvPr/>
        </p:nvSpPr>
        <p:spPr>
          <a:xfrm>
            <a:off x="2914581" y="2937280"/>
            <a:ext cx="2804004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答：高是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2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用一根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28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长的铁丝做一个棱长是整厘米数的长方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体框架，这个长方体框架的长、宽、高可能是多少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厘米？想一想，填一填。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T8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93218" y="1852679"/>
          <a:ext cx="5351366" cy="217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序号</a:t>
                      </a:r>
                    </a:p>
                  </a:txBody>
                  <a:tcPr marL="70304" marR="70304" marT="34290" marB="3429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长</a:t>
                      </a:r>
                      <a:r>
                        <a:rPr lang="en-US" altLang="zh-CN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/cm</a:t>
                      </a:r>
                      <a:endParaRPr lang="zh-CN" altLang="en-US" sz="24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宽</a:t>
                      </a:r>
                      <a:r>
                        <a:rPr lang="en-US" altLang="zh-CN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/cm</a:t>
                      </a:r>
                      <a:endParaRPr lang="zh-CN" altLang="en-US" sz="24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高</a:t>
                      </a:r>
                      <a:r>
                        <a:rPr lang="en-US" altLang="zh-CN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/cm</a:t>
                      </a: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⑴</a:t>
                      </a:r>
                    </a:p>
                  </a:txBody>
                  <a:tcPr marL="70304" marR="70304" marT="34290" marB="3429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⑵</a:t>
                      </a:r>
                    </a:p>
                  </a:txBody>
                  <a:tcPr marL="70304" marR="70304" marT="34290" marB="3429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⑶</a:t>
                      </a:r>
                    </a:p>
                  </a:txBody>
                  <a:tcPr marL="70304" marR="70304" marT="34290" marB="3429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⑷</a:t>
                      </a:r>
                    </a:p>
                  </a:txBody>
                  <a:tcPr marL="70304" marR="70304" marT="34290" marB="3429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70304" marR="70304" marT="34290" marB="3429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981449" y="4058663"/>
            <a:ext cx="32667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28÷4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87970" y="2271275"/>
            <a:ext cx="4418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614832" y="2271275"/>
            <a:ext cx="44304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53180" y="2271274"/>
            <a:ext cx="44304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185837" y="2688051"/>
            <a:ext cx="4418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614832" y="2701339"/>
            <a:ext cx="44304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067948" y="2701339"/>
            <a:ext cx="44304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185838" y="3131404"/>
            <a:ext cx="44182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614832" y="3131404"/>
            <a:ext cx="44304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053180" y="3130561"/>
            <a:ext cx="44304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11528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9807" y="1579732"/>
            <a:ext cx="8248818" cy="2563339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判断所给图形是否能组成长方体，可以根据面的特点一组一组地进行对比。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长方体的棱长总和＝（长＋宽＋高）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×4 </a:t>
            </a: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正方体的棱长总和＝棱长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×12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9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167594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进一步掌握长方体和正方体的特点。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能运用长方体和正方体的特点解决一些实际问题。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84327" y="310042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97473" y="1707654"/>
            <a:ext cx="8082735" cy="13157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一个长方形长8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、宽4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，它的周长是（    ）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一个边长是6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的正方形的周长是（    ）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96414" y="1706128"/>
            <a:ext cx="155011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29409" y="2504784"/>
            <a:ext cx="155011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根据长方体的特点拼组长方体的方法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24387" y="1272960"/>
            <a:ext cx="8511672" cy="1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下面哪几个面可以组成长方体？你是怎么想的，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并与同伴交流。（单位：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8"/>
          <p:cNvGrpSpPr/>
          <p:nvPr/>
        </p:nvGrpSpPr>
        <p:grpSpPr bwMode="auto">
          <a:xfrm>
            <a:off x="1305690" y="2226722"/>
            <a:ext cx="532656" cy="1280943"/>
            <a:chOff x="527677" y="2010326"/>
            <a:chExt cx="692107" cy="1706893"/>
          </a:xfrm>
        </p:grpSpPr>
        <p:sp>
          <p:nvSpPr>
            <p:cNvPr id="11" name="矩形 10"/>
            <p:cNvSpPr/>
            <p:nvPr/>
          </p:nvSpPr>
          <p:spPr>
            <a:xfrm>
              <a:off x="611728" y="2384750"/>
              <a:ext cx="577253" cy="1151829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" name="TextBox 74"/>
            <p:cNvSpPr txBox="1">
              <a:spLocks noChangeArrowheads="1"/>
            </p:cNvSpPr>
            <p:nvPr/>
          </p:nvSpPr>
          <p:spPr bwMode="auto">
            <a:xfrm>
              <a:off x="527677" y="3245580"/>
              <a:ext cx="396000" cy="47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13" name="TextBox 82"/>
            <p:cNvSpPr txBox="1">
              <a:spLocks noChangeArrowheads="1"/>
            </p:cNvSpPr>
            <p:nvPr/>
          </p:nvSpPr>
          <p:spPr bwMode="auto">
            <a:xfrm>
              <a:off x="744124" y="2010326"/>
              <a:ext cx="395999" cy="47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" name="TextBox 90"/>
            <p:cNvSpPr txBox="1">
              <a:spLocks noChangeArrowheads="1"/>
            </p:cNvSpPr>
            <p:nvPr/>
          </p:nvSpPr>
          <p:spPr bwMode="auto">
            <a:xfrm rot="16200000">
              <a:off x="791836" y="2706870"/>
              <a:ext cx="395999" cy="45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组合 102"/>
          <p:cNvGrpSpPr/>
          <p:nvPr/>
        </p:nvGrpSpPr>
        <p:grpSpPr bwMode="auto">
          <a:xfrm>
            <a:off x="4524154" y="2143377"/>
            <a:ext cx="760721" cy="1292873"/>
            <a:chOff x="4572758" y="2000715"/>
            <a:chExt cx="989154" cy="1723595"/>
          </a:xfrm>
        </p:grpSpPr>
        <p:sp>
          <p:nvSpPr>
            <p:cNvPr id="16" name="矩形 15"/>
            <p:cNvSpPr/>
            <p:nvPr/>
          </p:nvSpPr>
          <p:spPr>
            <a:xfrm>
              <a:off x="4644173" y="2384837"/>
              <a:ext cx="899829" cy="1152367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7" name="TextBox 78"/>
            <p:cNvSpPr txBox="1">
              <a:spLocks noChangeArrowheads="1"/>
            </p:cNvSpPr>
            <p:nvPr/>
          </p:nvSpPr>
          <p:spPr bwMode="auto">
            <a:xfrm>
              <a:off x="4572758" y="3252451"/>
              <a:ext cx="396001" cy="47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⑤</a:t>
              </a:r>
            </a:p>
          </p:txBody>
        </p:sp>
        <p:sp>
          <p:nvSpPr>
            <p:cNvPr id="18" name="TextBox 88"/>
            <p:cNvSpPr txBox="1">
              <a:spLocks noChangeArrowheads="1"/>
            </p:cNvSpPr>
            <p:nvPr/>
          </p:nvSpPr>
          <p:spPr bwMode="auto">
            <a:xfrm>
              <a:off x="4932040" y="2000715"/>
              <a:ext cx="396001" cy="47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" name="TextBox 91"/>
            <p:cNvSpPr txBox="1">
              <a:spLocks noChangeArrowheads="1"/>
            </p:cNvSpPr>
            <p:nvPr/>
          </p:nvSpPr>
          <p:spPr bwMode="auto">
            <a:xfrm rot="16200000">
              <a:off x="5133798" y="2712433"/>
              <a:ext cx="396001" cy="46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组合 104"/>
          <p:cNvGrpSpPr/>
          <p:nvPr/>
        </p:nvGrpSpPr>
        <p:grpSpPr bwMode="auto">
          <a:xfrm>
            <a:off x="6075411" y="2137425"/>
            <a:ext cx="778981" cy="1296456"/>
            <a:chOff x="6660990" y="1988840"/>
            <a:chExt cx="1013887" cy="1728684"/>
          </a:xfrm>
        </p:grpSpPr>
        <p:sp>
          <p:nvSpPr>
            <p:cNvPr id="21" name="矩形 20"/>
            <p:cNvSpPr/>
            <p:nvPr/>
          </p:nvSpPr>
          <p:spPr>
            <a:xfrm>
              <a:off x="6732475" y="2384145"/>
              <a:ext cx="899120" cy="1152576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2" name="TextBox 80"/>
            <p:cNvSpPr txBox="1">
              <a:spLocks noChangeArrowheads="1"/>
            </p:cNvSpPr>
            <p:nvPr/>
          </p:nvSpPr>
          <p:spPr bwMode="auto">
            <a:xfrm>
              <a:off x="6660990" y="3245579"/>
              <a:ext cx="396000" cy="47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⑦</a:t>
              </a:r>
            </a:p>
          </p:txBody>
        </p:sp>
        <p:sp>
          <p:nvSpPr>
            <p:cNvPr id="23" name="TextBox 89"/>
            <p:cNvSpPr txBox="1">
              <a:spLocks noChangeArrowheads="1"/>
            </p:cNvSpPr>
            <p:nvPr/>
          </p:nvSpPr>
          <p:spPr bwMode="auto">
            <a:xfrm>
              <a:off x="7008820" y="1988840"/>
              <a:ext cx="396000" cy="47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TextBox 92"/>
            <p:cNvSpPr txBox="1">
              <a:spLocks noChangeArrowheads="1"/>
            </p:cNvSpPr>
            <p:nvPr/>
          </p:nvSpPr>
          <p:spPr bwMode="auto">
            <a:xfrm rot="16200000">
              <a:off x="7246539" y="2712966"/>
              <a:ext cx="396000" cy="46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组合 105"/>
          <p:cNvGrpSpPr/>
          <p:nvPr/>
        </p:nvGrpSpPr>
        <p:grpSpPr bwMode="auto">
          <a:xfrm>
            <a:off x="7016419" y="2163619"/>
            <a:ext cx="521399" cy="1272655"/>
            <a:chOff x="7884525" y="2010326"/>
            <a:chExt cx="677976" cy="1697289"/>
          </a:xfrm>
        </p:grpSpPr>
        <p:sp>
          <p:nvSpPr>
            <p:cNvPr id="26" name="矩形 25"/>
            <p:cNvSpPr/>
            <p:nvPr/>
          </p:nvSpPr>
          <p:spPr>
            <a:xfrm>
              <a:off x="7955940" y="2385068"/>
              <a:ext cx="576089" cy="1151220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7" name="TextBox 81"/>
            <p:cNvSpPr txBox="1">
              <a:spLocks noChangeArrowheads="1"/>
            </p:cNvSpPr>
            <p:nvPr/>
          </p:nvSpPr>
          <p:spPr bwMode="auto">
            <a:xfrm>
              <a:off x="7884525" y="3235575"/>
              <a:ext cx="396000" cy="4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⑧</a:t>
              </a:r>
            </a:p>
          </p:txBody>
        </p:sp>
        <p:sp>
          <p:nvSpPr>
            <p:cNvPr id="28" name="TextBox 85"/>
            <p:cNvSpPr txBox="1">
              <a:spLocks noChangeArrowheads="1"/>
            </p:cNvSpPr>
            <p:nvPr/>
          </p:nvSpPr>
          <p:spPr bwMode="auto">
            <a:xfrm>
              <a:off x="8063674" y="2010326"/>
              <a:ext cx="396000" cy="4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TextBox 93"/>
            <p:cNvSpPr txBox="1">
              <a:spLocks noChangeArrowheads="1"/>
            </p:cNvSpPr>
            <p:nvPr/>
          </p:nvSpPr>
          <p:spPr bwMode="auto">
            <a:xfrm rot="16200000">
              <a:off x="8134385" y="2724304"/>
              <a:ext cx="396000" cy="46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组合 99"/>
          <p:cNvGrpSpPr/>
          <p:nvPr/>
        </p:nvGrpSpPr>
        <p:grpSpPr bwMode="auto">
          <a:xfrm>
            <a:off x="1983069" y="2619629"/>
            <a:ext cx="559159" cy="852425"/>
            <a:chOff x="1391438" y="2584209"/>
            <a:chExt cx="725456" cy="1137434"/>
          </a:xfrm>
        </p:grpSpPr>
        <p:sp>
          <p:nvSpPr>
            <p:cNvPr id="31" name="矩形 30"/>
            <p:cNvSpPr/>
            <p:nvPr/>
          </p:nvSpPr>
          <p:spPr>
            <a:xfrm>
              <a:off x="1475362" y="2960733"/>
              <a:ext cx="574806" cy="576703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2" name="TextBox 75"/>
            <p:cNvSpPr txBox="1">
              <a:spLocks noChangeArrowheads="1"/>
            </p:cNvSpPr>
            <p:nvPr/>
          </p:nvSpPr>
          <p:spPr bwMode="auto">
            <a:xfrm>
              <a:off x="1391438" y="3249359"/>
              <a:ext cx="395999" cy="47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②</a:t>
              </a:r>
            </a:p>
          </p:txBody>
        </p:sp>
        <p:sp>
          <p:nvSpPr>
            <p:cNvPr id="33" name="TextBox 83"/>
            <p:cNvSpPr txBox="1">
              <a:spLocks noChangeArrowheads="1"/>
            </p:cNvSpPr>
            <p:nvPr/>
          </p:nvSpPr>
          <p:spPr bwMode="auto">
            <a:xfrm>
              <a:off x="1595587" y="2584209"/>
              <a:ext cx="395999" cy="47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4" name="TextBox 94"/>
            <p:cNvSpPr txBox="1">
              <a:spLocks noChangeArrowheads="1"/>
            </p:cNvSpPr>
            <p:nvPr/>
          </p:nvSpPr>
          <p:spPr bwMode="auto">
            <a:xfrm rot="16200000">
              <a:off x="1689289" y="2965015"/>
              <a:ext cx="396001" cy="459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6" name="组合 101"/>
          <p:cNvGrpSpPr/>
          <p:nvPr/>
        </p:nvGrpSpPr>
        <p:grpSpPr bwMode="auto">
          <a:xfrm>
            <a:off x="3639288" y="2583908"/>
            <a:ext cx="764298" cy="849971"/>
            <a:chOff x="3420630" y="2584209"/>
            <a:chExt cx="993535" cy="1133074"/>
          </a:xfrm>
        </p:grpSpPr>
        <p:sp>
          <p:nvSpPr>
            <p:cNvPr id="37" name="矩形 36"/>
            <p:cNvSpPr/>
            <p:nvPr/>
          </p:nvSpPr>
          <p:spPr>
            <a:xfrm>
              <a:off x="3492026" y="2960373"/>
              <a:ext cx="863093" cy="576151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8" name="TextBox 77"/>
            <p:cNvSpPr txBox="1">
              <a:spLocks noChangeArrowheads="1"/>
            </p:cNvSpPr>
            <p:nvPr/>
          </p:nvSpPr>
          <p:spPr bwMode="auto">
            <a:xfrm>
              <a:off x="3420630" y="3245451"/>
              <a:ext cx="396001" cy="47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④</a:t>
              </a:r>
            </a:p>
          </p:txBody>
        </p:sp>
        <p:sp>
          <p:nvSpPr>
            <p:cNvPr id="39" name="TextBox 86"/>
            <p:cNvSpPr txBox="1">
              <a:spLocks noChangeArrowheads="1"/>
            </p:cNvSpPr>
            <p:nvPr/>
          </p:nvSpPr>
          <p:spPr bwMode="auto">
            <a:xfrm>
              <a:off x="3767701" y="2584209"/>
              <a:ext cx="396000" cy="47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TextBox 95"/>
            <p:cNvSpPr txBox="1">
              <a:spLocks noChangeArrowheads="1"/>
            </p:cNvSpPr>
            <p:nvPr/>
          </p:nvSpPr>
          <p:spPr bwMode="auto">
            <a:xfrm rot="16200000">
              <a:off x="3986114" y="2998215"/>
              <a:ext cx="396000" cy="460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组合 100"/>
          <p:cNvGrpSpPr/>
          <p:nvPr/>
        </p:nvGrpSpPr>
        <p:grpSpPr bwMode="auto">
          <a:xfrm>
            <a:off x="2704386" y="2408887"/>
            <a:ext cx="745948" cy="1063109"/>
            <a:chOff x="2277138" y="2299864"/>
            <a:chExt cx="968240" cy="1417719"/>
          </a:xfrm>
        </p:grpSpPr>
        <p:sp>
          <p:nvSpPr>
            <p:cNvPr id="42" name="矩形 41"/>
            <p:cNvSpPr/>
            <p:nvPr/>
          </p:nvSpPr>
          <p:spPr>
            <a:xfrm>
              <a:off x="2338923" y="2672990"/>
              <a:ext cx="864979" cy="863746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3" name="TextBox 76"/>
            <p:cNvSpPr txBox="1">
              <a:spLocks noChangeArrowheads="1"/>
            </p:cNvSpPr>
            <p:nvPr/>
          </p:nvSpPr>
          <p:spPr bwMode="auto">
            <a:xfrm>
              <a:off x="2277138" y="3245579"/>
              <a:ext cx="396000" cy="47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③</a:t>
              </a:r>
            </a:p>
          </p:txBody>
        </p:sp>
        <p:sp>
          <p:nvSpPr>
            <p:cNvPr id="44" name="TextBox 87"/>
            <p:cNvSpPr txBox="1">
              <a:spLocks noChangeArrowheads="1"/>
            </p:cNvSpPr>
            <p:nvPr/>
          </p:nvSpPr>
          <p:spPr bwMode="auto">
            <a:xfrm>
              <a:off x="2615151" y="2299864"/>
              <a:ext cx="396000" cy="47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5" name="TextBox 96"/>
            <p:cNvSpPr txBox="1">
              <a:spLocks noChangeArrowheads="1"/>
            </p:cNvSpPr>
            <p:nvPr/>
          </p:nvSpPr>
          <p:spPr bwMode="auto">
            <a:xfrm rot="16200000">
              <a:off x="2817669" y="2832308"/>
              <a:ext cx="396000" cy="45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组合 103"/>
          <p:cNvGrpSpPr/>
          <p:nvPr/>
        </p:nvGrpSpPr>
        <p:grpSpPr bwMode="auto">
          <a:xfrm>
            <a:off x="5456618" y="2366026"/>
            <a:ext cx="539717" cy="1067857"/>
            <a:chOff x="5785019" y="2300622"/>
            <a:chExt cx="701928" cy="1423725"/>
          </a:xfrm>
        </p:grpSpPr>
        <p:sp>
          <p:nvSpPr>
            <p:cNvPr id="47" name="矩形 46"/>
            <p:cNvSpPr/>
            <p:nvPr/>
          </p:nvSpPr>
          <p:spPr>
            <a:xfrm rot="16200000">
              <a:off x="5711185" y="2817338"/>
              <a:ext cx="865137" cy="574611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8" name="TextBox 79"/>
            <p:cNvSpPr txBox="1">
              <a:spLocks noChangeArrowheads="1"/>
            </p:cNvSpPr>
            <p:nvPr/>
          </p:nvSpPr>
          <p:spPr bwMode="auto">
            <a:xfrm>
              <a:off x="5785019" y="3252451"/>
              <a:ext cx="396000" cy="47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⑥</a:t>
              </a:r>
            </a:p>
          </p:txBody>
        </p:sp>
        <p:sp>
          <p:nvSpPr>
            <p:cNvPr id="49" name="TextBox 84"/>
            <p:cNvSpPr txBox="1">
              <a:spLocks noChangeArrowheads="1"/>
            </p:cNvSpPr>
            <p:nvPr/>
          </p:nvSpPr>
          <p:spPr bwMode="auto">
            <a:xfrm>
              <a:off x="5975441" y="2300622"/>
              <a:ext cx="396000" cy="47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TextBox 97"/>
            <p:cNvSpPr txBox="1">
              <a:spLocks noChangeArrowheads="1"/>
            </p:cNvSpPr>
            <p:nvPr/>
          </p:nvSpPr>
          <p:spPr bwMode="auto">
            <a:xfrm rot="16200000">
              <a:off x="6058786" y="2844527"/>
              <a:ext cx="396001" cy="4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7379E-7 1.85185E-6 L 0.03684 0.2606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4 0.13496 L -0.64536 0.2736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8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258E-6 -4.44444E-6 L -0.02296 0.243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7 0.09305 L -0.13614 0.261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959E-6 -1.85185E-6 L 0.15136 0.2650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8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4367E-6 4.07407E-6 L 0.06461 0.2659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02065" y="1698558"/>
            <a:ext cx="7973042" cy="1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）将你选择的每个面的序号标在下面的长方体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上，并标出这个长方体的长、宽、高。</a:t>
            </a:r>
          </a:p>
        </p:txBody>
      </p:sp>
      <p:grpSp>
        <p:nvGrpSpPr>
          <p:cNvPr id="4" name="组合 98"/>
          <p:cNvGrpSpPr/>
          <p:nvPr/>
        </p:nvGrpSpPr>
        <p:grpSpPr bwMode="auto">
          <a:xfrm>
            <a:off x="1483788" y="373391"/>
            <a:ext cx="467684" cy="1279818"/>
            <a:chOff x="611844" y="2010326"/>
            <a:chExt cx="608095" cy="1707464"/>
          </a:xfrm>
        </p:grpSpPr>
        <p:sp>
          <p:nvSpPr>
            <p:cNvPr id="5" name="矩形 4"/>
            <p:cNvSpPr/>
            <p:nvPr/>
          </p:nvSpPr>
          <p:spPr>
            <a:xfrm>
              <a:off x="611844" y="2385204"/>
              <a:ext cx="576054" cy="1151640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" name="TextBox 74"/>
            <p:cNvSpPr txBox="1">
              <a:spLocks noChangeArrowheads="1"/>
            </p:cNvSpPr>
            <p:nvPr/>
          </p:nvSpPr>
          <p:spPr bwMode="auto">
            <a:xfrm>
              <a:off x="649678" y="3245578"/>
              <a:ext cx="396000" cy="47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7" name="TextBox 82"/>
            <p:cNvSpPr txBox="1">
              <a:spLocks noChangeArrowheads="1"/>
            </p:cNvSpPr>
            <p:nvPr/>
          </p:nvSpPr>
          <p:spPr bwMode="auto">
            <a:xfrm>
              <a:off x="744124" y="2010326"/>
              <a:ext cx="395999" cy="47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TextBox 90"/>
            <p:cNvSpPr txBox="1">
              <a:spLocks noChangeArrowheads="1"/>
            </p:cNvSpPr>
            <p:nvPr/>
          </p:nvSpPr>
          <p:spPr bwMode="auto">
            <a:xfrm rot="16200000">
              <a:off x="791836" y="2706716"/>
              <a:ext cx="396000" cy="46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组合 102"/>
          <p:cNvGrpSpPr/>
          <p:nvPr/>
        </p:nvGrpSpPr>
        <p:grpSpPr bwMode="auto">
          <a:xfrm>
            <a:off x="5471166" y="385296"/>
            <a:ext cx="704640" cy="1292873"/>
            <a:chOff x="4644290" y="2000715"/>
            <a:chExt cx="918085" cy="1723595"/>
          </a:xfrm>
        </p:grpSpPr>
        <p:sp>
          <p:nvSpPr>
            <p:cNvPr id="10" name="矩形 9"/>
            <p:cNvSpPr/>
            <p:nvPr/>
          </p:nvSpPr>
          <p:spPr>
            <a:xfrm>
              <a:off x="4644290" y="2384837"/>
              <a:ext cx="900058" cy="1152367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" name="TextBox 78"/>
            <p:cNvSpPr txBox="1">
              <a:spLocks noChangeArrowheads="1"/>
            </p:cNvSpPr>
            <p:nvPr/>
          </p:nvSpPr>
          <p:spPr bwMode="auto">
            <a:xfrm>
              <a:off x="4824971" y="3252451"/>
              <a:ext cx="396000" cy="47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⑤</a:t>
              </a:r>
            </a:p>
          </p:txBody>
        </p:sp>
        <p:sp>
          <p:nvSpPr>
            <p:cNvPr id="12" name="TextBox 88"/>
            <p:cNvSpPr txBox="1">
              <a:spLocks noChangeArrowheads="1"/>
            </p:cNvSpPr>
            <p:nvPr/>
          </p:nvSpPr>
          <p:spPr bwMode="auto">
            <a:xfrm>
              <a:off x="4932040" y="2000715"/>
              <a:ext cx="396000" cy="47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" name="TextBox 91"/>
            <p:cNvSpPr txBox="1">
              <a:spLocks noChangeArrowheads="1"/>
            </p:cNvSpPr>
            <p:nvPr/>
          </p:nvSpPr>
          <p:spPr bwMode="auto">
            <a:xfrm rot="16200000">
              <a:off x="5133796" y="2711966"/>
              <a:ext cx="396001" cy="46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组合 104"/>
          <p:cNvGrpSpPr/>
          <p:nvPr/>
        </p:nvGrpSpPr>
        <p:grpSpPr bwMode="auto">
          <a:xfrm>
            <a:off x="6430483" y="357914"/>
            <a:ext cx="725217" cy="1295330"/>
            <a:chOff x="6732380" y="1988840"/>
            <a:chExt cx="942039" cy="1729248"/>
          </a:xfrm>
        </p:grpSpPr>
        <p:sp>
          <p:nvSpPr>
            <p:cNvPr id="15" name="矩形 14"/>
            <p:cNvSpPr/>
            <p:nvPr/>
          </p:nvSpPr>
          <p:spPr>
            <a:xfrm>
              <a:off x="6732380" y="2384617"/>
              <a:ext cx="898924" cy="1152365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6" name="TextBox 80"/>
            <p:cNvSpPr txBox="1">
              <a:spLocks noChangeArrowheads="1"/>
            </p:cNvSpPr>
            <p:nvPr/>
          </p:nvSpPr>
          <p:spPr bwMode="auto">
            <a:xfrm>
              <a:off x="6960255" y="3245579"/>
              <a:ext cx="396001" cy="47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⑦</a:t>
              </a:r>
            </a:p>
          </p:txBody>
        </p:sp>
        <p:sp>
          <p:nvSpPr>
            <p:cNvPr id="17" name="TextBox 89"/>
            <p:cNvSpPr txBox="1">
              <a:spLocks noChangeArrowheads="1"/>
            </p:cNvSpPr>
            <p:nvPr/>
          </p:nvSpPr>
          <p:spPr bwMode="auto">
            <a:xfrm>
              <a:off x="7008820" y="1988840"/>
              <a:ext cx="396001" cy="47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TextBox 92"/>
            <p:cNvSpPr txBox="1">
              <a:spLocks noChangeArrowheads="1"/>
            </p:cNvSpPr>
            <p:nvPr/>
          </p:nvSpPr>
          <p:spPr bwMode="auto">
            <a:xfrm rot="16200000">
              <a:off x="7246538" y="2713422"/>
              <a:ext cx="396000" cy="45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组合 105"/>
          <p:cNvGrpSpPr/>
          <p:nvPr/>
        </p:nvGrpSpPr>
        <p:grpSpPr bwMode="auto">
          <a:xfrm>
            <a:off x="2224634" y="385298"/>
            <a:ext cx="466771" cy="1272655"/>
            <a:chOff x="7955811" y="2010326"/>
            <a:chExt cx="606535" cy="1697289"/>
          </a:xfrm>
        </p:grpSpPr>
        <p:sp>
          <p:nvSpPr>
            <p:cNvPr id="20" name="矩形 19"/>
            <p:cNvSpPr/>
            <p:nvPr/>
          </p:nvSpPr>
          <p:spPr>
            <a:xfrm>
              <a:off x="7955811" y="2385068"/>
              <a:ext cx="577288" cy="1151220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1" name="TextBox 81"/>
            <p:cNvSpPr txBox="1">
              <a:spLocks noChangeArrowheads="1"/>
            </p:cNvSpPr>
            <p:nvPr/>
          </p:nvSpPr>
          <p:spPr bwMode="auto">
            <a:xfrm>
              <a:off x="8036980" y="3235575"/>
              <a:ext cx="395999" cy="4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⑧</a:t>
              </a:r>
            </a:p>
          </p:txBody>
        </p:sp>
        <p:sp>
          <p:nvSpPr>
            <p:cNvPr id="22" name="TextBox 85"/>
            <p:cNvSpPr txBox="1">
              <a:spLocks noChangeArrowheads="1"/>
            </p:cNvSpPr>
            <p:nvPr/>
          </p:nvSpPr>
          <p:spPr bwMode="auto">
            <a:xfrm>
              <a:off x="8063674" y="2010326"/>
              <a:ext cx="395999" cy="4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TextBox 93"/>
            <p:cNvSpPr txBox="1">
              <a:spLocks noChangeArrowheads="1"/>
            </p:cNvSpPr>
            <p:nvPr/>
          </p:nvSpPr>
          <p:spPr bwMode="auto">
            <a:xfrm rot="16200000">
              <a:off x="8134385" y="2724459"/>
              <a:ext cx="396000" cy="459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4" name="组合 101"/>
          <p:cNvGrpSpPr/>
          <p:nvPr/>
        </p:nvGrpSpPr>
        <p:grpSpPr bwMode="auto">
          <a:xfrm>
            <a:off x="3346273" y="804397"/>
            <a:ext cx="709368" cy="848940"/>
            <a:chOff x="3492063" y="2584209"/>
            <a:chExt cx="922092" cy="1134057"/>
          </a:xfrm>
        </p:grpSpPr>
        <p:sp>
          <p:nvSpPr>
            <p:cNvPr id="25" name="矩形 24"/>
            <p:cNvSpPr/>
            <p:nvPr/>
          </p:nvSpPr>
          <p:spPr>
            <a:xfrm>
              <a:off x="3492063" y="2961157"/>
              <a:ext cx="863058" cy="575760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6" name="TextBox 77"/>
            <p:cNvSpPr txBox="1">
              <a:spLocks noChangeArrowheads="1"/>
            </p:cNvSpPr>
            <p:nvPr/>
          </p:nvSpPr>
          <p:spPr bwMode="auto">
            <a:xfrm>
              <a:off x="3771473" y="3245451"/>
              <a:ext cx="396000" cy="47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④</a:t>
              </a:r>
            </a:p>
          </p:txBody>
        </p:sp>
        <p:sp>
          <p:nvSpPr>
            <p:cNvPr id="27" name="TextBox 86"/>
            <p:cNvSpPr txBox="1">
              <a:spLocks noChangeArrowheads="1"/>
            </p:cNvSpPr>
            <p:nvPr/>
          </p:nvSpPr>
          <p:spPr bwMode="auto">
            <a:xfrm>
              <a:off x="3767702" y="2584209"/>
              <a:ext cx="396000" cy="47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8" name="TextBox 95"/>
            <p:cNvSpPr txBox="1">
              <a:spLocks noChangeArrowheads="1"/>
            </p:cNvSpPr>
            <p:nvPr/>
          </p:nvSpPr>
          <p:spPr bwMode="auto">
            <a:xfrm rot="16200000">
              <a:off x="3986114" y="2998226"/>
              <a:ext cx="396000" cy="46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组合 103"/>
          <p:cNvGrpSpPr/>
          <p:nvPr/>
        </p:nvGrpSpPr>
        <p:grpSpPr bwMode="auto">
          <a:xfrm>
            <a:off x="4319017" y="591276"/>
            <a:ext cx="484783" cy="1067856"/>
            <a:chOff x="5856489" y="2300622"/>
            <a:chExt cx="630441" cy="1423727"/>
          </a:xfrm>
        </p:grpSpPr>
        <p:sp>
          <p:nvSpPr>
            <p:cNvPr id="30" name="矩形 29"/>
            <p:cNvSpPr/>
            <p:nvPr/>
          </p:nvSpPr>
          <p:spPr>
            <a:xfrm rot="16200000">
              <a:off x="5711206" y="2817358"/>
              <a:ext cx="865138" cy="574572"/>
            </a:xfrm>
            <a:prstGeom prst="rect">
              <a:avLst/>
            </a:prstGeom>
            <a:solidFill>
              <a:srgbClr val="FAE2F5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1" name="TextBox 79"/>
            <p:cNvSpPr txBox="1">
              <a:spLocks noChangeArrowheads="1"/>
            </p:cNvSpPr>
            <p:nvPr/>
          </p:nvSpPr>
          <p:spPr bwMode="auto">
            <a:xfrm>
              <a:off x="5879013" y="3252452"/>
              <a:ext cx="396000" cy="47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⑥</a:t>
              </a:r>
            </a:p>
          </p:txBody>
        </p:sp>
        <p:sp>
          <p:nvSpPr>
            <p:cNvPr id="32" name="TextBox 84"/>
            <p:cNvSpPr txBox="1">
              <a:spLocks noChangeArrowheads="1"/>
            </p:cNvSpPr>
            <p:nvPr/>
          </p:nvSpPr>
          <p:spPr bwMode="auto">
            <a:xfrm>
              <a:off x="5975442" y="2300622"/>
              <a:ext cx="396000" cy="47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TextBox 97"/>
            <p:cNvSpPr txBox="1">
              <a:spLocks noChangeArrowheads="1"/>
            </p:cNvSpPr>
            <p:nvPr/>
          </p:nvSpPr>
          <p:spPr bwMode="auto">
            <a:xfrm rot="16200000">
              <a:off x="6058786" y="2844542"/>
              <a:ext cx="396000" cy="46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700" b="1">
                  <a:latin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  <a:endPara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34" name="图片 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8136" y="2953718"/>
            <a:ext cx="141212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53"/>
          <p:cNvSpPr txBox="1">
            <a:spLocks noChangeArrowheads="1"/>
          </p:cNvSpPr>
          <p:nvPr/>
        </p:nvSpPr>
        <p:spPr bwMode="auto">
          <a:xfrm>
            <a:off x="4171332" y="3263280"/>
            <a:ext cx="388120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①</a:t>
            </a:r>
          </a:p>
        </p:txBody>
      </p:sp>
      <p:sp>
        <p:nvSpPr>
          <p:cNvPr id="36" name="TextBox 54"/>
          <p:cNvSpPr txBox="1">
            <a:spLocks noChangeArrowheads="1"/>
          </p:cNvSpPr>
          <p:nvPr/>
        </p:nvSpPr>
        <p:spPr bwMode="auto">
          <a:xfrm>
            <a:off x="4535042" y="3025155"/>
            <a:ext cx="38689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⑧</a:t>
            </a:r>
          </a:p>
        </p:txBody>
      </p:sp>
      <p:sp>
        <p:nvSpPr>
          <p:cNvPr id="37" name="TextBox 55"/>
          <p:cNvSpPr txBox="1">
            <a:spLocks noChangeArrowheads="1"/>
          </p:cNvSpPr>
          <p:nvPr/>
        </p:nvSpPr>
        <p:spPr bwMode="auto">
          <a:xfrm>
            <a:off x="3873529" y="3127549"/>
            <a:ext cx="388120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④</a:t>
            </a:r>
          </a:p>
        </p:txBody>
      </p:sp>
      <p:sp>
        <p:nvSpPr>
          <p:cNvPr id="38" name="TextBox 56"/>
          <p:cNvSpPr txBox="1">
            <a:spLocks noChangeArrowheads="1"/>
          </p:cNvSpPr>
          <p:nvPr/>
        </p:nvSpPr>
        <p:spPr bwMode="auto">
          <a:xfrm>
            <a:off x="4917059" y="3141836"/>
            <a:ext cx="388120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⑥</a:t>
            </a:r>
          </a:p>
        </p:txBody>
      </p:sp>
      <p:sp>
        <p:nvSpPr>
          <p:cNvPr id="39" name="TextBox 57"/>
          <p:cNvSpPr txBox="1">
            <a:spLocks noChangeArrowheads="1"/>
          </p:cNvSpPr>
          <p:nvPr/>
        </p:nvSpPr>
        <p:spPr bwMode="auto">
          <a:xfrm>
            <a:off x="4378817" y="3389486"/>
            <a:ext cx="38689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⑤</a:t>
            </a:r>
          </a:p>
        </p:txBody>
      </p:sp>
      <p:sp>
        <p:nvSpPr>
          <p:cNvPr id="40" name="TextBox 58"/>
          <p:cNvSpPr txBox="1">
            <a:spLocks noChangeArrowheads="1"/>
          </p:cNvSpPr>
          <p:nvPr/>
        </p:nvSpPr>
        <p:spPr bwMode="auto">
          <a:xfrm>
            <a:off x="4267752" y="2939430"/>
            <a:ext cx="388120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latin typeface="Times New Roman" panose="02020603050405020304" pitchFamily="18" charset="0"/>
                <a:sym typeface="Times New Roman" panose="02020603050405020304" pitchFamily="18" charset="0"/>
              </a:rPr>
              <a:t>⑦</a:t>
            </a:r>
          </a:p>
        </p:txBody>
      </p:sp>
      <p:sp>
        <p:nvSpPr>
          <p:cNvPr id="41" name="TextBox 59"/>
          <p:cNvSpPr txBox="1">
            <a:spLocks noChangeArrowheads="1"/>
          </p:cNvSpPr>
          <p:nvPr/>
        </p:nvSpPr>
        <p:spPr bwMode="auto">
          <a:xfrm>
            <a:off x="4254326" y="3709764"/>
            <a:ext cx="388120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长</a:t>
            </a:r>
          </a:p>
        </p:txBody>
      </p:sp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5084267" y="3487117"/>
            <a:ext cx="38689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宽</a:t>
            </a:r>
          </a:p>
        </p:txBody>
      </p:sp>
      <p:sp>
        <p:nvSpPr>
          <p:cNvPr id="43" name="TextBox 61"/>
          <p:cNvSpPr txBox="1">
            <a:spLocks noChangeArrowheads="1"/>
          </p:cNvSpPr>
          <p:nvPr/>
        </p:nvSpPr>
        <p:spPr bwMode="auto">
          <a:xfrm>
            <a:off x="4582641" y="3285902"/>
            <a:ext cx="386899" cy="3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17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20748" y="95002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0685" y="1694226"/>
            <a:ext cx="8181653" cy="138609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判断所给图形是否能组成长方体，可以根据面的特点一组一组地进行对比。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长方体和正方体的棱长总和的计算方法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23140" y="1282258"/>
            <a:ext cx="8511672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下图是一个长方体灯笼框架，制作一个这样的框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架至少需要多少厘米长的木条？（单位：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/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6668" y="2403647"/>
            <a:ext cx="246419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1982" y="3292793"/>
            <a:ext cx="525931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05130" indent="-405130" eaLnBrk="0" hangingPunct="0"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答：制作一个这样的框架至少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marL="405130" indent="-405130" eaLnBrk="0" hangingPunct="0">
              <a:defRPr/>
            </a:pP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要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280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厘米长的木条。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00603" y="2598003"/>
            <a:ext cx="5259314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30+20+20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×4=280 (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694710" y="1046705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41739" y="1844993"/>
            <a:ext cx="7260522" cy="145351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长方体的棱长总和＝（长＋宽＋高）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×4 </a:t>
            </a:r>
          </a:p>
          <a:p>
            <a:pPr algn="just">
              <a:lnSpc>
                <a:spcPct val="15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正方体的棱长总和＝棱长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×12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4132" y="891951"/>
            <a:ext cx="7975736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选择哪些小棒可以搭成一个长方体框架？（单位：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  <a:r>
              <a:rPr lang="zh-CN" altLang="en-US" sz="2700" b="1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P13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6" name="图片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2389" y="1877750"/>
            <a:ext cx="2182126" cy="82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9038" y="1869672"/>
            <a:ext cx="3067627" cy="85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9355" y="2787774"/>
            <a:ext cx="2432376" cy="4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66232" y="2937632"/>
            <a:ext cx="3357752" cy="30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5026" y="3435846"/>
            <a:ext cx="3760627" cy="7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82476" y="4121357"/>
            <a:ext cx="7773125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答：选4厘米、6厘米和8厘米长的小棒</a:t>
            </a:r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可以搭成。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全屏显示(16:9)</PresentationFormat>
  <Paragraphs>147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2023-01-17T01:15:23Z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103D777054574AE8A4811A8E9F3FE7FD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