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4" r:id="rId2"/>
    <p:sldId id="268" r:id="rId3"/>
    <p:sldId id="269" r:id="rId4"/>
    <p:sldId id="270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6" r:id="rId14"/>
    <p:sldId id="282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kb1.com" initials="" lastIdx="2" clrIdx="0"/>
  <p:cmAuthor id="1" name="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8" autoAdjust="0"/>
    <p:restoredTop sz="88729" autoAdjust="0"/>
  </p:normalViewPr>
  <p:slideViewPr>
    <p:cSldViewPr>
      <p:cViewPr varScale="1">
        <p:scale>
          <a:sx n="116" d="100"/>
          <a:sy n="116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fld id="{2BC42BE7-34BE-4071-8B38-93920841D2B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 noProof="1" dirty="0">
                <a:latin typeface="Times New Roman" panose="02020603050405020304" pitchFamily="18" charset="0"/>
                <a:cs typeface="+mn-ea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25669B6-FEB6-4BD7-9D8B-C2E531A09663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 defTabSz="448945"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 defTabSz="448945"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6B94E16-3188-43C7-8F70-4579B37C5CB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25147D0-16AF-4DEC-AD62-9C69FDFD0D2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7207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6725" y="1773238"/>
            <a:ext cx="4038600" cy="43195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57725" y="1773238"/>
            <a:ext cx="4038600" cy="2082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57725" y="4008438"/>
            <a:ext cx="4038600" cy="20843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AFC1BC7-5B53-46E2-99CB-8B3202DF43F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7207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773238"/>
            <a:ext cx="4038600" cy="43195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57725" y="1773238"/>
            <a:ext cx="4038600" cy="2082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57725" y="4008438"/>
            <a:ext cx="4038600" cy="20843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F95DC4F4-4E2A-4225-8A3B-74D28294B67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buFontTx/>
              <a:buNone/>
              <a:defRPr sz="1200" b="1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宋体" panose="02010600030101010101" pitchFamily="2" charset="-122"/>
              </a:defRPr>
            </a:lvl1pPr>
          </a:lstStyle>
          <a:p>
            <a:fld id="{F5B25863-3A69-4126-BDD4-F0F3764889FE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1D67F74-618E-4F9D-BDD3-43BB0F826029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>
                <a:latin typeface="Times New Roman" panose="02020603050405020304" pitchFamily="18" charset="0"/>
                <a:cs typeface="+mn-ea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3100550-A88C-4BB6-950D-BEB33F3EC4BC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 kumimoji="1" sz="2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 kumimoji="1" sz="2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B0895C7-1550-4D92-93E1-B6DFED0DE69B}" type="slidenum">
              <a:rPr lang="en-US" altLang="zh-CN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2564" tIns="36281" rIns="72564" bIns="36281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  <a:prstGeom prst="rect">
            <a:avLst/>
          </a:prstGeom>
        </p:spPr>
        <p:txBody>
          <a:bodyPr lIns="72564" tIns="36281" rIns="72564" bIns="36281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 lIns="72564" tIns="36281" rIns="72564" bIns="36281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57200" y="3938591"/>
            <a:ext cx="8229600" cy="2187575"/>
          </a:xfrm>
          <a:prstGeom prst="rect">
            <a:avLst/>
          </a:prstGeom>
        </p:spPr>
        <p:txBody>
          <a:bodyPr lIns="72564" tIns="36281" rIns="72564" bIns="36281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72564" tIns="36281" rIns="72564" bIns="36281"/>
          <a:lstStyle>
            <a:lvl1pPr>
              <a:defRPr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72564" tIns="36281" rIns="72564" bIns="36281"/>
          <a:lstStyle>
            <a:lvl1pPr>
              <a:defRPr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72564" tIns="36281" rIns="72564" bIns="36281" numCol="1" anchor="t" anchorCtr="0" compatLnSpc="1"/>
          <a:lstStyle>
            <a:lvl1pPr>
              <a:defRPr/>
            </a:lvl1pPr>
          </a:lstStyle>
          <a:p>
            <a:fld id="{F27846F8-A609-4594-99C9-E0D81DAC50E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fld id="{A0558377-AE9E-426F-A45D-711E46EA660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3.wm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GIF"/><Relationship Id="rId11" Type="http://schemas.openxmlformats.org/officeDocument/2006/relationships/image" Target="../media/image12.wmf"/><Relationship Id="rId5" Type="http://schemas.openxmlformats.org/officeDocument/2006/relationships/image" Target="../media/image17.GI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6.GIF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28.GI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18"/>
          <p:cNvGrpSpPr/>
          <p:nvPr/>
        </p:nvGrpSpPr>
        <p:grpSpPr bwMode="auto">
          <a:xfrm>
            <a:off x="307975" y="-9525"/>
            <a:ext cx="8839200" cy="6011863"/>
            <a:chOff x="538" y="-95"/>
            <a:chExt cx="13919" cy="9469"/>
          </a:xfrm>
        </p:grpSpPr>
        <p:pic>
          <p:nvPicPr>
            <p:cNvPr id="18434" name="图片 5" descr="黑板-空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40" y="865"/>
              <a:ext cx="13550" cy="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图片 7" descr="叶子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809" y="-95"/>
              <a:ext cx="6648" cy="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6" name="图片 15" descr="桌子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38" y="8038"/>
              <a:ext cx="6237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图片 16" descr="粉笔画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191" y="4406"/>
              <a:ext cx="6456" cy="3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图片 11" descr="书本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371" y="7621"/>
              <a:ext cx="1658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图片 14" descr="钟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653" y="8163"/>
              <a:ext cx="845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图片 10" descr="铅笔筒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029" y="7416"/>
              <a:ext cx="1118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图片 13" descr="眼镜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855" y="8568"/>
              <a:ext cx="86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 descr="女老师(1)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6338888" y="2635250"/>
            <a:ext cx="2913062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1575435" y="1700808"/>
            <a:ext cx="5661025" cy="2854248"/>
            <a:chOff x="2596" y="2713"/>
            <a:chExt cx="8914" cy="4492"/>
          </a:xfrm>
        </p:grpSpPr>
        <p:sp>
          <p:nvSpPr>
            <p:cNvPr id="18444" name="文本框 6"/>
            <p:cNvSpPr txBox="1">
              <a:spLocks noChangeArrowheads="1"/>
            </p:cNvSpPr>
            <p:nvPr/>
          </p:nvSpPr>
          <p:spPr bwMode="auto">
            <a:xfrm>
              <a:off x="2596" y="4153"/>
              <a:ext cx="8914" cy="3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6.2 </a:t>
              </a:r>
              <a:r>
                <a:rPr lang="zh-CN" altLang="en-US" sz="4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同类项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445" name="文本框 8"/>
            <p:cNvSpPr txBox="1">
              <a:spLocks noChangeArrowheads="1"/>
            </p:cNvSpPr>
            <p:nvPr/>
          </p:nvSpPr>
          <p:spPr bwMode="auto">
            <a:xfrm>
              <a:off x="4510" y="2713"/>
              <a:ext cx="5087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zh-CN" altLang="en-US" sz="30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</a:t>
              </a:r>
              <a:r>
                <a:rPr lang="en-US" altLang="zh-CN" sz="30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r>
                <a:rPr lang="zh-CN" altLang="en-US" sz="30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章 整式的加减</a:t>
              </a:r>
              <a:endParaRPr lang="en-US" altLang="zh-CN" sz="3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6330307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文本框 56323"/>
          <p:cNvSpPr txBox="1">
            <a:spLocks noChangeArrowheads="1"/>
          </p:cNvSpPr>
          <p:nvPr/>
        </p:nvSpPr>
        <p:spPr bwMode="auto">
          <a:xfrm>
            <a:off x="1476375" y="1700213"/>
            <a:ext cx="5616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(4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6)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18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6325" name="矩形 56324"/>
          <p:cNvSpPr>
            <a:spLocks noChangeArrowheads="1"/>
          </p:cNvSpPr>
          <p:nvPr/>
        </p:nvSpPr>
        <p:spPr bwMode="auto">
          <a:xfrm>
            <a:off x="1476375" y="2205038"/>
            <a:ext cx="5400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(1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2)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6326" name="矩形 56325"/>
          <p:cNvSpPr>
            <a:spLocks noChangeArrowheads="1"/>
          </p:cNvSpPr>
          <p:nvPr/>
        </p:nvSpPr>
        <p:spPr bwMode="auto">
          <a:xfrm>
            <a:off x="288925" y="3500438"/>
            <a:ext cx="72358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注意：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合并同类项实际上是合并什么？</a:t>
            </a:r>
          </a:p>
        </p:txBody>
      </p:sp>
      <p:sp>
        <p:nvSpPr>
          <p:cNvPr id="56327" name="文本框 56326"/>
          <p:cNvSpPr txBox="1">
            <a:spLocks noChangeArrowheads="1"/>
          </p:cNvSpPr>
          <p:nvPr/>
        </p:nvSpPr>
        <p:spPr bwMode="auto">
          <a:xfrm>
            <a:off x="6840538" y="3573463"/>
            <a:ext cx="2303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系数相加</a:t>
            </a:r>
          </a:p>
        </p:txBody>
      </p:sp>
      <p:sp>
        <p:nvSpPr>
          <p:cNvPr id="56328" name="文本框 56327"/>
          <p:cNvSpPr txBox="1">
            <a:spLocks noChangeArrowheads="1"/>
          </p:cNvSpPr>
          <p:nvPr/>
        </p:nvSpPr>
        <p:spPr bwMode="auto">
          <a:xfrm>
            <a:off x="6589713" y="42926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不改变</a:t>
            </a:r>
          </a:p>
        </p:txBody>
      </p:sp>
      <p:sp>
        <p:nvSpPr>
          <p:cNvPr id="56329" name="文本框 56328"/>
          <p:cNvSpPr txBox="1">
            <a:spLocks noChangeArrowheads="1"/>
          </p:cNvSpPr>
          <p:nvPr/>
        </p:nvSpPr>
        <p:spPr bwMode="auto">
          <a:xfrm>
            <a:off x="246063" y="2852738"/>
            <a:ext cx="92948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多项式中的几个同类项合并为一项，叫做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合并同类项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56330" name="文本框 56329"/>
          <p:cNvSpPr txBox="1"/>
          <p:nvPr/>
        </p:nvSpPr>
        <p:spPr>
          <a:xfrm>
            <a:off x="261938" y="4941888"/>
            <a:ext cx="8462962" cy="9461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 noProof="1">
                <a:solidFill>
                  <a:srgbClr val="FF3300"/>
                </a:solidFill>
                <a:latin typeface="Times New Roman" panose="02020603050405020304" pitchFamily="18" charset="0"/>
                <a:cs typeface="+mn-ea"/>
              </a:rPr>
              <a:t>法则：</a:t>
            </a:r>
            <a:r>
              <a:rPr lang="zh-CN" altLang="en-US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+mn-ea"/>
              </a:rPr>
              <a:t>合并同类项时，同类项的</a:t>
            </a:r>
            <a:r>
              <a:rPr lang="zh-CN" altLang="en-US" sz="2800" b="1" u="sng" noProof="1">
                <a:solidFill>
                  <a:srgbClr val="FF3300"/>
                </a:solidFill>
                <a:latin typeface="Times New Roman" panose="02020603050405020304" pitchFamily="18" charset="0"/>
                <a:cs typeface="+mn-ea"/>
              </a:rPr>
              <a:t>系数相加</a:t>
            </a:r>
            <a:r>
              <a:rPr lang="zh-CN" altLang="en-US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+mn-ea"/>
              </a:rPr>
              <a:t>的结果作为合并后的系数，字母和字母的指数</a:t>
            </a:r>
            <a:r>
              <a:rPr lang="zh-CN" altLang="en-US" sz="2800" b="1" u="sng" noProof="1">
                <a:solidFill>
                  <a:srgbClr val="FF3300"/>
                </a:solidFill>
                <a:latin typeface="Times New Roman" panose="02020603050405020304" pitchFamily="18" charset="0"/>
                <a:cs typeface="+mn-ea"/>
              </a:rPr>
              <a:t>不变</a:t>
            </a:r>
            <a:r>
              <a:rPr lang="zh-CN" altLang="en-US" sz="2800" b="1" noProof="1">
                <a:solidFill>
                  <a:srgbClr val="FF3300"/>
                </a:solidFill>
                <a:latin typeface="Times New Roman" panose="02020603050405020304" pitchFamily="18" charset="0"/>
                <a:cs typeface="+mn-ea"/>
              </a:rPr>
              <a:t>。</a:t>
            </a:r>
            <a:endParaRPr lang="zh-CN" altLang="en-US" sz="2800" b="1" noProof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41" name="文本框 56340"/>
          <p:cNvSpPr txBox="1">
            <a:spLocks noChangeArrowheads="1"/>
          </p:cNvSpPr>
          <p:nvPr/>
        </p:nvSpPr>
        <p:spPr bwMode="auto">
          <a:xfrm>
            <a:off x="1044575" y="4292600"/>
            <a:ext cx="5821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2.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字母和字母的指数有何变化？</a:t>
            </a:r>
          </a:p>
        </p:txBody>
      </p:sp>
      <p:sp>
        <p:nvSpPr>
          <p:cNvPr id="56344" name="文本框 56343"/>
          <p:cNvSpPr txBox="1">
            <a:spLocks noChangeArrowheads="1"/>
          </p:cNvSpPr>
          <p:nvPr/>
        </p:nvSpPr>
        <p:spPr bwMode="auto">
          <a:xfrm>
            <a:off x="179388" y="1125538"/>
            <a:ext cx="8964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根据分配律，可以把两个或两个以上的单项式合并，如：　　</a:t>
            </a:r>
          </a:p>
        </p:txBody>
      </p:sp>
      <p:sp>
        <p:nvSpPr>
          <p:cNvPr id="56345" name="矩形 56344"/>
          <p:cNvSpPr>
            <a:spLocks noChangeArrowheads="1" noChangeShapeType="1" noTextEdit="1"/>
          </p:cNvSpPr>
          <p:nvPr/>
        </p:nvSpPr>
        <p:spPr bwMode="auto">
          <a:xfrm>
            <a:off x="3203575" y="549275"/>
            <a:ext cx="280828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905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合并同类项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  <p:bldP spid="56326" grpId="0"/>
      <p:bldP spid="56327" grpId="0"/>
      <p:bldP spid="56328" grpId="0"/>
      <p:bldP spid="56329" grpId="0"/>
      <p:bldP spid="56330" grpId="0" bldLvl="0" animBg="1"/>
      <p:bldP spid="56341" grpId="0"/>
      <p:bldP spid="56344" grpId="0"/>
      <p:bldP spid="563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57367" descr="1d2be250de7b320443a75be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0" contrast="-62000"/>
          </a:blip>
          <a:srcRect/>
          <a:stretch>
            <a:fillRect/>
          </a:stretch>
        </p:blipFill>
        <p:spPr bwMode="auto">
          <a:xfrm>
            <a:off x="3276600" y="2420938"/>
            <a:ext cx="557053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文本框 57352"/>
          <p:cNvSpPr txBox="1">
            <a:spLocks noChangeArrowheads="1"/>
          </p:cNvSpPr>
          <p:nvPr/>
        </p:nvSpPr>
        <p:spPr bwMode="auto">
          <a:xfrm>
            <a:off x="395288" y="1412875"/>
            <a:ext cx="8748712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、合并同类项：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(1)3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；       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(2)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xy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－５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xy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；   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(3)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解：</a:t>
            </a:r>
          </a:p>
        </p:txBody>
      </p:sp>
      <p:sp>
        <p:nvSpPr>
          <p:cNvPr id="57354" name="矩形 57353"/>
          <p:cNvSpPr>
            <a:spLocks noChangeArrowheads="1"/>
          </p:cNvSpPr>
          <p:nvPr/>
        </p:nvSpPr>
        <p:spPr bwMode="auto">
          <a:xfrm>
            <a:off x="1331913" y="2565400"/>
            <a:ext cx="2178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1) 3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</a:p>
        </p:txBody>
      </p:sp>
      <p:sp>
        <p:nvSpPr>
          <p:cNvPr id="57355" name="文本框 57354"/>
          <p:cNvSpPr txBox="1">
            <a:spLocks noChangeArrowheads="1"/>
          </p:cNvSpPr>
          <p:nvPr/>
        </p:nvSpPr>
        <p:spPr bwMode="auto">
          <a:xfrm>
            <a:off x="3313113" y="2549525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7356" name="文本框 57355"/>
          <p:cNvSpPr txBox="1">
            <a:spLocks noChangeArrowheads="1"/>
          </p:cNvSpPr>
          <p:nvPr/>
        </p:nvSpPr>
        <p:spPr bwMode="auto">
          <a:xfrm>
            <a:off x="4716463" y="2563813"/>
            <a:ext cx="2219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；</a:t>
            </a:r>
          </a:p>
        </p:txBody>
      </p:sp>
      <p:sp>
        <p:nvSpPr>
          <p:cNvPr id="57357" name="文本框 57356"/>
          <p:cNvSpPr txBox="1">
            <a:spLocks noChangeArrowheads="1"/>
          </p:cNvSpPr>
          <p:nvPr/>
        </p:nvSpPr>
        <p:spPr bwMode="auto">
          <a:xfrm>
            <a:off x="1258888" y="3284538"/>
            <a:ext cx="243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(2) 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xy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xy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7358" name="文本框 57357"/>
          <p:cNvSpPr txBox="1">
            <a:spLocks noChangeArrowheads="1"/>
          </p:cNvSpPr>
          <p:nvPr/>
        </p:nvSpPr>
        <p:spPr bwMode="auto">
          <a:xfrm>
            <a:off x="3286125" y="3284538"/>
            <a:ext cx="243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xy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7359" name="文本框 57358"/>
          <p:cNvSpPr txBox="1">
            <a:spLocks noChangeArrowheads="1"/>
          </p:cNvSpPr>
          <p:nvPr/>
        </p:nvSpPr>
        <p:spPr bwMode="auto">
          <a:xfrm>
            <a:off x="5059363" y="3284538"/>
            <a:ext cx="3135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xy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；</a:t>
            </a:r>
          </a:p>
        </p:txBody>
      </p:sp>
      <p:sp>
        <p:nvSpPr>
          <p:cNvPr id="57362" name="文本框 57361"/>
          <p:cNvSpPr txBox="1">
            <a:spLocks noChangeArrowheads="1"/>
          </p:cNvSpPr>
          <p:nvPr/>
        </p:nvSpPr>
        <p:spPr bwMode="auto">
          <a:xfrm>
            <a:off x="6227763" y="4219575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57364" name="矩形 57363"/>
          <p:cNvSpPr>
            <a:spLocks noChangeArrowheads="1"/>
          </p:cNvSpPr>
          <p:nvPr/>
        </p:nvSpPr>
        <p:spPr bwMode="auto">
          <a:xfrm>
            <a:off x="1042988" y="4148138"/>
            <a:ext cx="2863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(3)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7365" name="矩形 57364"/>
          <p:cNvSpPr>
            <a:spLocks noChangeArrowheads="1"/>
          </p:cNvSpPr>
          <p:nvPr/>
        </p:nvSpPr>
        <p:spPr bwMode="auto">
          <a:xfrm>
            <a:off x="3924300" y="4148138"/>
            <a:ext cx="2292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=(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4)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8444" name="矩形 57368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18716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tx2">
                      <a:alpha val="8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例题精讲</a:t>
            </a:r>
          </a:p>
        </p:txBody>
      </p:sp>
      <p:pic>
        <p:nvPicPr>
          <p:cNvPr id="59407" name="图片 594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200" y="2836863"/>
            <a:ext cx="51117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/>
      <p:bldP spid="57355" grpId="0"/>
      <p:bldP spid="57356" grpId="0"/>
      <p:bldP spid="57357" grpId="0"/>
      <p:bldP spid="57358" grpId="0"/>
      <p:bldP spid="57359" grpId="0"/>
      <p:bldP spid="57362" grpId="0"/>
      <p:bldP spid="57364" grpId="0"/>
      <p:bldP spid="573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文本框 58372"/>
          <p:cNvSpPr txBox="1">
            <a:spLocks noChangeArrowheads="1"/>
          </p:cNvSpPr>
          <p:nvPr/>
        </p:nvSpPr>
        <p:spPr bwMode="auto">
          <a:xfrm>
            <a:off x="0" y="1052513"/>
            <a:ext cx="6096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 algn="just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、判断对错：</a:t>
            </a:r>
          </a:p>
          <a:p>
            <a:pPr lvl="2" algn="just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(1) 5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  <a:p>
            <a:pPr lvl="2" algn="just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(2) 7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  <a:p>
            <a:pPr algn="just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　　 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(3)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＝－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58374" name="文本框 58373"/>
          <p:cNvSpPr txBox="1">
            <a:spLocks noChangeArrowheads="1"/>
          </p:cNvSpPr>
          <p:nvPr/>
        </p:nvSpPr>
        <p:spPr bwMode="auto">
          <a:xfrm>
            <a:off x="0" y="3581400"/>
            <a:ext cx="55626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 algn="just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、合并同类项：</a:t>
            </a:r>
          </a:p>
          <a:p>
            <a:pPr lvl="2" algn="just"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(1) 5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＝　　　　　　</a:t>
            </a:r>
          </a:p>
          <a:p>
            <a:pPr lvl="2" algn="just"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(2) -7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</a:p>
          <a:p>
            <a:pPr lvl="2" algn="just"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(3)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＝　　　　</a:t>
            </a:r>
          </a:p>
          <a:p>
            <a:pPr lvl="2" algn="just"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(4)  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yx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</a:p>
        </p:txBody>
      </p:sp>
      <p:sp>
        <p:nvSpPr>
          <p:cNvPr id="58375" name="文本框 58374"/>
          <p:cNvSpPr txBox="1">
            <a:spLocks noChangeArrowheads="1"/>
          </p:cNvSpPr>
          <p:nvPr/>
        </p:nvSpPr>
        <p:spPr bwMode="auto">
          <a:xfrm>
            <a:off x="6064250" y="141763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</a:t>
            </a:r>
          </a:p>
        </p:txBody>
      </p:sp>
      <p:sp>
        <p:nvSpPr>
          <p:cNvPr id="58377" name="文本框 58376"/>
          <p:cNvSpPr txBox="1">
            <a:spLocks noChangeArrowheads="1"/>
          </p:cNvSpPr>
          <p:nvPr/>
        </p:nvSpPr>
        <p:spPr bwMode="auto">
          <a:xfrm>
            <a:off x="6064250" y="187483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</a:t>
            </a:r>
          </a:p>
        </p:txBody>
      </p:sp>
      <p:sp>
        <p:nvSpPr>
          <p:cNvPr id="58379" name="文本框 58378"/>
          <p:cNvSpPr txBox="1">
            <a:spLocks noChangeArrowheads="1"/>
          </p:cNvSpPr>
          <p:nvPr/>
        </p:nvSpPr>
        <p:spPr bwMode="auto">
          <a:xfrm>
            <a:off x="6073775" y="233203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</a:t>
            </a:r>
          </a:p>
        </p:txBody>
      </p:sp>
      <p:sp>
        <p:nvSpPr>
          <p:cNvPr id="58381" name="文本框 58380"/>
          <p:cNvSpPr txBox="1">
            <a:spLocks noChangeArrowheads="1"/>
          </p:cNvSpPr>
          <p:nvPr/>
        </p:nvSpPr>
        <p:spPr bwMode="auto">
          <a:xfrm>
            <a:off x="3581400" y="40767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8383" name="文本框 58382"/>
          <p:cNvSpPr txBox="1">
            <a:spLocks noChangeArrowheads="1"/>
          </p:cNvSpPr>
          <p:nvPr/>
        </p:nvSpPr>
        <p:spPr bwMode="auto">
          <a:xfrm>
            <a:off x="3635375" y="4652963"/>
            <a:ext cx="968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58385" name="文本框 58384"/>
          <p:cNvSpPr txBox="1">
            <a:spLocks noChangeArrowheads="1"/>
          </p:cNvSpPr>
          <p:nvPr/>
        </p:nvSpPr>
        <p:spPr bwMode="auto">
          <a:xfrm>
            <a:off x="3995738" y="5105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8387" name="文本框 58386"/>
          <p:cNvSpPr txBox="1">
            <a:spLocks noChangeArrowheads="1"/>
          </p:cNvSpPr>
          <p:nvPr/>
        </p:nvSpPr>
        <p:spPr bwMode="auto">
          <a:xfrm>
            <a:off x="3657600" y="56388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</a:p>
        </p:txBody>
      </p:sp>
      <p:pic>
        <p:nvPicPr>
          <p:cNvPr id="29706" name="图片 58390" descr="练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04813"/>
            <a:ext cx="13620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2" name="图片 58391" descr="pic (1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997200"/>
            <a:ext cx="58975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4" grpId="0"/>
      <p:bldP spid="58375" grpId="0"/>
      <p:bldP spid="58377" grpId="0"/>
      <p:bldP spid="58379" grpId="0"/>
      <p:bldP spid="58381" grpId="0"/>
      <p:bldP spid="58383" grpId="0"/>
      <p:bldP spid="58385" grpId="0"/>
      <p:bldP spid="583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图片 60419" descr="本节课主要学习了哪些内容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3094038"/>
            <a:ext cx="73802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文本框 60422"/>
          <p:cNvSpPr txBox="1">
            <a:spLocks noChangeArrowheads="1"/>
          </p:cNvSpPr>
          <p:nvPr/>
        </p:nvSpPr>
        <p:spPr bwMode="auto">
          <a:xfrm>
            <a:off x="0" y="1341438"/>
            <a:ext cx="8399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所含字母相同，相同字母的指数也相同的项叫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同类项</a:t>
            </a:r>
          </a:p>
        </p:txBody>
      </p:sp>
      <p:sp>
        <p:nvSpPr>
          <p:cNvPr id="60424" name="文本框 60423"/>
          <p:cNvSpPr txBox="1">
            <a:spLocks noChangeArrowheads="1"/>
          </p:cNvSpPr>
          <p:nvPr/>
        </p:nvSpPr>
        <p:spPr bwMode="auto">
          <a:xfrm>
            <a:off x="684213" y="2276475"/>
            <a:ext cx="4022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同类项满足两个条件：</a:t>
            </a:r>
          </a:p>
        </p:txBody>
      </p:sp>
      <p:sp>
        <p:nvSpPr>
          <p:cNvPr id="60425" name="左大括号 60424"/>
          <p:cNvSpPr/>
          <p:nvPr/>
        </p:nvSpPr>
        <p:spPr bwMode="auto">
          <a:xfrm>
            <a:off x="4608513" y="2043113"/>
            <a:ext cx="144462" cy="1079500"/>
          </a:xfrm>
          <a:prstGeom prst="leftBrace">
            <a:avLst>
              <a:gd name="adj1" fmla="val 62202"/>
              <a:gd name="adj2" fmla="val 50000"/>
            </a:avLst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426" name="文本框 60425"/>
          <p:cNvSpPr txBox="1">
            <a:spLocks noChangeArrowheads="1"/>
          </p:cNvSpPr>
          <p:nvPr/>
        </p:nvSpPr>
        <p:spPr bwMode="auto">
          <a:xfrm>
            <a:off x="4919663" y="1898650"/>
            <a:ext cx="346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①.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所含字母相同；</a:t>
            </a:r>
          </a:p>
        </p:txBody>
      </p:sp>
      <p:sp>
        <p:nvSpPr>
          <p:cNvPr id="60427" name="文本框 60426"/>
          <p:cNvSpPr txBox="1">
            <a:spLocks noChangeArrowheads="1"/>
          </p:cNvSpPr>
          <p:nvPr/>
        </p:nvSpPr>
        <p:spPr bwMode="auto">
          <a:xfrm>
            <a:off x="4919663" y="2719388"/>
            <a:ext cx="4224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②.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相同字母的指数相同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60428" name="矩形 60427"/>
          <p:cNvSpPr>
            <a:spLocks noChangeArrowheads="1"/>
          </p:cNvSpPr>
          <p:nvPr/>
        </p:nvSpPr>
        <p:spPr bwMode="auto">
          <a:xfrm>
            <a:off x="755650" y="3284538"/>
            <a:ext cx="6880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同类项与系数大小无关，与字母顺序无关</a:t>
            </a:r>
          </a:p>
        </p:txBody>
      </p:sp>
      <p:sp>
        <p:nvSpPr>
          <p:cNvPr id="60429" name="文本框 60428"/>
          <p:cNvSpPr txBox="1">
            <a:spLocks noChangeArrowheads="1"/>
          </p:cNvSpPr>
          <p:nvPr/>
        </p:nvSpPr>
        <p:spPr bwMode="auto">
          <a:xfrm>
            <a:off x="0" y="4149725"/>
            <a:ext cx="9294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多项式中的几个同类项合并为一项，叫做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合并同类项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60430" name="文本框 60429"/>
          <p:cNvSpPr txBox="1">
            <a:spLocks noChangeArrowheads="1"/>
          </p:cNvSpPr>
          <p:nvPr/>
        </p:nvSpPr>
        <p:spPr bwMode="auto">
          <a:xfrm>
            <a:off x="255588" y="5075238"/>
            <a:ext cx="80772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　　合并同类项时，把同类项的</a:t>
            </a:r>
            <a:r>
              <a:rPr lang="zh-CN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系数相加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所得的和作为系数，字母与字母的</a:t>
            </a:r>
            <a:r>
              <a:rPr lang="zh-CN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指数不变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</a:p>
        </p:txBody>
      </p:sp>
      <p:pic>
        <p:nvPicPr>
          <p:cNvPr id="30730" name="图片 60430" descr="课堂小结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76250"/>
            <a:ext cx="28813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  <p:bldP spid="60424" grpId="0"/>
      <p:bldP spid="60426" grpId="0"/>
      <p:bldP spid="60427" grpId="0"/>
      <p:bldP spid="60428" grpId="0"/>
      <p:bldP spid="60429" grpId="0"/>
      <p:bldP spid="604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11" descr="12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5063" y="1192213"/>
            <a:ext cx="70929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矩形 14345"/>
          <p:cNvSpPr>
            <a:spLocks noChangeArrowheads="1"/>
          </p:cNvSpPr>
          <p:nvPr/>
        </p:nvSpPr>
        <p:spPr bwMode="auto">
          <a:xfrm>
            <a:off x="863600" y="5653088"/>
            <a:ext cx="3095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zh-CN" altLang="en-US" sz="20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1747" name="图片 3" descr="女老师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551613" y="2528888"/>
            <a:ext cx="27559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138363" y="2698750"/>
            <a:ext cx="534670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完成教材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140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页练习第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题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4" name="图片 3" descr="结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68738" y="1631950"/>
            <a:ext cx="14033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圆角矩形 25610"/>
          <p:cNvSpPr>
            <a:spLocks noChangeArrowheads="1"/>
          </p:cNvSpPr>
          <p:nvPr/>
        </p:nvSpPr>
        <p:spPr bwMode="auto">
          <a:xfrm>
            <a:off x="3263900" y="404813"/>
            <a:ext cx="2419350" cy="642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2F">
                  <a:alpha val="0"/>
                </a:srgbClr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3200" b="1">
                <a:solidFill>
                  <a:srgbClr val="0070C0"/>
                </a:solidFill>
              </a:rPr>
              <a:t> </a:t>
            </a:r>
            <a:r>
              <a:rPr lang="zh-CN" altLang="en-US" sz="3200" b="1">
                <a:solidFill>
                  <a:srgbClr val="0070C0"/>
                </a:solidFill>
              </a:rPr>
              <a:t>布置作业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80900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18716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tx2">
                      <a:alpha val="8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温故知新</a:t>
            </a:r>
          </a:p>
        </p:txBody>
      </p:sp>
      <p:sp>
        <p:nvSpPr>
          <p:cNvPr id="19458" name="文本框 80901"/>
          <p:cNvSpPr txBox="1">
            <a:spLocks noChangeArrowheads="1"/>
          </p:cNvSpPr>
          <p:nvPr/>
        </p:nvSpPr>
        <p:spPr bwMode="auto">
          <a:xfrm>
            <a:off x="830263" y="1555750"/>
            <a:ext cx="66976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</a:rPr>
              <a:t>、什么是整式？单项式？多项式？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</a:rPr>
              <a:t>、什么是单项式的系数？次数？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   什么是多项式的次数？项数？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</a:rPr>
              <a:t>、指出下列单项式的系数与次数。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   </a:t>
            </a:r>
            <a:r>
              <a:rPr lang="en-US" altLang="zh-CN" sz="2400" b="1" dirty="0">
                <a:latin typeface="宋体" panose="02010600030101010101" pitchFamily="2" charset="-122"/>
              </a:rPr>
              <a:t>-x</a:t>
            </a:r>
            <a:r>
              <a:rPr lang="en-US" altLang="zh-CN" sz="2400" b="1" baseline="30000" dirty="0">
                <a:latin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宋体" panose="02010600030101010101" pitchFamily="2" charset="-122"/>
              </a:rPr>
              <a:t>y  3</a:t>
            </a:r>
            <a:r>
              <a:rPr lang="en-US" altLang="zh-CN" sz="2400" b="1" baseline="30000" dirty="0">
                <a:latin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宋体" panose="02010600030101010101" pitchFamily="2" charset="-122"/>
              </a:rPr>
              <a:t>a</a:t>
            </a:r>
            <a:r>
              <a:rPr lang="en-US" altLang="zh-CN" sz="2400" b="1" baseline="30000" dirty="0">
                <a:latin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宋体" panose="02010600030101010101" pitchFamily="2" charset="-122"/>
              </a:rPr>
              <a:t>b</a:t>
            </a:r>
            <a:r>
              <a:rPr lang="en-US" altLang="zh-CN" sz="2400" b="1" baseline="30000" dirty="0">
                <a:latin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宋体" panose="02010600030101010101" pitchFamily="2" charset="-122"/>
              </a:rPr>
              <a:t>  abc</a:t>
            </a:r>
            <a:r>
              <a:rPr lang="en-US" altLang="zh-CN" sz="2400" b="1" baseline="30000" dirty="0">
                <a:latin typeface="宋体" panose="02010600030101010101" pitchFamily="2" charset="-122"/>
              </a:rPr>
              <a:t>3</a:t>
            </a:r>
            <a:r>
              <a:rPr lang="en-US" altLang="zh-CN" sz="2400" b="1" dirty="0">
                <a:latin typeface="宋体" panose="02010600030101010101" pitchFamily="2" charset="-122"/>
              </a:rPr>
              <a:t>     </a:t>
            </a:r>
            <a:r>
              <a:rPr lang="en-US" altLang="zh-CN" sz="2400" b="1" dirty="0" err="1">
                <a:latin typeface="宋体" panose="02010600030101010101" pitchFamily="2" charset="-122"/>
              </a:rPr>
              <a:t>xy</a:t>
            </a:r>
            <a:r>
              <a:rPr lang="en-US" altLang="zh-CN" sz="2400" b="1" dirty="0">
                <a:latin typeface="宋体" panose="02010600030101010101" pitchFamily="2" charset="-122"/>
              </a:rPr>
              <a:t>   5mn</a:t>
            </a:r>
            <a:r>
              <a:rPr lang="en-US" altLang="zh-CN" sz="2400" b="1" baseline="30000" dirty="0">
                <a:latin typeface="宋体" panose="02010600030101010101" pitchFamily="2" charset="-122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</a:rPr>
              <a:t>、指出下列多项式的次数并说出是几次几项式。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   </a:t>
            </a:r>
            <a:r>
              <a:rPr lang="en-US" altLang="zh-CN" sz="2400" b="1" dirty="0">
                <a:latin typeface="宋体" panose="02010600030101010101" pitchFamily="2" charset="-122"/>
              </a:rPr>
              <a:t>3x</a:t>
            </a:r>
            <a:r>
              <a:rPr lang="en-US" altLang="zh-CN" sz="2400" b="1" baseline="30000" dirty="0">
                <a:latin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宋体" panose="02010600030101010101" pitchFamily="2" charset="-122"/>
              </a:rPr>
              <a:t>y-2xy</a:t>
            </a:r>
            <a:r>
              <a:rPr lang="en-US" altLang="zh-CN" sz="2400" b="1" baseline="30000" dirty="0">
                <a:latin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宋体" panose="02010600030101010101" pitchFamily="2" charset="-122"/>
              </a:rPr>
              <a:t>+5   -2x</a:t>
            </a:r>
            <a:r>
              <a:rPr lang="en-US" altLang="zh-CN" sz="2400" b="1" baseline="30000" dirty="0">
                <a:latin typeface="宋体" panose="02010600030101010101" pitchFamily="2" charset="-122"/>
              </a:rPr>
              <a:t>4</a:t>
            </a:r>
            <a:r>
              <a:rPr lang="en-US" altLang="zh-CN" sz="2400" b="1" dirty="0">
                <a:latin typeface="宋体" panose="02010600030101010101" pitchFamily="2" charset="-122"/>
              </a:rPr>
              <a:t>+3xy-5xy</a:t>
            </a:r>
            <a:r>
              <a:rPr lang="en-US" altLang="zh-CN" sz="2400" b="1" baseline="30000" dirty="0">
                <a:latin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宋体" panose="02010600030101010101" pitchFamily="2" charset="-122"/>
              </a:rPr>
              <a:t>-1</a:t>
            </a:r>
          </a:p>
        </p:txBody>
      </p:sp>
      <p:grpSp>
        <p:nvGrpSpPr>
          <p:cNvPr id="19459" name="组合 80905"/>
          <p:cNvGrpSpPr/>
          <p:nvPr/>
        </p:nvGrpSpPr>
        <p:grpSpPr bwMode="auto">
          <a:xfrm>
            <a:off x="4214813" y="3706813"/>
            <a:ext cx="720725" cy="623887"/>
            <a:chOff x="2214" y="2382"/>
            <a:chExt cx="454" cy="393"/>
          </a:xfrm>
        </p:grpSpPr>
        <p:sp>
          <p:nvSpPr>
            <p:cNvPr id="19460" name="文本框 80902"/>
            <p:cNvSpPr txBox="1">
              <a:spLocks noChangeArrowheads="1"/>
            </p:cNvSpPr>
            <p:nvPr/>
          </p:nvSpPr>
          <p:spPr bwMode="auto">
            <a:xfrm>
              <a:off x="2214" y="2382"/>
              <a:ext cx="4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宋体" panose="02010600030101010101" pitchFamily="2" charset="-122"/>
                </a:rPr>
                <a:t>2</a:t>
              </a:r>
            </a:p>
          </p:txBody>
        </p:sp>
        <p:sp>
          <p:nvSpPr>
            <p:cNvPr id="19461" name="直接连接符 80903"/>
            <p:cNvSpPr>
              <a:spLocks noChangeShapeType="1"/>
            </p:cNvSpPr>
            <p:nvPr/>
          </p:nvSpPr>
          <p:spPr bwMode="auto">
            <a:xfrm>
              <a:off x="2214" y="256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2" name="文本框 80904"/>
            <p:cNvSpPr txBox="1">
              <a:spLocks noChangeArrowheads="1"/>
            </p:cNvSpPr>
            <p:nvPr/>
          </p:nvSpPr>
          <p:spPr bwMode="auto">
            <a:xfrm>
              <a:off x="2214" y="254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>
                  <a:latin typeface="宋体" panose="02010600030101010101" pitchFamily="2" charset="-122"/>
                </a:rPr>
                <a:t>3</a:t>
              </a:r>
            </a:p>
          </p:txBody>
        </p:sp>
      </p:grpSp>
      <p:grpSp>
        <p:nvGrpSpPr>
          <p:cNvPr id="19463" name="组合 80906"/>
          <p:cNvGrpSpPr/>
          <p:nvPr/>
        </p:nvGrpSpPr>
        <p:grpSpPr bwMode="auto">
          <a:xfrm>
            <a:off x="6302375" y="3641725"/>
            <a:ext cx="720725" cy="735013"/>
            <a:chOff x="2245" y="2387"/>
            <a:chExt cx="454" cy="463"/>
          </a:xfrm>
        </p:grpSpPr>
        <p:sp>
          <p:nvSpPr>
            <p:cNvPr id="19464" name="文本框 80907"/>
            <p:cNvSpPr txBox="1">
              <a:spLocks noChangeArrowheads="1"/>
            </p:cNvSpPr>
            <p:nvPr/>
          </p:nvSpPr>
          <p:spPr bwMode="auto">
            <a:xfrm>
              <a:off x="2245" y="2387"/>
              <a:ext cx="4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宋体" panose="02010600030101010101" pitchFamily="2" charset="-122"/>
                </a:rPr>
                <a:t>xy</a:t>
              </a:r>
              <a:r>
                <a:rPr lang="en-US" altLang="zh-CN" b="1" baseline="30000">
                  <a:latin typeface="宋体" panose="02010600030101010101" pitchFamily="2" charset="-122"/>
                </a:rPr>
                <a:t>2</a:t>
              </a:r>
            </a:p>
          </p:txBody>
        </p:sp>
        <p:sp>
          <p:nvSpPr>
            <p:cNvPr id="19465" name="直接连接符 80908"/>
            <p:cNvSpPr>
              <a:spLocks noChangeShapeType="1"/>
            </p:cNvSpPr>
            <p:nvPr/>
          </p:nvSpPr>
          <p:spPr bwMode="auto">
            <a:xfrm>
              <a:off x="2283" y="2614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6" name="文本框 80909"/>
            <p:cNvSpPr txBox="1">
              <a:spLocks noChangeArrowheads="1"/>
            </p:cNvSpPr>
            <p:nvPr/>
          </p:nvSpPr>
          <p:spPr bwMode="auto">
            <a:xfrm>
              <a:off x="2291" y="261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>
                  <a:latin typeface="宋体" panose="02010600030101010101" pitchFamily="2" charset="-122"/>
                </a:rPr>
                <a:t>3</a:t>
              </a:r>
            </a:p>
          </p:txBody>
        </p:sp>
      </p:grpSp>
      <p:grpSp>
        <p:nvGrpSpPr>
          <p:cNvPr id="19467" name="组合 80913"/>
          <p:cNvGrpSpPr/>
          <p:nvPr/>
        </p:nvGrpSpPr>
        <p:grpSpPr bwMode="auto">
          <a:xfrm>
            <a:off x="7023100" y="3643313"/>
            <a:ext cx="719138" cy="685800"/>
            <a:chOff x="1565" y="2614"/>
            <a:chExt cx="453" cy="432"/>
          </a:xfrm>
        </p:grpSpPr>
        <p:sp>
          <p:nvSpPr>
            <p:cNvPr id="19468" name="文本框 80910"/>
            <p:cNvSpPr txBox="1">
              <a:spLocks noChangeArrowheads="1"/>
            </p:cNvSpPr>
            <p:nvPr/>
          </p:nvSpPr>
          <p:spPr bwMode="auto">
            <a:xfrm>
              <a:off x="1565" y="2614"/>
              <a:ext cx="4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宋体" panose="02010600030101010101" pitchFamily="2" charset="-122"/>
                </a:rPr>
                <a:t>5a</a:t>
              </a:r>
              <a:r>
                <a:rPr lang="en-US" altLang="zh-CN" b="1" baseline="30000">
                  <a:latin typeface="宋体" panose="02010600030101010101" pitchFamily="2" charset="-122"/>
                </a:rPr>
                <a:t>3</a:t>
              </a:r>
              <a:r>
                <a:rPr lang="en-US" altLang="zh-CN" b="1">
                  <a:latin typeface="宋体" panose="02010600030101010101" pitchFamily="2" charset="-122"/>
                </a:rPr>
                <a:t>b</a:t>
              </a:r>
            </a:p>
          </p:txBody>
        </p:sp>
        <p:sp>
          <p:nvSpPr>
            <p:cNvPr id="19469" name="直接连接符 80911"/>
            <p:cNvSpPr>
              <a:spLocks noChangeShapeType="1"/>
            </p:cNvSpPr>
            <p:nvPr/>
          </p:nvSpPr>
          <p:spPr bwMode="auto">
            <a:xfrm>
              <a:off x="1610" y="284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0" name="文本框 80912"/>
            <p:cNvSpPr txBox="1">
              <a:spLocks noChangeArrowheads="1"/>
            </p:cNvSpPr>
            <p:nvPr/>
          </p:nvSpPr>
          <p:spPr bwMode="auto">
            <a:xfrm>
              <a:off x="1645" y="2815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宋体" panose="02010600030101010101" pitchFamily="2" charset="-122"/>
                </a:rPr>
                <a:t>2</a:t>
              </a:r>
            </a:p>
          </p:txBody>
        </p:sp>
      </p:grpSp>
    </p:spTree>
  </p:cSld>
  <p:clrMapOvr>
    <a:masterClrMapping/>
  </p:clrMapOvr>
  <p:transition spd="slow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图片 86017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376488"/>
            <a:ext cx="809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Host Control  86018"/>
          <p:cNvSpPr>
            <a:spLocks noChangeArrowheads="1"/>
          </p:cNvSpPr>
          <p:nvPr/>
        </p:nvSpPr>
        <p:spPr bwMode="auto">
          <a:xfrm>
            <a:off x="0" y="33623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483" name="图片 86019" descr="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8100" y="239713"/>
            <a:ext cx="41767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Host Control  86020"/>
          <p:cNvSpPr>
            <a:spLocks noChangeArrowheads="1"/>
          </p:cNvSpPr>
          <p:nvPr/>
        </p:nvSpPr>
        <p:spPr bwMode="auto">
          <a:xfrm>
            <a:off x="0" y="33623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485" name="图片 86021" descr="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936625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Host Control  86022"/>
          <p:cNvSpPr>
            <a:spLocks noChangeArrowheads="1"/>
          </p:cNvSpPr>
          <p:nvPr/>
        </p:nvSpPr>
        <p:spPr bwMode="auto">
          <a:xfrm>
            <a:off x="0" y="33623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7" name="Host Control  86023"/>
          <p:cNvSpPr>
            <a:spLocks noChangeArrowheads="1"/>
          </p:cNvSpPr>
          <p:nvPr/>
        </p:nvSpPr>
        <p:spPr bwMode="auto">
          <a:xfrm>
            <a:off x="0" y="33623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6025" name="图片 86024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98800"/>
            <a:ext cx="1304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Host Control  86025"/>
          <p:cNvSpPr>
            <a:spLocks noChangeArrowheads="1"/>
          </p:cNvSpPr>
          <p:nvPr/>
        </p:nvSpPr>
        <p:spPr bwMode="auto">
          <a:xfrm>
            <a:off x="0" y="33623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6027" name="图片 86026" descr="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56150"/>
            <a:ext cx="2743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8" name="文本框 86027"/>
          <p:cNvSpPr txBox="1">
            <a:spLocks noChangeArrowheads="1"/>
          </p:cNvSpPr>
          <p:nvPr/>
        </p:nvSpPr>
        <p:spPr bwMode="auto">
          <a:xfrm>
            <a:off x="1600200" y="947738"/>
            <a:ext cx="4411663" cy="557212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几个单项式的和叫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多项式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</a:t>
            </a:r>
          </a:p>
        </p:txBody>
      </p:sp>
      <p:sp>
        <p:nvSpPr>
          <p:cNvPr id="86029" name="文本框 86028"/>
          <p:cNvSpPr txBox="1">
            <a:spLocks noChangeArrowheads="1"/>
          </p:cNvSpPr>
          <p:nvPr/>
        </p:nvSpPr>
        <p:spPr bwMode="auto">
          <a:xfrm>
            <a:off x="1562100" y="2349500"/>
            <a:ext cx="5962650" cy="557213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多项式中的每个单项式叫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多项式的项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86030" name="文本框 86029"/>
          <p:cNvSpPr txBox="1">
            <a:spLocks noChangeArrowheads="1"/>
          </p:cNvSpPr>
          <p:nvPr/>
        </p:nvSpPr>
        <p:spPr bwMode="auto">
          <a:xfrm>
            <a:off x="1557338" y="3027363"/>
            <a:ext cx="5607050" cy="557212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多项式中不含字母的项叫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常数项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    </a:t>
            </a:r>
          </a:p>
        </p:txBody>
      </p:sp>
      <p:sp>
        <p:nvSpPr>
          <p:cNvPr id="86031" name="文本框 86030"/>
          <p:cNvSpPr txBox="1">
            <a:spLocks noChangeArrowheads="1"/>
          </p:cNvSpPr>
          <p:nvPr/>
        </p:nvSpPr>
        <p:spPr bwMode="auto">
          <a:xfrm>
            <a:off x="2697163" y="4738688"/>
            <a:ext cx="6122987" cy="557212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多项式中次数最高项的次数叫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多项式的次数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</a:t>
            </a:r>
          </a:p>
        </p:txBody>
      </p:sp>
      <p:graphicFrame>
        <p:nvGraphicFramePr>
          <p:cNvPr id="86032" name="对象 86031"/>
          <p:cNvGraphicFramePr/>
          <p:nvPr/>
        </p:nvGraphicFramePr>
        <p:xfrm>
          <a:off x="941388" y="1504950"/>
          <a:ext cx="51069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r:id="rId8" imgW="2373630" imgH="393700" progId="Equation.DSMT4">
                  <p:embed/>
                </p:oleObj>
              </mc:Choice>
              <mc:Fallback>
                <p:oleObj r:id="rId8" imgW="2373630" imgH="393700" progId="Equation.DSMT4">
                  <p:embed/>
                  <p:pic>
                    <p:nvPicPr>
                      <p:cNvPr id="0" name="对象 8603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1504950"/>
                        <a:ext cx="51069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3" name="文本框 86032"/>
          <p:cNvSpPr txBox="1">
            <a:spLocks noChangeArrowheads="1"/>
          </p:cNvSpPr>
          <p:nvPr/>
        </p:nvSpPr>
        <p:spPr bwMode="auto">
          <a:xfrm>
            <a:off x="6126163" y="1647825"/>
            <a:ext cx="2406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都是多项式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    </a:t>
            </a:r>
          </a:p>
        </p:txBody>
      </p:sp>
      <p:graphicFrame>
        <p:nvGraphicFramePr>
          <p:cNvPr id="86034" name="对象 86033"/>
          <p:cNvGraphicFramePr/>
          <p:nvPr/>
        </p:nvGraphicFramePr>
        <p:xfrm>
          <a:off x="431800" y="3675063"/>
          <a:ext cx="551656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r:id="rId10" imgW="2562225" imgH="215900" progId="Equation.DSMT4">
                  <p:embed/>
                </p:oleObj>
              </mc:Choice>
              <mc:Fallback>
                <p:oleObj r:id="rId10" imgW="2562225" imgH="215900" progId="Equation.DSMT4">
                  <p:embed/>
                  <p:pic>
                    <p:nvPicPr>
                      <p:cNvPr id="0" name="对象 8603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3675063"/>
                        <a:ext cx="5516563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5" name="对象 86034"/>
          <p:cNvGraphicFramePr/>
          <p:nvPr/>
        </p:nvGraphicFramePr>
        <p:xfrm>
          <a:off x="6156325" y="3676650"/>
          <a:ext cx="22320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r:id="rId12" imgW="901065" imgH="203200" progId="Equation.DSMT4">
                  <p:embed/>
                </p:oleObj>
              </mc:Choice>
              <mc:Fallback>
                <p:oleObj r:id="rId12" imgW="901065" imgH="203200" progId="Equation.DSMT4">
                  <p:embed/>
                  <p:pic>
                    <p:nvPicPr>
                      <p:cNvPr id="0" name="对象 86034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676650"/>
                        <a:ext cx="22320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6" name="文本框 86035"/>
          <p:cNvSpPr txBox="1">
            <a:spLocks noChangeArrowheads="1"/>
          </p:cNvSpPr>
          <p:nvPr/>
        </p:nvSpPr>
        <p:spPr bwMode="auto">
          <a:xfrm>
            <a:off x="263525" y="4106863"/>
            <a:ext cx="2940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其中－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是常数项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graphicFrame>
        <p:nvGraphicFramePr>
          <p:cNvPr id="86037" name="对象 86036"/>
          <p:cNvGraphicFramePr/>
          <p:nvPr/>
        </p:nvGraphicFramePr>
        <p:xfrm>
          <a:off x="855663" y="5376863"/>
          <a:ext cx="58991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r:id="rId14" imgW="2743200" imgH="457200" progId="Equation.DSMT4">
                  <p:embed/>
                </p:oleObj>
              </mc:Choice>
              <mc:Fallback>
                <p:oleObj r:id="rId14" imgW="2743200" imgH="457200" progId="Equation.DSMT4">
                  <p:embed/>
                  <p:pic>
                    <p:nvPicPr>
                      <p:cNvPr id="0" name="对象 86036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5376863"/>
                        <a:ext cx="589915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8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8" grpId="0" bldLvl="0" animBg="1"/>
      <p:bldP spid="86029" grpId="0" bldLvl="0" animBg="1"/>
      <p:bldP spid="86030" grpId="0" bldLvl="0" animBg="1"/>
      <p:bldP spid="86031" grpId="0" bldLvl="0" animBg="1"/>
      <p:bldP spid="86033" grpId="0"/>
      <p:bldP spid="860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87041" descr="练习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7300" y="333375"/>
            <a:ext cx="14192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文本框 87042"/>
          <p:cNvSpPr txBox="1">
            <a:spLocks noChangeArrowheads="1"/>
          </p:cNvSpPr>
          <p:nvPr/>
        </p:nvSpPr>
        <p:spPr bwMode="auto">
          <a:xfrm>
            <a:off x="179388" y="1125538"/>
            <a:ext cx="7296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指出下列多项式的各项，是几次几项式：　　</a:t>
            </a:r>
          </a:p>
        </p:txBody>
      </p:sp>
      <p:graphicFrame>
        <p:nvGraphicFramePr>
          <p:cNvPr id="87044" name="表格 87043"/>
          <p:cNvGraphicFramePr/>
          <p:nvPr/>
        </p:nvGraphicFramePr>
        <p:xfrm>
          <a:off x="539750" y="1989138"/>
          <a:ext cx="7920038" cy="4032250"/>
        </p:xfrm>
        <a:graphic>
          <a:graphicData uri="http://schemas.openxmlformats.org/drawingml/2006/table">
            <a:tbl>
              <a:tblPr/>
              <a:tblGrid>
                <a:gridCol w="264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4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dirty="0">
                          <a:solidFill>
                            <a:srgbClr val="0000FF"/>
                          </a:solidFill>
                        </a:rPr>
                        <a:t>多项式</a:t>
                      </a:r>
                    </a:p>
                  </a:txBody>
                  <a:tcPr marL="90000" marR="90000" marT="46800" marB="46800" anchor="ctr" anchorCtr="1">
                    <a:lnL w="381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dirty="0">
                          <a:solidFill>
                            <a:srgbClr val="0000FF"/>
                          </a:solidFill>
                        </a:rPr>
                        <a:t>项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dirty="0">
                          <a:solidFill>
                            <a:srgbClr val="0000FF"/>
                          </a:solidFill>
                        </a:rPr>
                        <a:t>几次几项式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 anchorCtr="1">
                    <a:lnL w="381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4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 anchorCtr="1">
                    <a:lnL w="381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4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 anchorCtr="1">
                    <a:lnL w="381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4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 anchorCtr="1">
                    <a:lnL w="381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533" name="对象 87069"/>
          <p:cNvGraphicFramePr/>
          <p:nvPr/>
        </p:nvGraphicFramePr>
        <p:xfrm>
          <a:off x="1130300" y="2997200"/>
          <a:ext cx="15144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r:id="rId4" imgW="621030" imgH="177800" progId="Equation.DSMT4">
                  <p:embed/>
                </p:oleObj>
              </mc:Choice>
              <mc:Fallback>
                <p:oleObj r:id="rId4" imgW="621030" imgH="177800" progId="Equation.DSMT4">
                  <p:embed/>
                  <p:pic>
                    <p:nvPicPr>
                      <p:cNvPr id="0" name="对象 8706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997200"/>
                        <a:ext cx="15144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4" name="对象 87070"/>
          <p:cNvGraphicFramePr/>
          <p:nvPr/>
        </p:nvGraphicFramePr>
        <p:xfrm>
          <a:off x="715963" y="3789363"/>
          <a:ext cx="23431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r:id="rId6" imgW="1103630" imgH="203200" progId="Equation.DSMT4">
                  <p:embed/>
                </p:oleObj>
              </mc:Choice>
              <mc:Fallback>
                <p:oleObj r:id="rId6" imgW="1103630" imgH="203200" progId="Equation.DSMT4">
                  <p:embed/>
                  <p:pic>
                    <p:nvPicPr>
                      <p:cNvPr id="0" name="对象 8707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3789363"/>
                        <a:ext cx="23431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5" name="对象 87071"/>
          <p:cNvGraphicFramePr/>
          <p:nvPr/>
        </p:nvGraphicFramePr>
        <p:xfrm>
          <a:off x="1212850" y="4581525"/>
          <a:ext cx="13493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r:id="rId8" imgW="634365" imgH="203200" progId="Equation.DSMT4">
                  <p:embed/>
                </p:oleObj>
              </mc:Choice>
              <mc:Fallback>
                <p:oleObj r:id="rId8" imgW="634365" imgH="203200" progId="Equation.DSMT4">
                  <p:embed/>
                  <p:pic>
                    <p:nvPicPr>
                      <p:cNvPr id="0" name="对象 8707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4581525"/>
                        <a:ext cx="13493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6" name="对象 87072"/>
          <p:cNvGraphicFramePr/>
          <p:nvPr/>
        </p:nvGraphicFramePr>
        <p:xfrm>
          <a:off x="1011238" y="5373688"/>
          <a:ext cx="1754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r:id="rId10" imgW="824865" imgH="203200" progId="Equation.DSMT4">
                  <p:embed/>
                </p:oleObj>
              </mc:Choice>
              <mc:Fallback>
                <p:oleObj r:id="rId10" imgW="824865" imgH="203200" progId="Equation.DSMT4">
                  <p:embed/>
                  <p:pic>
                    <p:nvPicPr>
                      <p:cNvPr id="0" name="对象 8707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5373688"/>
                        <a:ext cx="17541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4" name="对象 87073"/>
          <p:cNvGraphicFramePr/>
          <p:nvPr/>
        </p:nvGraphicFramePr>
        <p:xfrm>
          <a:off x="3678238" y="2997200"/>
          <a:ext cx="17557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6" r:id="rId12" imgW="824865" imgH="203200" progId="Equation.DSMT4">
                  <p:embed/>
                </p:oleObj>
              </mc:Choice>
              <mc:Fallback>
                <p:oleObj r:id="rId12" imgW="824865" imgH="203200" progId="Equation.DSMT4">
                  <p:embed/>
                  <p:pic>
                    <p:nvPicPr>
                      <p:cNvPr id="0" name="对象 87073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238" y="2997200"/>
                        <a:ext cx="17557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5" name="对象 87074"/>
          <p:cNvGraphicFramePr/>
          <p:nvPr/>
        </p:nvGraphicFramePr>
        <p:xfrm>
          <a:off x="3490913" y="3789363"/>
          <a:ext cx="21320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7" r:id="rId14" imgW="1129665" imgH="228600" progId="Equation.DSMT4">
                  <p:embed/>
                </p:oleObj>
              </mc:Choice>
              <mc:Fallback>
                <p:oleObj r:id="rId14" imgW="1129665" imgH="228600" progId="Equation.DSMT4">
                  <p:embed/>
                  <p:pic>
                    <p:nvPicPr>
                      <p:cNvPr id="0" name="对象 87074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3789363"/>
                        <a:ext cx="21320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6" name="对象 87075"/>
          <p:cNvGraphicFramePr/>
          <p:nvPr/>
        </p:nvGraphicFramePr>
        <p:xfrm>
          <a:off x="3860800" y="4581525"/>
          <a:ext cx="13906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8" r:id="rId16" imgW="736600" imgH="228600" progId="Equation.DSMT4">
                  <p:embed/>
                </p:oleObj>
              </mc:Choice>
              <mc:Fallback>
                <p:oleObj r:id="rId16" imgW="736600" imgH="228600" progId="Equation.DSMT4">
                  <p:embed/>
                  <p:pic>
                    <p:nvPicPr>
                      <p:cNvPr id="0" name="对象 87075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4581525"/>
                        <a:ext cx="13906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7" name="对象 87076"/>
          <p:cNvGraphicFramePr/>
          <p:nvPr/>
        </p:nvGraphicFramePr>
        <p:xfrm>
          <a:off x="3805238" y="5373688"/>
          <a:ext cx="14144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" r:id="rId18" imgW="749300" imgH="228600" progId="Equation.DSMT4">
                  <p:embed/>
                </p:oleObj>
              </mc:Choice>
              <mc:Fallback>
                <p:oleObj r:id="rId18" imgW="749300" imgH="228600" progId="Equation.DSMT4">
                  <p:embed/>
                  <p:pic>
                    <p:nvPicPr>
                      <p:cNvPr id="0" name="对象 87076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5373688"/>
                        <a:ext cx="14144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78" name="文本框 87077"/>
          <p:cNvSpPr txBox="1">
            <a:spLocks noChangeArrowheads="1"/>
          </p:cNvSpPr>
          <p:nvPr/>
        </p:nvSpPr>
        <p:spPr bwMode="auto">
          <a:xfrm>
            <a:off x="6372225" y="292417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一次三项式</a:t>
            </a:r>
          </a:p>
        </p:txBody>
      </p:sp>
      <p:sp>
        <p:nvSpPr>
          <p:cNvPr id="87079" name="文本框 87078"/>
          <p:cNvSpPr txBox="1">
            <a:spLocks noChangeArrowheads="1"/>
          </p:cNvSpPr>
          <p:nvPr/>
        </p:nvSpPr>
        <p:spPr bwMode="auto">
          <a:xfrm>
            <a:off x="6443663" y="3716338"/>
            <a:ext cx="2232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四次四项式</a:t>
            </a:r>
          </a:p>
        </p:txBody>
      </p:sp>
      <p:sp>
        <p:nvSpPr>
          <p:cNvPr id="87080" name="文本框 87079"/>
          <p:cNvSpPr txBox="1">
            <a:spLocks noChangeArrowheads="1"/>
          </p:cNvSpPr>
          <p:nvPr/>
        </p:nvSpPr>
        <p:spPr bwMode="auto">
          <a:xfrm>
            <a:off x="6443663" y="4508500"/>
            <a:ext cx="2305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五次二项式</a:t>
            </a:r>
          </a:p>
        </p:txBody>
      </p:sp>
      <p:sp>
        <p:nvSpPr>
          <p:cNvPr id="87081" name="文本框 87080"/>
          <p:cNvSpPr txBox="1">
            <a:spLocks noChangeArrowheads="1"/>
          </p:cNvSpPr>
          <p:nvPr/>
        </p:nvSpPr>
        <p:spPr bwMode="auto">
          <a:xfrm>
            <a:off x="6443663" y="5335588"/>
            <a:ext cx="2232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二次三项式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8" grpId="0"/>
      <p:bldP spid="87079" grpId="0"/>
      <p:bldP spid="87080" grpId="0"/>
      <p:bldP spid="870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图片 501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492375"/>
            <a:ext cx="350043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矩形 50182"/>
          <p:cNvSpPr>
            <a:spLocks noChangeArrowheads="1"/>
          </p:cNvSpPr>
          <p:nvPr/>
        </p:nvSpPr>
        <p:spPr bwMode="auto">
          <a:xfrm>
            <a:off x="2844800" y="2979738"/>
            <a:ext cx="574675" cy="360362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1" name="矩形 50183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18716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tx2">
                      <a:alpha val="8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新知探究</a:t>
            </a:r>
          </a:p>
        </p:txBody>
      </p:sp>
      <p:pic>
        <p:nvPicPr>
          <p:cNvPr id="22532" name="图片 1" descr="58d6ff37e49c60260a909e620cde3e1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1488" y="2247900"/>
            <a:ext cx="4338637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文本框 1"/>
          <p:cNvSpPr txBox="1">
            <a:spLocks noChangeArrowheads="1"/>
          </p:cNvSpPr>
          <p:nvPr/>
        </p:nvSpPr>
        <p:spPr bwMode="auto">
          <a:xfrm>
            <a:off x="420688" y="1165225"/>
            <a:ext cx="81994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/>
              <a:t>如图是某超市的蔬菜柜台，你发现蔬菜是怎样摆放的吗？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512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196975"/>
            <a:ext cx="820737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文本框 51206"/>
          <p:cNvSpPr txBox="1">
            <a:spLocks noChangeArrowheads="1"/>
          </p:cNvSpPr>
          <p:nvPr/>
        </p:nvSpPr>
        <p:spPr bwMode="auto">
          <a:xfrm>
            <a:off x="827088" y="4886325"/>
            <a:ext cx="2930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1.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同类项满足两个条件：</a:t>
            </a:r>
          </a:p>
        </p:txBody>
      </p:sp>
      <p:sp>
        <p:nvSpPr>
          <p:cNvPr id="51208" name="左大括号 51207"/>
          <p:cNvSpPr/>
          <p:nvPr/>
        </p:nvSpPr>
        <p:spPr bwMode="auto">
          <a:xfrm>
            <a:off x="3563938" y="4581525"/>
            <a:ext cx="144462" cy="1079500"/>
          </a:xfrm>
          <a:prstGeom prst="leftBrace">
            <a:avLst>
              <a:gd name="adj1" fmla="val 62202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09" name="文本框 51208"/>
          <p:cNvSpPr txBox="1">
            <a:spLocks noChangeArrowheads="1"/>
          </p:cNvSpPr>
          <p:nvPr/>
        </p:nvSpPr>
        <p:spPr bwMode="auto">
          <a:xfrm>
            <a:off x="3708400" y="4508500"/>
            <a:ext cx="2519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①.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所含字母相同；</a:t>
            </a:r>
          </a:p>
        </p:txBody>
      </p:sp>
      <p:sp>
        <p:nvSpPr>
          <p:cNvPr id="51210" name="文本框 51209"/>
          <p:cNvSpPr txBox="1">
            <a:spLocks noChangeArrowheads="1"/>
          </p:cNvSpPr>
          <p:nvPr/>
        </p:nvSpPr>
        <p:spPr bwMode="auto">
          <a:xfrm>
            <a:off x="3708400" y="5300663"/>
            <a:ext cx="286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②.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相同字母的指数相同</a:t>
            </a:r>
            <a:r>
              <a:rPr lang="en-US" altLang="zh-CN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23558" name="Host Control  51210"/>
          <p:cNvSpPr>
            <a:spLocks noChangeArrowheads="1"/>
          </p:cNvSpPr>
          <p:nvPr/>
        </p:nvSpPr>
        <p:spPr bwMode="auto">
          <a:xfrm>
            <a:off x="3924300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1212" name="图片 51211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04813"/>
            <a:ext cx="19446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3" name="矩形 51212"/>
          <p:cNvSpPr>
            <a:spLocks noChangeArrowheads="1"/>
          </p:cNvSpPr>
          <p:nvPr/>
        </p:nvSpPr>
        <p:spPr bwMode="auto">
          <a:xfrm>
            <a:off x="827088" y="5949950"/>
            <a:ext cx="525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2.</a:t>
            </a:r>
            <a:r>
              <a:rPr lang="zh-CN" altLang="en-US" sz="2000" b="1" dirty="0">
                <a:latin typeface="Times New Roman" panose="02020603050405020304" pitchFamily="18" charset="0"/>
              </a:rPr>
              <a:t>同类项与系数大小无关，与字母顺序无关</a:t>
            </a:r>
          </a:p>
        </p:txBody>
      </p:sp>
      <p:pic>
        <p:nvPicPr>
          <p:cNvPr id="51214" name="图片 51213" descr="4b9fe024fadd664535a80f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292600"/>
            <a:ext cx="28797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12738" y="3279775"/>
            <a:ext cx="7980362" cy="8239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n-US" altLang="zh-CN" sz="2400" noProof="1">
                <a:cs typeface="+mn-ea"/>
              </a:rPr>
              <a:t>      </a:t>
            </a:r>
            <a:r>
              <a:rPr lang="zh-CN" altLang="en-US" sz="2400" b="1" noProof="1">
                <a:cs typeface="+mn-ea"/>
              </a:rPr>
              <a:t>像这样，所含字母相同，并且相同字母的指数也相同的项，叫做</a:t>
            </a:r>
            <a:r>
              <a:rPr lang="zh-CN" altLang="en-US" sz="2400" b="1" noProof="1">
                <a:solidFill>
                  <a:srgbClr val="0000FF"/>
                </a:solidFill>
                <a:cs typeface="+mn-ea"/>
              </a:rPr>
              <a:t>同类项</a:t>
            </a:r>
            <a:r>
              <a:rPr lang="zh-CN" altLang="en-US" sz="2400" b="1" noProof="1">
                <a:cs typeface="+mn-ea"/>
              </a:rPr>
              <a:t>（</a:t>
            </a:r>
            <a:r>
              <a:rPr lang="en-US" altLang="zh-CN" sz="2400" b="1" noProof="1">
                <a:cs typeface="+mn-ea"/>
              </a:rPr>
              <a:t>like terms</a:t>
            </a:r>
            <a:r>
              <a:rPr lang="zh-CN" altLang="en-US" sz="2400" b="1" noProof="1">
                <a:cs typeface="+mn-ea"/>
              </a:rPr>
              <a:t>）</a:t>
            </a:r>
            <a:r>
              <a:rPr lang="en-US" altLang="zh-CN" sz="2400" b="1" noProof="1">
                <a:cs typeface="+mn-ea"/>
              </a:rPr>
              <a:t>.</a:t>
            </a:r>
            <a:r>
              <a:rPr lang="zh-CN" altLang="en-US" sz="2400" b="1" noProof="1">
                <a:solidFill>
                  <a:srgbClr val="0000FF"/>
                </a:solidFill>
                <a:cs typeface="+mn-ea"/>
              </a:rPr>
              <a:t>常数项</a:t>
            </a:r>
            <a:r>
              <a:rPr lang="zh-CN" altLang="en-US" sz="2400" b="1" noProof="1">
                <a:cs typeface="+mn-ea"/>
              </a:rPr>
              <a:t>都是同类项</a:t>
            </a:r>
            <a:r>
              <a:rPr lang="en-US" altLang="zh-CN" sz="2400" b="1" noProof="1">
                <a:cs typeface="+mn-ea"/>
              </a:rPr>
              <a:t>.</a:t>
            </a:r>
            <a:endParaRPr lang="en-US" altLang="zh-CN" sz="2400" b="1" noProof="1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12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  <p:bldP spid="51209" grpId="0"/>
      <p:bldP spid="51210" grpId="0"/>
      <p:bldP spid="51213" grpId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54275"/>
          <p:cNvSpPr txBox="1">
            <a:spLocks noChangeArrowheads="1"/>
          </p:cNvSpPr>
          <p:nvPr/>
        </p:nvSpPr>
        <p:spPr bwMode="auto">
          <a:xfrm>
            <a:off x="323850" y="1670050"/>
            <a:ext cx="8569325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判断下列各组中的两项是不是同类项，并说明为什么？</a:t>
            </a:r>
          </a:p>
          <a:p>
            <a:pPr algn="just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0.2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i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i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；           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(2)4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ac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；   </a:t>
            </a:r>
          </a:p>
          <a:p>
            <a:pPr algn="just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  <a:p>
            <a:pPr algn="just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(3)  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m </a:t>
            </a:r>
            <a:r>
              <a:rPr lang="en-US" altLang="zh-CN" sz="2800" b="1" i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n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mn</a:t>
            </a:r>
            <a:r>
              <a:rPr lang="en-US" altLang="zh-CN" sz="2800" b="1" i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；         （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）－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125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；           </a:t>
            </a:r>
          </a:p>
          <a:p>
            <a:pPr algn="just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  <a:p>
            <a:pPr algn="just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(5) 4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st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ts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54277" name="文本框 54276"/>
          <p:cNvSpPr txBox="1">
            <a:spLocks noChangeArrowheads="1"/>
          </p:cNvSpPr>
          <p:nvPr/>
        </p:nvSpPr>
        <p:spPr bwMode="auto">
          <a:xfrm>
            <a:off x="3371850" y="2541588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54279" name="文本框 54278"/>
          <p:cNvSpPr txBox="1">
            <a:spLocks noChangeArrowheads="1"/>
          </p:cNvSpPr>
          <p:nvPr/>
        </p:nvSpPr>
        <p:spPr bwMode="auto">
          <a:xfrm>
            <a:off x="7235825" y="249713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</a:t>
            </a:r>
          </a:p>
        </p:txBody>
      </p:sp>
      <p:sp>
        <p:nvSpPr>
          <p:cNvPr id="54281" name="文本框 54280"/>
          <p:cNvSpPr txBox="1">
            <a:spLocks noChangeArrowheads="1"/>
          </p:cNvSpPr>
          <p:nvPr/>
        </p:nvSpPr>
        <p:spPr bwMode="auto">
          <a:xfrm>
            <a:off x="3371850" y="33797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</a:t>
            </a:r>
          </a:p>
        </p:txBody>
      </p:sp>
      <p:sp>
        <p:nvSpPr>
          <p:cNvPr id="54283" name="文本框 54282"/>
          <p:cNvSpPr txBox="1">
            <a:spLocks noChangeArrowheads="1"/>
          </p:cNvSpPr>
          <p:nvPr/>
        </p:nvSpPr>
        <p:spPr bwMode="auto">
          <a:xfrm>
            <a:off x="7237413" y="3354388"/>
            <a:ext cx="685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54285" name="文本框 54284"/>
          <p:cNvSpPr txBox="1">
            <a:spLocks noChangeArrowheads="1"/>
          </p:cNvSpPr>
          <p:nvPr/>
        </p:nvSpPr>
        <p:spPr bwMode="auto">
          <a:xfrm>
            <a:off x="3371850" y="4217988"/>
            <a:ext cx="685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</p:txBody>
      </p:sp>
      <p:pic>
        <p:nvPicPr>
          <p:cNvPr id="54289" name="图片 54288" descr="你真厉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5157788"/>
            <a:ext cx="29527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矩形 54290"/>
          <p:cNvSpPr>
            <a:spLocks noChangeArrowheads="1"/>
          </p:cNvSpPr>
          <p:nvPr/>
        </p:nvSpPr>
        <p:spPr bwMode="auto">
          <a:xfrm>
            <a:off x="3708400" y="620713"/>
            <a:ext cx="2376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练一练（一）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9" grpId="0"/>
      <p:bldP spid="54281" grpId="0"/>
      <p:bldP spid="54283" grpId="0"/>
      <p:bldP spid="542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图片 522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644900"/>
            <a:ext cx="33115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图片 522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581525"/>
            <a:ext cx="6408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文本框 52232"/>
          <p:cNvSpPr txBox="1">
            <a:spLocks noChangeArrowheads="1"/>
          </p:cNvSpPr>
          <p:nvPr/>
        </p:nvSpPr>
        <p:spPr bwMode="auto">
          <a:xfrm>
            <a:off x="1258888" y="2852738"/>
            <a:ext cx="6913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sym typeface="Wingdings" panose="05000000000000000000" pitchFamily="2" charset="2"/>
              </a:rPr>
              <a:t>先找相同的字母，再看相同字母的指数是否相同</a:t>
            </a:r>
          </a:p>
        </p:txBody>
      </p:sp>
      <p:sp>
        <p:nvSpPr>
          <p:cNvPr id="52234" name="直接连接符 52233"/>
          <p:cNvSpPr>
            <a:spLocks noChangeShapeType="1"/>
          </p:cNvSpPr>
          <p:nvPr/>
        </p:nvSpPr>
        <p:spPr bwMode="auto">
          <a:xfrm>
            <a:off x="1979613" y="41497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5" name="直接连接符 52234"/>
          <p:cNvSpPr>
            <a:spLocks noChangeShapeType="1"/>
          </p:cNvSpPr>
          <p:nvPr/>
        </p:nvSpPr>
        <p:spPr bwMode="auto">
          <a:xfrm>
            <a:off x="3132138" y="4149725"/>
            <a:ext cx="576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6" name="直接连接符 52235"/>
          <p:cNvSpPr>
            <a:spLocks noChangeShapeType="1"/>
          </p:cNvSpPr>
          <p:nvPr/>
        </p:nvSpPr>
        <p:spPr bwMode="auto">
          <a:xfrm>
            <a:off x="2503488" y="4167188"/>
            <a:ext cx="503237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7" name="直接连接符 52236"/>
          <p:cNvSpPr>
            <a:spLocks noChangeShapeType="1"/>
          </p:cNvSpPr>
          <p:nvPr/>
        </p:nvSpPr>
        <p:spPr bwMode="auto">
          <a:xfrm>
            <a:off x="3816350" y="4151313"/>
            <a:ext cx="503238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8" name="直接连接符 52237"/>
          <p:cNvSpPr>
            <a:spLocks noChangeShapeType="1"/>
          </p:cNvSpPr>
          <p:nvPr/>
        </p:nvSpPr>
        <p:spPr bwMode="auto">
          <a:xfrm>
            <a:off x="2014538" y="5084763"/>
            <a:ext cx="504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9" name="直接连接符 52238"/>
          <p:cNvSpPr>
            <a:spLocks noChangeShapeType="1"/>
          </p:cNvSpPr>
          <p:nvPr/>
        </p:nvSpPr>
        <p:spPr bwMode="auto">
          <a:xfrm>
            <a:off x="4678363" y="5084763"/>
            <a:ext cx="7921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40" name="文本框 52239"/>
          <p:cNvSpPr txBox="1">
            <a:spLocks noChangeArrowheads="1"/>
          </p:cNvSpPr>
          <p:nvPr/>
        </p:nvSpPr>
        <p:spPr bwMode="auto">
          <a:xfrm>
            <a:off x="2662238" y="4938713"/>
            <a:ext cx="1439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～～～～</a:t>
            </a:r>
          </a:p>
        </p:txBody>
      </p:sp>
      <p:sp>
        <p:nvSpPr>
          <p:cNvPr id="52242" name="文本框 52241"/>
          <p:cNvSpPr txBox="1">
            <a:spLocks noChangeArrowheads="1"/>
          </p:cNvSpPr>
          <p:nvPr/>
        </p:nvSpPr>
        <p:spPr bwMode="auto">
          <a:xfrm>
            <a:off x="6443663" y="4941888"/>
            <a:ext cx="1439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～～～～</a:t>
            </a:r>
          </a:p>
        </p:txBody>
      </p:sp>
      <p:sp>
        <p:nvSpPr>
          <p:cNvPr id="52243" name="直接连接符 52242"/>
          <p:cNvSpPr>
            <a:spLocks noChangeShapeType="1"/>
          </p:cNvSpPr>
          <p:nvPr/>
        </p:nvSpPr>
        <p:spPr bwMode="auto">
          <a:xfrm>
            <a:off x="3779838" y="5102225"/>
            <a:ext cx="719137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44" name="直接连接符 52243"/>
          <p:cNvSpPr>
            <a:spLocks noChangeShapeType="1"/>
          </p:cNvSpPr>
          <p:nvPr/>
        </p:nvSpPr>
        <p:spPr bwMode="auto">
          <a:xfrm>
            <a:off x="5613400" y="5084763"/>
            <a:ext cx="719138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5614" name="图片 52245" descr="未标题-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00288" y="5356225"/>
            <a:ext cx="40322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7" name="文本框 52246"/>
          <p:cNvSpPr txBox="1">
            <a:spLocks noChangeArrowheads="1"/>
          </p:cNvSpPr>
          <p:nvPr/>
        </p:nvSpPr>
        <p:spPr bwMode="auto">
          <a:xfrm>
            <a:off x="323850" y="3573463"/>
            <a:ext cx="936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解：</a:t>
            </a:r>
          </a:p>
        </p:txBody>
      </p:sp>
      <p:sp>
        <p:nvSpPr>
          <p:cNvPr id="52248" name="文本框 52247"/>
          <p:cNvSpPr txBox="1">
            <a:spLocks noChangeArrowheads="1"/>
          </p:cNvSpPr>
          <p:nvPr/>
        </p:nvSpPr>
        <p:spPr bwMode="auto">
          <a:xfrm>
            <a:off x="323850" y="2852738"/>
            <a:ext cx="936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分析：</a:t>
            </a:r>
          </a:p>
        </p:txBody>
      </p:sp>
      <p:sp>
        <p:nvSpPr>
          <p:cNvPr id="18444" name="矩形 57368"/>
          <p:cNvSpPr>
            <a:spLocks noChangeArrowheads="1" noChangeShapeType="1" noTextEdit="1"/>
          </p:cNvSpPr>
          <p:nvPr/>
        </p:nvSpPr>
        <p:spPr bwMode="auto">
          <a:xfrm>
            <a:off x="647700" y="100013"/>
            <a:ext cx="18716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tx2">
                      <a:alpha val="79999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例题精讲</a:t>
            </a:r>
          </a:p>
        </p:txBody>
      </p:sp>
      <p:sp>
        <p:nvSpPr>
          <p:cNvPr id="25618" name="文本框 57352"/>
          <p:cNvSpPr txBox="1">
            <a:spLocks noChangeArrowheads="1"/>
          </p:cNvSpPr>
          <p:nvPr/>
        </p:nvSpPr>
        <p:spPr bwMode="auto">
          <a:xfrm>
            <a:off x="323850" y="1165225"/>
            <a:ext cx="8748713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、分别标出下列多项式中的同类项：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(1)3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x-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y-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x+y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；     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(2)５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-4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+3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-3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+6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4" grpId="0" animBg="1"/>
      <p:bldP spid="52235" grpId="0" animBg="1"/>
      <p:bldP spid="52236" grpId="0" animBg="1"/>
      <p:bldP spid="52237" grpId="0" animBg="1"/>
      <p:bldP spid="52238" grpId="0" animBg="1"/>
      <p:bldP spid="52239" grpId="0" animBg="1"/>
      <p:bldP spid="52240" grpId="0"/>
      <p:bldP spid="52242" grpId="0"/>
      <p:bldP spid="52243" grpId="0" animBg="1"/>
      <p:bldP spid="52244" grpId="0" animBg="1"/>
      <p:bldP spid="52247" grpId="0"/>
      <p:bldP spid="52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55308"/>
          <p:cNvSpPr>
            <a:spLocks noChangeArrowheads="1"/>
          </p:cNvSpPr>
          <p:nvPr/>
        </p:nvSpPr>
        <p:spPr bwMode="auto">
          <a:xfrm>
            <a:off x="125413" y="3644900"/>
            <a:ext cx="83820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、已知单项式－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是同类项，则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  <a:r>
              <a:rPr lang="zh-CN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　　　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  <a:r>
              <a:rPr lang="zh-CN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　　　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，则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</a:p>
        </p:txBody>
      </p:sp>
      <p:sp>
        <p:nvSpPr>
          <p:cNvPr id="26626" name="矩形 55299"/>
          <p:cNvSpPr>
            <a:spLocks noChangeArrowheads="1"/>
          </p:cNvSpPr>
          <p:nvPr/>
        </p:nvSpPr>
        <p:spPr bwMode="auto">
          <a:xfrm>
            <a:off x="179388" y="1125538"/>
            <a:ext cx="80184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、 说出下列多项式中的同类项。 </a:t>
            </a:r>
          </a:p>
          <a:p>
            <a:pPr lvl="2"/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2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(1)5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；</a:t>
            </a:r>
          </a:p>
        </p:txBody>
      </p:sp>
      <p:sp>
        <p:nvSpPr>
          <p:cNvPr id="55301" name="文本框 55300"/>
          <p:cNvSpPr txBox="1">
            <a:spLocks noChangeArrowheads="1"/>
          </p:cNvSpPr>
          <p:nvPr/>
        </p:nvSpPr>
        <p:spPr bwMode="auto">
          <a:xfrm>
            <a:off x="1449388" y="2189163"/>
            <a:ext cx="434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——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——</a:t>
            </a:r>
          </a:p>
        </p:txBody>
      </p:sp>
      <p:sp>
        <p:nvSpPr>
          <p:cNvPr id="55302" name="文本框 55301"/>
          <p:cNvSpPr txBox="1">
            <a:spLocks noChangeArrowheads="1"/>
          </p:cNvSpPr>
          <p:nvPr/>
        </p:nvSpPr>
        <p:spPr bwMode="auto">
          <a:xfrm>
            <a:off x="3354388" y="2189163"/>
            <a:ext cx="3048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CC00"/>
                </a:solidFill>
                <a:latin typeface="Times New Roman" panose="02020603050405020304" pitchFamily="18" charset="0"/>
              </a:rPr>
              <a:t>~~~                  ~~~</a:t>
            </a:r>
          </a:p>
        </p:txBody>
      </p:sp>
      <p:sp>
        <p:nvSpPr>
          <p:cNvPr id="55303" name="文本框 55302"/>
          <p:cNvSpPr txBox="1">
            <a:spLocks noChangeArrowheads="1"/>
          </p:cNvSpPr>
          <p:nvPr/>
        </p:nvSpPr>
        <p:spPr bwMode="auto">
          <a:xfrm>
            <a:off x="2744788" y="220345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===                ===</a:t>
            </a:r>
          </a:p>
        </p:txBody>
      </p:sp>
      <p:sp>
        <p:nvSpPr>
          <p:cNvPr id="55304" name="文本框 55303"/>
          <p:cNvSpPr txBox="1">
            <a:spLocks noChangeArrowheads="1"/>
          </p:cNvSpPr>
          <p:nvPr/>
        </p:nvSpPr>
        <p:spPr bwMode="auto">
          <a:xfrm>
            <a:off x="1525588" y="2951163"/>
            <a:ext cx="518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-—     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                                -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——</a:t>
            </a:r>
          </a:p>
        </p:txBody>
      </p:sp>
      <p:sp>
        <p:nvSpPr>
          <p:cNvPr id="55305" name="文本框 55304"/>
          <p:cNvSpPr txBox="1">
            <a:spLocks noChangeArrowheads="1"/>
          </p:cNvSpPr>
          <p:nvPr/>
        </p:nvSpPr>
        <p:spPr bwMode="auto">
          <a:xfrm>
            <a:off x="1619250" y="4437063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  3                      2</a:t>
            </a:r>
          </a:p>
        </p:txBody>
      </p:sp>
      <p:sp>
        <p:nvSpPr>
          <p:cNvPr id="55306" name="文本框 55305"/>
          <p:cNvSpPr txBox="1">
            <a:spLocks noChangeArrowheads="1"/>
          </p:cNvSpPr>
          <p:nvPr/>
        </p:nvSpPr>
        <p:spPr bwMode="auto">
          <a:xfrm>
            <a:off x="2012950" y="3008313"/>
            <a:ext cx="563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=====             =====            ====</a:t>
            </a:r>
          </a:p>
        </p:txBody>
      </p:sp>
      <p:sp>
        <p:nvSpPr>
          <p:cNvPr id="55307" name="文本框 55306"/>
          <p:cNvSpPr txBox="1">
            <a:spLocks noChangeArrowheads="1"/>
          </p:cNvSpPr>
          <p:nvPr/>
        </p:nvSpPr>
        <p:spPr bwMode="auto">
          <a:xfrm>
            <a:off x="6003925" y="44592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 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＝ 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6634" name="文本框 55307"/>
          <p:cNvSpPr txBox="1">
            <a:spLocks noChangeArrowheads="1"/>
          </p:cNvSpPr>
          <p:nvPr/>
        </p:nvSpPr>
        <p:spPr bwMode="auto">
          <a:xfrm>
            <a:off x="100013" y="2781300"/>
            <a:ext cx="7310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vl="2" algn="ctr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(2)4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5" name="矩形 55310"/>
          <p:cNvSpPr>
            <a:spLocks noChangeArrowheads="1"/>
          </p:cNvSpPr>
          <p:nvPr/>
        </p:nvSpPr>
        <p:spPr bwMode="auto">
          <a:xfrm>
            <a:off x="3203575" y="476250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练一练（二）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/>
      <p:bldP spid="55303" grpId="0"/>
      <p:bldP spid="55304" grpId="0"/>
      <p:bldP spid="55305" grpId="0"/>
      <p:bldP spid="55306" grpId="0"/>
      <p:bldP spid="5530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5.3.1代数式的值</Template>
  <TotalTime>0</TotalTime>
  <Words>731</Words>
  <Application>Microsoft Office PowerPoint</Application>
  <PresentationFormat>全屏显示(4:3)</PresentationFormat>
  <Paragraphs>121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黑体</vt:lpstr>
      <vt:lpstr>楷体_GB2312</vt:lpstr>
      <vt:lpstr>宋体</vt:lpstr>
      <vt:lpstr>微软雅黑</vt:lpstr>
      <vt:lpstr>Arial</vt:lpstr>
      <vt:lpstr>Calibri</vt:lpstr>
      <vt:lpstr>Symbol</vt:lpstr>
      <vt:lpstr>Times New Roman</vt:lpstr>
      <vt:lpstr>Webdings</vt:lpstr>
      <vt:lpstr>Wingdings</vt:lpstr>
      <vt:lpstr>WWW.2PPT.COM
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2009-07-04T09:29:00Z</dcterms:created>
  <dcterms:modified xsi:type="dcterms:W3CDTF">2023-01-17T01:15:30Z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CD9B6223F34242FDAEDA3300616694C8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