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BD8D4-CB1A-4EF3-8A49-8AC80958DA6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B5B7-BAA9-48D9-96E4-3F122CD280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81E26-E660-4D60-A7F9-889A4A9CFBD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EED6A-C7D4-4786-B0BC-D0743E9FEC3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9841E-F888-4805-A2C2-121AF2A9E0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4AEED6A-C7D4-4786-B0BC-D0743E9FEC3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BAF9841E-F888-4805-A2C2-121AF2A9E07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627534"/>
            <a:ext cx="9144000" cy="1102519"/>
          </a:xfrm>
        </p:spPr>
        <p:txBody>
          <a:bodyPr/>
          <a:lstStyle/>
          <a:p>
            <a:r>
              <a:rPr lang="en-US" altLang="zh-CN" sz="2800" dirty="0" smtClean="0"/>
              <a:t>Unit 1 School Life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185167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/>
              <a:t>We have Chinese</a:t>
            </a:r>
            <a:endParaRPr lang="zh-CN" altLang="en-US" sz="4400" dirty="0"/>
          </a:p>
        </p:txBody>
      </p:sp>
      <p:sp>
        <p:nvSpPr>
          <p:cNvPr id="6" name="矩形 5"/>
          <p:cNvSpPr/>
          <p:nvPr/>
        </p:nvSpPr>
        <p:spPr>
          <a:xfrm>
            <a:off x="0" y="393990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55776" y="1113588"/>
            <a:ext cx="6984776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What subject</a:t>
            </a:r>
            <a:r>
              <a:rPr lang="en-US" altLang="zh-CN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s</a:t>
            </a:r>
            <a:r>
              <a:rPr lang="en-US" altLang="zh-CN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 do we have this afternoon</a:t>
            </a:r>
            <a:r>
              <a:rPr lang="zh-CN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00338" y="3003948"/>
            <a:ext cx="66976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/>
              <a:t>我们今天下午都有什么课</a:t>
            </a:r>
            <a:r>
              <a:rPr lang="zh-CN" altLang="en-US" sz="2800" b="1" dirty="0" smtClean="0"/>
              <a:t>呢？</a:t>
            </a:r>
            <a:endParaRPr lang="zh-CN" altLang="en-US" sz="2800" b="1" dirty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44153"/>
            <a:ext cx="2236788" cy="22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5697" y="411510"/>
            <a:ext cx="527740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比一比，看谁说得好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827088" y="1275160"/>
            <a:ext cx="7345362" cy="37856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+mj-lt"/>
              </a:rPr>
              <a:t>Subjects, subjects,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W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</a:rPr>
              <a:t>hat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subjects do we 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</a:rPr>
              <a:t>have?</a:t>
            </a:r>
            <a:endParaRPr lang="zh-CN" altLang="zh-CN" sz="32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latin typeface="+mj-lt"/>
              </a:rPr>
              <a:t>Chinese, PE,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W</a:t>
            </a:r>
            <a:r>
              <a:rPr lang="en-US" altLang="zh-CN" sz="3200" b="1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have Chinese and PE.</a:t>
            </a:r>
            <a:endParaRPr lang="zh-CN" altLang="zh-CN" sz="3200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3200" b="1" dirty="0"/>
          </a:p>
        </p:txBody>
      </p:sp>
      <p:pic>
        <p:nvPicPr>
          <p:cNvPr id="12292" name="图片 5" descr="问号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6" y="2393156"/>
            <a:ext cx="2771775" cy="275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7825" y="1"/>
            <a:ext cx="3298018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宋体" panose="02010600030101010101" pitchFamily="2" charset="-122"/>
              </a:rPr>
              <a:t>Let’s talk</a:t>
            </a:r>
            <a:endParaRPr lang="zh-CN" alt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4" y="1168004"/>
            <a:ext cx="7488237" cy="397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303610"/>
            <a:ext cx="6624637" cy="463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9" y="1653779"/>
            <a:ext cx="6408737" cy="333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908176" y="411956"/>
            <a:ext cx="6450039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r>
              <a:rPr lang="zh-CN" alt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5400" dirty="0" smtClean="0">
                <a:solidFill>
                  <a:srgbClr val="6600CC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争</a:t>
            </a:r>
            <a:r>
              <a:rPr lang="zh-CN" altLang="en-US" sz="5400" dirty="0">
                <a:solidFill>
                  <a:srgbClr val="6600CC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Times New Roman" panose="02020603050405020304" pitchFamily="18" charset="0"/>
              </a:rPr>
              <a:t>当小记者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/>
          </p:cNvSpPr>
          <p:nvPr>
            <p:ph idx="1"/>
          </p:nvPr>
        </p:nvSpPr>
        <p:spPr>
          <a:xfrm>
            <a:off x="157812" y="1779662"/>
            <a:ext cx="8964488" cy="158417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1.</a:t>
            </a:r>
            <a:r>
              <a:rPr lang="zh-CN" altLang="zh-CN" sz="2800" b="1" dirty="0" smtClean="0">
                <a:solidFill>
                  <a:srgbClr val="6600CC"/>
                </a:solidFill>
              </a:rPr>
              <a:t> 跟读课文。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solidFill>
                  <a:srgbClr val="6600CC"/>
                </a:solidFill>
              </a:rPr>
              <a:t>2.</a:t>
            </a:r>
            <a:r>
              <a:rPr lang="zh-CN" altLang="zh-CN" sz="2800" b="1" dirty="0" smtClean="0">
                <a:solidFill>
                  <a:srgbClr val="6600CC"/>
                </a:solidFill>
              </a:rPr>
              <a:t>课后对照课程表和同学交流，并向家长介绍所上课程。</a:t>
            </a:r>
          </a:p>
        </p:txBody>
      </p:sp>
      <p:sp>
        <p:nvSpPr>
          <p:cNvPr id="4" name="云形 3"/>
          <p:cNvSpPr/>
          <p:nvPr/>
        </p:nvSpPr>
        <p:spPr bwMode="auto">
          <a:xfrm>
            <a:off x="2051051" y="195263"/>
            <a:ext cx="5184775" cy="702469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Homework</a:t>
            </a:r>
            <a:endParaRPr lang="zh-CN" altLang="en-US" sz="4000" b="1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635375" y="681037"/>
            <a:ext cx="24701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200" b="1" dirty="0"/>
              <a:t>知识目标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35646"/>
            <a:ext cx="7920880" cy="25598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zh-CN" b="1" dirty="0" smtClean="0"/>
              <a:t>1.</a:t>
            </a:r>
            <a:r>
              <a:rPr lang="zh-CN" b="1" dirty="0" smtClean="0"/>
              <a:t>能听懂、会说、并认读单词</a:t>
            </a:r>
            <a:r>
              <a:rPr lang="zh-CN" altLang="zh-CN" b="1" dirty="0" smtClean="0"/>
              <a:t>classmate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subject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Chinese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PE</a:t>
            </a:r>
            <a:r>
              <a:rPr lang="en-US" altLang="zh-CN" b="1" dirty="0" smtClean="0"/>
              <a:t>, </a:t>
            </a:r>
            <a:r>
              <a:rPr lang="zh-CN" altLang="zh-CN" b="1" dirty="0" smtClean="0"/>
              <a:t>today</a:t>
            </a:r>
            <a:r>
              <a:rPr lang="en-US" altLang="zh-CN" b="1" dirty="0" smtClean="0"/>
              <a:t>.</a:t>
            </a:r>
            <a:endParaRPr lang="zh-CN" altLang="zh-CN" b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zh-CN" altLang="zh-CN" b="1" dirty="0" smtClean="0"/>
              <a:t>2.</a:t>
            </a:r>
            <a:r>
              <a:rPr lang="zh-CN" b="1" dirty="0" smtClean="0"/>
              <a:t>能听懂、会说并运用句型</a:t>
            </a:r>
            <a:r>
              <a:rPr lang="zh-CN" altLang="zh-CN" b="1" dirty="0" smtClean="0"/>
              <a:t>What subjects do we have this afternoon?</a:t>
            </a:r>
            <a:r>
              <a:rPr lang="zh-CN" b="1" dirty="0" smtClean="0"/>
              <a:t>及其答语</a:t>
            </a:r>
            <a:r>
              <a:rPr lang="zh-CN" altLang="zh-CN" b="1" dirty="0" smtClean="0"/>
              <a:t>We have Chinese and PE.</a:t>
            </a:r>
            <a:endParaRPr lang="en-US" altLang="zh-CN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12"/>
          <p:cNvGrpSpPr/>
          <p:nvPr/>
        </p:nvGrpSpPr>
        <p:grpSpPr bwMode="auto">
          <a:xfrm>
            <a:off x="568326" y="110729"/>
            <a:ext cx="1389063" cy="1658540"/>
            <a:chOff x="568774" y="148144"/>
            <a:chExt cx="1388493" cy="2211012"/>
          </a:xfrm>
        </p:grpSpPr>
        <p:sp>
          <p:nvSpPr>
            <p:cNvPr id="5" name="圆角矩形 4"/>
            <p:cNvSpPr/>
            <p:nvPr/>
          </p:nvSpPr>
          <p:spPr bwMode="auto">
            <a:xfrm rot="18855823">
              <a:off x="598820" y="118098"/>
              <a:ext cx="1066541" cy="112663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 rot="18855823">
              <a:off x="836823" y="1238712"/>
              <a:ext cx="1133649" cy="11072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051720" y="299156"/>
            <a:ext cx="6624736" cy="7915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zh-CN" alt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上学年我们的课本中都有哪些朋友伴随我们一同成长</a:t>
            </a:r>
            <a:r>
              <a:rPr lang="zh-CN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呢？</a:t>
            </a:r>
            <a:endParaRPr lang="zh-CN" alt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513" y="1545432"/>
            <a:ext cx="1238250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1600201"/>
            <a:ext cx="1238250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688" y="1600200"/>
            <a:ext cx="1238250" cy="149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4" y="3381376"/>
            <a:ext cx="1228725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51500" y="3381376"/>
            <a:ext cx="1238250" cy="14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12"/>
          <p:cNvGrpSpPr/>
          <p:nvPr/>
        </p:nvGrpSpPr>
        <p:grpSpPr bwMode="auto">
          <a:xfrm>
            <a:off x="568326" y="110729"/>
            <a:ext cx="1389063" cy="1658540"/>
            <a:chOff x="568774" y="148144"/>
            <a:chExt cx="1388493" cy="2211012"/>
          </a:xfrm>
        </p:grpSpPr>
        <p:sp>
          <p:nvSpPr>
            <p:cNvPr id="5" name="圆角矩形 4"/>
            <p:cNvSpPr/>
            <p:nvPr/>
          </p:nvSpPr>
          <p:spPr bwMode="auto">
            <a:xfrm rot="18855823">
              <a:off x="598820" y="118098"/>
              <a:ext cx="1066541" cy="112663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 rot="18855823">
              <a:off x="836823" y="1238712"/>
              <a:ext cx="1133649" cy="110723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1" y="1600201"/>
            <a:ext cx="2371725" cy="307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2051050" y="519113"/>
            <a:ext cx="6192838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000" b="1" dirty="0">
                <a:solidFill>
                  <a:srgbClr val="FF0000"/>
                </a:solidFill>
              </a:rPr>
              <a:t>认识一下我们的新同学吧！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1" y="844154"/>
            <a:ext cx="3516313" cy="283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716017" y="1329612"/>
            <a:ext cx="303159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classmate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851" y="4092986"/>
            <a:ext cx="575029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class+mate</a:t>
            </a:r>
            <a:r>
              <a:rPr lang="en-US" altLang="zh-CN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=classmate</a:t>
            </a:r>
            <a:endParaRPr lang="zh-CN" alt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08626" y="2139554"/>
            <a:ext cx="30956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/>
              <a:t>同班同学</a:t>
            </a:r>
          </a:p>
        </p:txBody>
      </p:sp>
      <p:grpSp>
        <p:nvGrpSpPr>
          <p:cNvPr id="6150" name="组合 11"/>
          <p:cNvGrpSpPr/>
          <p:nvPr/>
        </p:nvGrpSpPr>
        <p:grpSpPr bwMode="auto">
          <a:xfrm>
            <a:off x="2586039" y="-182166"/>
            <a:ext cx="4891087" cy="1002394"/>
            <a:chOff x="2585689" y="-243408"/>
            <a:chExt cx="4892218" cy="1336848"/>
          </a:xfrm>
        </p:grpSpPr>
        <p:pic>
          <p:nvPicPr>
            <p:cNvPr id="6152" name="图片 9" descr="图片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85689" y="-243408"/>
              <a:ext cx="4892218" cy="131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Box 10"/>
            <p:cNvSpPr txBox="1">
              <a:spLocks noChangeArrowheads="1"/>
            </p:cNvSpPr>
            <p:nvPr/>
          </p:nvSpPr>
          <p:spPr bwMode="auto">
            <a:xfrm>
              <a:off x="3779912" y="67271"/>
              <a:ext cx="3456384" cy="10261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 dirty="0">
                  <a:solidFill>
                    <a:srgbClr val="0000FF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新词抢先看</a:t>
              </a:r>
            </a:p>
          </p:txBody>
        </p: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1" y="1006079"/>
            <a:ext cx="1400175" cy="137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1006079"/>
            <a:ext cx="1511300" cy="140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1006078"/>
            <a:ext cx="1657350" cy="14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043713" y="2733768"/>
            <a:ext cx="23006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subject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60701" y="3598069"/>
            <a:ext cx="309562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/>
              <a:t>科目；课程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75464" y="1006078"/>
            <a:ext cx="1584325" cy="140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6" name="组合 8"/>
          <p:cNvGrpSpPr/>
          <p:nvPr/>
        </p:nvGrpSpPr>
        <p:grpSpPr bwMode="auto">
          <a:xfrm>
            <a:off x="2586039" y="-182166"/>
            <a:ext cx="4891087" cy="1002394"/>
            <a:chOff x="2585689" y="-243408"/>
            <a:chExt cx="4892218" cy="1336848"/>
          </a:xfrm>
        </p:grpSpPr>
        <p:pic>
          <p:nvPicPr>
            <p:cNvPr id="7178" name="图片 9" descr="图片8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85689" y="-243408"/>
              <a:ext cx="4892218" cy="131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Box 10"/>
            <p:cNvSpPr txBox="1">
              <a:spLocks noChangeArrowheads="1"/>
            </p:cNvSpPr>
            <p:nvPr/>
          </p:nvSpPr>
          <p:spPr bwMode="auto">
            <a:xfrm>
              <a:off x="3779912" y="67271"/>
              <a:ext cx="3456384" cy="10261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 dirty="0">
                  <a:solidFill>
                    <a:srgbClr val="0000FF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新词抢先看</a:t>
              </a:r>
            </a:p>
          </p:txBody>
        </p:sp>
      </p:grp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17"/>
          <p:cNvGrpSpPr/>
          <p:nvPr/>
        </p:nvGrpSpPr>
        <p:grpSpPr bwMode="auto">
          <a:xfrm>
            <a:off x="2124076" y="681038"/>
            <a:ext cx="5362575" cy="2531269"/>
            <a:chOff x="1619672" y="908720"/>
            <a:chExt cx="5363298" cy="3375273"/>
          </a:xfrm>
        </p:grpSpPr>
        <p:pic>
          <p:nvPicPr>
            <p:cNvPr id="820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9672" y="908720"/>
              <a:ext cx="5363298" cy="337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579293">
              <a:off x="1757750" y="1656840"/>
              <a:ext cx="304800" cy="565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6" y="681038"/>
            <a:ext cx="136842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683568" y="3327834"/>
            <a:ext cx="25314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Chinese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95739" y="3543301"/>
            <a:ext cx="3095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/>
              <a:t>汉语；中文</a:t>
            </a:r>
          </a:p>
        </p:txBody>
      </p:sp>
      <p:sp>
        <p:nvSpPr>
          <p:cNvPr id="19" name="矩形 18"/>
          <p:cNvSpPr/>
          <p:nvPr/>
        </p:nvSpPr>
        <p:spPr>
          <a:xfrm>
            <a:off x="1659669" y="4029912"/>
            <a:ext cx="10695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PE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95739" y="4192192"/>
            <a:ext cx="3095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/>
              <a:t>体育</a:t>
            </a:r>
          </a:p>
        </p:txBody>
      </p:sp>
      <p:grpSp>
        <p:nvGrpSpPr>
          <p:cNvPr id="8200" name="组合 17"/>
          <p:cNvGrpSpPr/>
          <p:nvPr/>
        </p:nvGrpSpPr>
        <p:grpSpPr bwMode="auto">
          <a:xfrm>
            <a:off x="2586039" y="-182166"/>
            <a:ext cx="4891087" cy="1002394"/>
            <a:chOff x="2585689" y="-243408"/>
            <a:chExt cx="4892218" cy="1336848"/>
          </a:xfrm>
        </p:grpSpPr>
        <p:pic>
          <p:nvPicPr>
            <p:cNvPr id="8202" name="图片 20" descr="图片8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85689" y="-243408"/>
              <a:ext cx="4892218" cy="131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Box 21"/>
            <p:cNvSpPr txBox="1">
              <a:spLocks noChangeArrowheads="1"/>
            </p:cNvSpPr>
            <p:nvPr/>
          </p:nvSpPr>
          <p:spPr bwMode="auto">
            <a:xfrm>
              <a:off x="3779912" y="67271"/>
              <a:ext cx="3456384" cy="10261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>
                  <a:solidFill>
                    <a:srgbClr val="0000FF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新词抢先看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339753" y="3597864"/>
            <a:ext cx="18389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宋体" panose="02010600030101010101" pitchFamily="2" charset="-122"/>
              </a:rPr>
              <a:t>today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19701" y="3813573"/>
            <a:ext cx="3095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/>
              <a:t>今天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4" y="735807"/>
            <a:ext cx="5616575" cy="268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组合 14"/>
          <p:cNvGrpSpPr/>
          <p:nvPr/>
        </p:nvGrpSpPr>
        <p:grpSpPr bwMode="auto">
          <a:xfrm>
            <a:off x="2586039" y="-182166"/>
            <a:ext cx="4891087" cy="1002394"/>
            <a:chOff x="2585689" y="-243408"/>
            <a:chExt cx="4892218" cy="1336848"/>
          </a:xfrm>
        </p:grpSpPr>
        <p:pic>
          <p:nvPicPr>
            <p:cNvPr id="9223" name="图片 17" descr="图片8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85689" y="-243408"/>
              <a:ext cx="4892218" cy="131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4" name="TextBox 20"/>
            <p:cNvSpPr txBox="1">
              <a:spLocks noChangeArrowheads="1"/>
            </p:cNvSpPr>
            <p:nvPr/>
          </p:nvSpPr>
          <p:spPr bwMode="auto">
            <a:xfrm>
              <a:off x="3779912" y="67271"/>
              <a:ext cx="3456384" cy="10261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400" b="1">
                  <a:solidFill>
                    <a:srgbClr val="0000FF"/>
                  </a:solidFill>
                  <a:latin typeface="华文彩云" panose="02010800040101010101" pitchFamily="2" charset="-122"/>
                  <a:ea typeface="华文彩云" panose="02010800040101010101" pitchFamily="2" charset="-122"/>
                </a:rPr>
                <a:t>新词抢先看</a:t>
              </a:r>
            </a:p>
          </p:txBody>
        </p:sp>
      </p:grp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9" descr="图片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4" y="-182166"/>
            <a:ext cx="4892675" cy="9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331914" y="1006079"/>
            <a:ext cx="66960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2800" b="1" dirty="0"/>
              <a:t>新同学</a:t>
            </a:r>
            <a:r>
              <a:rPr lang="en-US" altLang="zh-CN" sz="2800" b="1" dirty="0">
                <a:latin typeface="+mn-lt"/>
              </a:rPr>
              <a:t>Tom</a:t>
            </a:r>
            <a:r>
              <a:rPr lang="zh-CN" altLang="zh-CN" sz="2800" b="1" dirty="0"/>
              <a:t>向</a:t>
            </a:r>
            <a:r>
              <a:rPr lang="en-US" altLang="zh-CN" sz="2800" b="1" dirty="0">
                <a:latin typeface="+mj-lt"/>
              </a:rPr>
              <a:t>Jenny</a:t>
            </a:r>
            <a:r>
              <a:rPr lang="zh-CN" altLang="zh-CN" sz="2800" b="1" dirty="0"/>
              <a:t>询问了什么问题呢？</a:t>
            </a:r>
            <a:endParaRPr lang="zh-CN" altLang="en-US" sz="2800" b="1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653778"/>
            <a:ext cx="61071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1762125"/>
            <a:ext cx="1655762" cy="8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921919"/>
            <a:ext cx="2808287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4536480" y="86916"/>
            <a:ext cx="158412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School Life 第一课时_课件1</Template>
  <TotalTime>0</TotalTime>
  <Words>217</Words>
  <Application>Microsoft Office PowerPoint</Application>
  <PresentationFormat>全屏显示(16:9)</PresentationFormat>
  <Paragraphs>53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华文彩云</vt:lpstr>
      <vt:lpstr>华文琥珀</vt:lpstr>
      <vt:lpstr>华文楷体</vt:lpstr>
      <vt:lpstr>宋体</vt:lpstr>
      <vt:lpstr>微软雅黑</vt:lpstr>
      <vt:lpstr>Arial</vt:lpstr>
      <vt:lpstr>Calibri</vt:lpstr>
      <vt:lpstr>Times New Roman</vt:lpstr>
      <vt:lpstr>WWW.2PPT.COM
</vt:lpstr>
      <vt:lpstr>Unit 1 School Life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2020-06-20T02:14:00Z</dcterms:created>
  <dcterms:modified xsi:type="dcterms:W3CDTF">2023-01-17T01:15:47Z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318E1C97F31B44968E7DFF98D8908F7E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