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614" r:id="rId2"/>
    <p:sldId id="559" r:id="rId3"/>
    <p:sldId id="528" r:id="rId4"/>
    <p:sldId id="603" r:id="rId5"/>
    <p:sldId id="605" r:id="rId6"/>
    <p:sldId id="527" r:id="rId7"/>
    <p:sldId id="533" r:id="rId8"/>
    <p:sldId id="525" r:id="rId9"/>
    <p:sldId id="539" r:id="rId10"/>
    <p:sldId id="613" r:id="rId11"/>
    <p:sldId id="327" r:id="rId12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3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1DAC0"/>
    <a:srgbClr val="E4DAC1"/>
    <a:srgbClr val="E5D8C5"/>
    <a:srgbClr val="D0C5A5"/>
    <a:srgbClr val="CDBC91"/>
    <a:srgbClr val="C8B58B"/>
    <a:srgbClr val="CAB68E"/>
    <a:srgbClr val="CCBB90"/>
    <a:srgbClr val="1F17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9" autoAdjust="0"/>
    <p:restoredTop sz="86456" autoAdjust="0"/>
  </p:normalViewPr>
  <p:slideViewPr>
    <p:cSldViewPr snapToGrid="0">
      <p:cViewPr varScale="1">
        <p:scale>
          <a:sx n="107" d="100"/>
          <a:sy n="107" d="100"/>
        </p:scale>
        <p:origin x="-90" y="-690"/>
      </p:cViewPr>
      <p:guideLst>
        <p:guide orient="horz" pos="1713"/>
        <p:guide pos="2822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02448" y="714381"/>
            <a:ext cx="8139178" cy="37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02412" y="1941211"/>
            <a:ext cx="8139178" cy="674375"/>
          </a:xfrm>
        </p:spPr>
        <p:txBody>
          <a:bodyPr vert="horz" lIns="76200" tIns="28575" rIns="19050" bIns="28575" rtlCol="0" anchor="t" anchorCtr="0">
            <a:no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100" b="0" i="0" u="none" strike="noStrike" kern="1200" cap="none" spc="45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412" y="972000"/>
            <a:ext cx="8139178" cy="378101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2856548"/>
            <a:ext cx="8139178" cy="468634"/>
          </a:xfrm>
        </p:spPr>
        <p:txBody>
          <a:bodyPr lIns="76200" tIns="28575" rIns="47625" bIns="28575" anchor="t" anchorCtr="0">
            <a:noAutofit/>
          </a:bodyPr>
          <a:lstStyle>
            <a:lvl1pPr>
              <a:defRPr sz="2700" b="0" u="none" strike="noStrike" kern="1200" cap="none" spc="225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4" y="3383757"/>
            <a:ext cx="8139178" cy="808489"/>
          </a:xfrm>
        </p:spPr>
        <p:txBody>
          <a:bodyPr lIns="76200" tIns="28575" rIns="57150" bIns="28575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972000"/>
            <a:ext cx="3962432" cy="3780000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02447" y="972001"/>
            <a:ext cx="3962432" cy="285752"/>
          </a:xfrm>
        </p:spPr>
        <p:txBody>
          <a:bodyPr lIns="76200" tIns="28575" rIns="57150" bIns="28575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15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341782"/>
            <a:ext cx="3962400" cy="341417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2" y="972001"/>
            <a:ext cx="3962432" cy="285752"/>
          </a:xfrm>
        </p:spPr>
        <p:txBody>
          <a:bodyPr vert="horz" lIns="76200" tIns="28575" rIns="57150" bIns="28575" rtlCol="0" anchor="t" anchorCtr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2" y="1341782"/>
            <a:ext cx="3962432" cy="341417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76200" tIns="0" rIns="61913" bIns="0"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679194" y="972000"/>
            <a:ext cx="3962432" cy="3780000"/>
          </a:xfrm>
        </p:spPr>
        <p:txBody>
          <a:bodyPr vert="horz"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2"/>
            <a:ext cx="713238" cy="4041680"/>
          </a:xfrm>
        </p:spPr>
        <p:txBody>
          <a:bodyPr vert="eaVert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28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4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76200" tIns="28575" rIns="57150" bIns="28575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5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76200" tIns="0" rIns="61913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6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7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8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15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664124"/>
            <a:ext cx="9144000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第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课时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1480256"/>
            <a:ext cx="9144000" cy="83099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5000" b="1" dirty="0"/>
              <a:t>整式的除法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99730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05028" y="221668"/>
            <a:ext cx="875348" cy="39147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 algn="just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Ø"/>
            </a:pP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小结</a:t>
            </a:r>
          </a:p>
        </p:txBody>
      </p:sp>
      <p:sp>
        <p:nvSpPr>
          <p:cNvPr id="4" name="TextBox 2"/>
          <p:cNvSpPr txBox="1"/>
          <p:nvPr/>
        </p:nvSpPr>
        <p:spPr>
          <a:xfrm>
            <a:off x="688658" y="2112169"/>
            <a:ext cx="1088231" cy="1037749"/>
          </a:xfrm>
          <a:prstGeom prst="rect">
            <a:avLst/>
          </a:prstGeom>
          <a:noFill/>
          <a:ln w="25400" cap="flat" cmpd="sng">
            <a:solidFill>
              <a:srgbClr val="7F7F7F">
                <a:alpha val="53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单项式</a:t>
            </a:r>
            <a:r>
              <a:rPr lang="zh-CN" altLang="en-US" sz="2100" dirty="0">
                <a:latin typeface="Arial" panose="020B0604020202020204" pitchFamily="34" charset="0"/>
                <a:cs typeface="Times New Roman" panose="02020603050405020304" pitchFamily="18" charset="0"/>
              </a:rPr>
              <a:t>÷</a:t>
            </a:r>
            <a:endParaRPr lang="zh-CN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dist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单项式</a:t>
            </a:r>
          </a:p>
        </p:txBody>
      </p:sp>
      <p:sp>
        <p:nvSpPr>
          <p:cNvPr id="7" name="矩形 6"/>
          <p:cNvSpPr/>
          <p:nvPr/>
        </p:nvSpPr>
        <p:spPr>
          <a:xfrm>
            <a:off x="1992630" y="1116806"/>
            <a:ext cx="1403509" cy="391478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运算法则</a:t>
            </a:r>
          </a:p>
        </p:txBody>
      </p:sp>
      <p:sp>
        <p:nvSpPr>
          <p:cNvPr id="9" name="左大括号 8"/>
          <p:cNvSpPr/>
          <p:nvPr/>
        </p:nvSpPr>
        <p:spPr>
          <a:xfrm>
            <a:off x="1884045" y="1318022"/>
            <a:ext cx="105966" cy="2233613"/>
          </a:xfrm>
          <a:prstGeom prst="leftBrace">
            <a:avLst>
              <a:gd name="adj1" fmla="val 7221"/>
              <a:gd name="adj2" fmla="val 50000"/>
            </a:avLst>
          </a:prstGeom>
          <a:noFill/>
          <a:ln w="25400" cap="flat" cmpd="sng">
            <a:solidFill>
              <a:schemeClr val="tx1">
                <a:alpha val="61176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 anchor="t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763804" y="844391"/>
            <a:ext cx="3826193" cy="1176338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系数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相除；</a:t>
            </a:r>
          </a:p>
          <a:p>
            <a:pPr eaLnBrk="0" hangingPunct="0"/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同底数的幂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相除；</a:t>
            </a:r>
          </a:p>
          <a:p>
            <a:pPr eaLnBrk="0" hangingPunct="0"/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只在被除式里出现的因式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照搬作为商的一个因式</a:t>
            </a:r>
          </a:p>
        </p:txBody>
      </p:sp>
      <p:sp>
        <p:nvSpPr>
          <p:cNvPr id="18" name="矩形 17"/>
          <p:cNvSpPr/>
          <p:nvPr/>
        </p:nvSpPr>
        <p:spPr>
          <a:xfrm>
            <a:off x="2045970" y="3328035"/>
            <a:ext cx="1046798" cy="391478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476625" y="2895600"/>
            <a:ext cx="4443889" cy="1361123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1.不要遗漏只在</a:t>
            </a: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被除式中有而除式中没有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的字母及字母的指数；</a:t>
            </a:r>
          </a:p>
          <a:p>
            <a:pPr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2.系数相除时，应连同它前面的</a:t>
            </a: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符号一起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进行运算.</a:t>
            </a:r>
          </a:p>
        </p:txBody>
      </p:sp>
      <p:sp>
        <p:nvSpPr>
          <p:cNvPr id="25" name="右箭头 24"/>
          <p:cNvSpPr/>
          <p:nvPr/>
        </p:nvSpPr>
        <p:spPr bwMode="auto">
          <a:xfrm>
            <a:off x="3415189" y="1215391"/>
            <a:ext cx="358616" cy="2157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" name="右箭头 25"/>
          <p:cNvSpPr/>
          <p:nvPr/>
        </p:nvSpPr>
        <p:spPr bwMode="auto">
          <a:xfrm>
            <a:off x="3117056" y="3438525"/>
            <a:ext cx="360045" cy="21669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 bldLvl="0" animBg="1"/>
      <p:bldP spid="7" grpId="0" bldLvl="0" animBg="1"/>
      <p:bldP spid="9" grpId="0" bldLvl="0" animBg="1"/>
      <p:bldP spid="17" grpId="0" bldLvl="0" animBg="1"/>
      <p:bldP spid="18" grpId="0" bldLvl="0" animBg="1"/>
      <p:bldP spid="20" grpId="0" bldLvl="0" animBg="1"/>
      <p:bldP spid="25" grpId="0" bldLvl="0" animBg="1"/>
      <p:bldP spid="26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33926" y="1145857"/>
            <a:ext cx="7741920" cy="21459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500"/>
              <a:t>             </a:t>
            </a:r>
            <a:endParaRPr lang="zh-CN" altLang="en-US" sz="45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45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11042" y="2135975"/>
            <a:ext cx="7909084" cy="83869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5000" dirty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1-6.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3351" y="67152"/>
            <a:ext cx="1460659" cy="647224"/>
          </a:xfrm>
          <a:prstGeom prst="rect">
            <a:avLst/>
          </a:prstGeom>
        </p:spPr>
      </p:pic>
      <p:sp>
        <p:nvSpPr>
          <p:cNvPr id="29" name="Text Box 3"/>
          <p:cNvSpPr txBox="1"/>
          <p:nvPr/>
        </p:nvSpPr>
        <p:spPr>
          <a:xfrm>
            <a:off x="723900" y="642938"/>
            <a:ext cx="3216593" cy="552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1.同底数幂的除法公式：</a:t>
            </a:r>
          </a:p>
        </p:txBody>
      </p:sp>
      <p:sp>
        <p:nvSpPr>
          <p:cNvPr id="30" name="Text Box 6"/>
          <p:cNvSpPr txBox="1"/>
          <p:nvPr/>
        </p:nvSpPr>
        <p:spPr>
          <a:xfrm>
            <a:off x="725329" y="2098834"/>
            <a:ext cx="3625691" cy="552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2.单项式乘以单项式法则：</a:t>
            </a:r>
          </a:p>
        </p:txBody>
      </p:sp>
      <p:sp>
        <p:nvSpPr>
          <p:cNvPr id="31" name="Text Box 7"/>
          <p:cNvSpPr txBox="1"/>
          <p:nvPr/>
        </p:nvSpPr>
        <p:spPr>
          <a:xfrm>
            <a:off x="975836" y="2686527"/>
            <a:ext cx="6308408" cy="152257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单项式乘以单项式，把</a:t>
            </a:r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系数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相同字母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分别相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乘，对于</a:t>
            </a:r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只在一个单项式中存在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的字母连同它的指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数作为</a:t>
            </a:r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积的一个因式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4" name="Text Box 64"/>
          <p:cNvSpPr txBox="1"/>
          <p:nvPr/>
        </p:nvSpPr>
        <p:spPr>
          <a:xfrm>
            <a:off x="1026319" y="1299687"/>
            <a:ext cx="4447699" cy="552926"/>
          </a:xfrm>
          <a:prstGeom prst="rect">
            <a:avLst/>
          </a:prstGeom>
          <a:noFill/>
          <a:ln w="28575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m-n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≠0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1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1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都是正整数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4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02407" y="122397"/>
            <a:ext cx="1775936" cy="568166"/>
          </a:xfrm>
          <a:prstGeom prst="rect">
            <a:avLst/>
          </a:prstGeom>
        </p:spPr>
      </p:pic>
      <p:sp>
        <p:nvSpPr>
          <p:cNvPr id="9218" name="文本框 3"/>
          <p:cNvSpPr txBox="1"/>
          <p:nvPr/>
        </p:nvSpPr>
        <p:spPr>
          <a:xfrm>
            <a:off x="381000" y="807244"/>
            <a:ext cx="6361748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你能计算下列各题吗？如果能，说说你的理由.</a:t>
            </a:r>
          </a:p>
        </p:txBody>
      </p:sp>
      <p:sp>
        <p:nvSpPr>
          <p:cNvPr id="9219" name="文本框 4"/>
          <p:cNvSpPr txBox="1"/>
          <p:nvPr/>
        </p:nvSpPr>
        <p:spPr>
          <a:xfrm>
            <a:off x="520542" y="1253491"/>
            <a:ext cx="6072664" cy="552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÷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(2)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(3)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5" name="云形标注 34"/>
          <p:cNvSpPr/>
          <p:nvPr/>
        </p:nvSpPr>
        <p:spPr>
          <a:xfrm>
            <a:off x="5963603" y="2035969"/>
            <a:ext cx="2240756" cy="1310164"/>
          </a:xfrm>
          <a:prstGeom prst="cloudCallout">
            <a:avLst>
              <a:gd name="adj1" fmla="val -139946"/>
              <a:gd name="adj2" fmla="val -35241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可以用类似于分数约分的方法来计算</a:t>
            </a:r>
          </a:p>
        </p:txBody>
      </p:sp>
      <p:sp>
        <p:nvSpPr>
          <p:cNvPr id="11267" name="文本框 2"/>
          <p:cNvSpPr txBox="1"/>
          <p:nvPr/>
        </p:nvSpPr>
        <p:spPr>
          <a:xfrm>
            <a:off x="464344" y="2035969"/>
            <a:ext cx="2117884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解：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(1)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5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÷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=</a:t>
            </a:r>
            <a:endParaRPr lang="zh-CN" altLang="en-US" sz="21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graphicFrame>
        <p:nvGraphicFramePr>
          <p:cNvPr id="11268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388870" y="1844517"/>
          <a:ext cx="1172766" cy="716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r:id="rId4" imgW="685800" imgH="419100" progId="Equation.KSEE3">
                  <p:embed/>
                </p:oleObj>
              </mc:Choice>
              <mc:Fallback>
                <p:oleObj r:id="rId4" imgW="685800" imgH="419100" progId="Equation.KSEE3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88870" y="1844517"/>
                        <a:ext cx="1172766" cy="71675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文本框 5"/>
          <p:cNvSpPr txBox="1"/>
          <p:nvPr/>
        </p:nvSpPr>
        <p:spPr>
          <a:xfrm>
            <a:off x="926069" y="2748915"/>
            <a:ext cx="2134076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(2)8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m</a:t>
            </a:r>
            <a:r>
              <a:rPr lang="en-US" altLang="zh-CN" sz="2100" b="1" baseline="300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n</a:t>
            </a:r>
            <a:r>
              <a:rPr lang="en-US" altLang="zh-CN" sz="2100" b="1" baseline="300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÷2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m</a:t>
            </a:r>
            <a:r>
              <a:rPr lang="en-US" altLang="zh-CN" sz="2100" b="1" baseline="300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n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=</a:t>
            </a:r>
            <a:endParaRPr lang="zh-CN" altLang="en-US" sz="2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1270" name="对象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108007" y="2549129"/>
          <a:ext cx="1377554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r:id="rId6" imgW="787400" imgH="419100" progId="Equation.KSEE3">
                  <p:embed/>
                </p:oleObj>
              </mc:Choice>
              <mc:Fallback>
                <p:oleObj r:id="rId6" imgW="787400" imgH="419100" progId="Equation.KSEE3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08007" y="2549129"/>
                        <a:ext cx="1377554" cy="7334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文本框 7"/>
          <p:cNvSpPr txBox="1"/>
          <p:nvPr/>
        </p:nvSpPr>
        <p:spPr>
          <a:xfrm>
            <a:off x="888445" y="3616881"/>
            <a:ext cx="1913096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(3)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en-US" altLang="zh-CN" sz="2100" b="1" baseline="300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4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en-US" altLang="zh-CN" sz="2100" b="1" baseline="300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c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÷3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en-US" altLang="zh-CN" sz="2100" b="1" baseline="300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b=</a:t>
            </a:r>
            <a:endParaRPr lang="zh-CN" altLang="en-US" sz="2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1272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803207" y="3447337"/>
          <a:ext cx="1604963" cy="697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r:id="rId8" imgW="965200" imgH="419100" progId="Equation.KSEE3">
                  <p:embed/>
                </p:oleObj>
              </mc:Choice>
              <mc:Fallback>
                <p:oleObj r:id="rId8" imgW="965200" imgH="419100" progId="Equation.KSEE3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03207" y="3447337"/>
                        <a:ext cx="1604963" cy="69770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35" grpId="0" animBg="1"/>
      <p:bldP spid="11267" grpId="0"/>
      <p:bldP spid="11269" grpId="0"/>
      <p:bldP spid="112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412433" y="32488"/>
            <a:ext cx="7295674" cy="2669279"/>
            <a:chOff x="319" y="3042"/>
            <a:chExt cx="5010" cy="800"/>
          </a:xfrm>
        </p:grpSpPr>
        <p:sp>
          <p:nvSpPr>
            <p:cNvPr id="9269" name="AutoShape 5"/>
            <p:cNvSpPr/>
            <p:nvPr/>
          </p:nvSpPr>
          <p:spPr>
            <a:xfrm>
              <a:off x="319" y="3242"/>
              <a:ext cx="5010" cy="600"/>
            </a:xfrm>
            <a:prstGeom prst="foldedCorner">
              <a:avLst>
                <a:gd name="adj" fmla="val 20380"/>
              </a:avLst>
            </a:prstGeom>
            <a:solidFill>
              <a:srgbClr val="FFCC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pic>
          <p:nvPicPr>
            <p:cNvPr id="9270" name="Picture 6" descr="U_2202~1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91" y="3042"/>
              <a:ext cx="341" cy="26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5" name="TextBox 24"/>
          <p:cNvSpPr txBox="1"/>
          <p:nvPr/>
        </p:nvSpPr>
        <p:spPr>
          <a:xfrm>
            <a:off x="911066" y="1205865"/>
            <a:ext cx="6683693" cy="152257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单项式相除，把</a:t>
            </a: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系数、同底数幂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分别相除后，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作为商的因式；对于</a:t>
            </a: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只在被除式里含有的字母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则连同它的指数一起作为商的一个因式 .</a:t>
            </a:r>
          </a:p>
        </p:txBody>
      </p:sp>
      <p:sp>
        <p:nvSpPr>
          <p:cNvPr id="24588" name="Text Box 2056"/>
          <p:cNvSpPr txBox="1"/>
          <p:nvPr/>
        </p:nvSpPr>
        <p:spPr>
          <a:xfrm>
            <a:off x="601028" y="890587"/>
            <a:ext cx="379285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单项式除以单项式的法则：</a:t>
            </a:r>
          </a:p>
        </p:txBody>
      </p:sp>
      <p:sp>
        <p:nvSpPr>
          <p:cNvPr id="12293" name="Rectangle 21" descr="PE03255_"/>
          <p:cNvSpPr/>
          <p:nvPr/>
        </p:nvSpPr>
        <p:spPr>
          <a:xfrm>
            <a:off x="518160" y="2912745"/>
            <a:ext cx="5801916" cy="439579"/>
          </a:xfrm>
          <a:prstGeom prst="rect">
            <a:avLst/>
          </a:prstGeom>
          <a:noFill/>
          <a:ln w="25400" cap="flat" cmpd="sng">
            <a:pattFill prst="shingle">
              <a:fgClr>
                <a:srgbClr val="FFFFFF"/>
              </a:fgClr>
              <a:bgClr>
                <a:srgbClr val="006699"/>
              </a:bgClr>
            </a:pattFill>
            <a:prstDash val="solid"/>
            <a:miter/>
            <a:headEnd type="none" w="sm" len="sm"/>
            <a:tailEnd type="none" w="sm" len="sm"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15000"/>
              </a:lnSpc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商式＝系数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• 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同底的幂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• 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被除式里单独有的幂</a:t>
            </a:r>
          </a:p>
        </p:txBody>
      </p:sp>
      <p:sp>
        <p:nvSpPr>
          <p:cNvPr id="6153" name="Text Box 33" descr="PE03255_"/>
          <p:cNvSpPr txBox="1"/>
          <p:nvPr/>
        </p:nvSpPr>
        <p:spPr>
          <a:xfrm>
            <a:off x="2511029" y="3948828"/>
            <a:ext cx="1496615" cy="71485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底数不变，</a:t>
            </a:r>
            <a:endParaRPr lang="zh-CN" altLang="en-US" sz="21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指数相减.</a:t>
            </a:r>
          </a:p>
        </p:txBody>
      </p:sp>
      <p:sp>
        <p:nvSpPr>
          <p:cNvPr id="19" name="Text Box 35" descr="PE03255_"/>
          <p:cNvSpPr txBox="1"/>
          <p:nvPr/>
        </p:nvSpPr>
        <p:spPr>
          <a:xfrm>
            <a:off x="4185047" y="3979546"/>
            <a:ext cx="1956197" cy="61769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CN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保留在商里作为因式.</a:t>
            </a:r>
          </a:p>
        </p:txBody>
      </p:sp>
      <p:sp>
        <p:nvSpPr>
          <p:cNvPr id="20" name="AutoShape 37"/>
          <p:cNvSpPr>
            <a:spLocks noChangeArrowheads="1"/>
          </p:cNvSpPr>
          <p:nvPr/>
        </p:nvSpPr>
        <p:spPr bwMode="auto">
          <a:xfrm rot="10800000">
            <a:off x="1377791" y="3455670"/>
            <a:ext cx="342900" cy="457200"/>
          </a:xfrm>
          <a:prstGeom prst="upArrow">
            <a:avLst>
              <a:gd name="adj1" fmla="val 50000"/>
              <a:gd name="adj2" fmla="val 33333"/>
            </a:avLst>
          </a:prstGeom>
          <a:solidFill>
            <a:srgbClr val="FF9900"/>
          </a:solidFill>
          <a:ln w="9525">
            <a:solidFill>
              <a:srgbClr val="8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68580" tIns="34290" rIns="68580" bIns="3429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AutoShape 39"/>
          <p:cNvSpPr>
            <a:spLocks noChangeArrowheads="1"/>
          </p:cNvSpPr>
          <p:nvPr/>
        </p:nvSpPr>
        <p:spPr bwMode="auto">
          <a:xfrm rot="8803087">
            <a:off x="2745820" y="3436620"/>
            <a:ext cx="342900" cy="571500"/>
          </a:xfrm>
          <a:prstGeom prst="upArrow">
            <a:avLst>
              <a:gd name="adj1" fmla="val 50000"/>
              <a:gd name="adj2" fmla="val 41667"/>
            </a:avLst>
          </a:prstGeom>
          <a:solidFill>
            <a:srgbClr val="FF9900"/>
          </a:solidFill>
          <a:ln w="9525">
            <a:solidFill>
              <a:srgbClr val="8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68580" tIns="34290" rIns="68580" bIns="3429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AutoShape 40"/>
          <p:cNvSpPr>
            <a:spLocks noChangeArrowheads="1"/>
          </p:cNvSpPr>
          <p:nvPr/>
        </p:nvSpPr>
        <p:spPr bwMode="auto">
          <a:xfrm rot="10800000">
            <a:off x="4567476" y="3440192"/>
            <a:ext cx="342900" cy="457200"/>
          </a:xfrm>
          <a:prstGeom prst="upArrow">
            <a:avLst>
              <a:gd name="adj1" fmla="val 50000"/>
              <a:gd name="adj2" fmla="val 33333"/>
            </a:avLst>
          </a:prstGeom>
          <a:solidFill>
            <a:srgbClr val="FF9900"/>
          </a:solidFill>
          <a:ln w="9525">
            <a:solidFill>
              <a:srgbClr val="8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68580" tIns="34290" rIns="68580" bIns="3429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" name="组合 26"/>
          <p:cNvGrpSpPr/>
          <p:nvPr/>
        </p:nvGrpSpPr>
        <p:grpSpPr>
          <a:xfrm>
            <a:off x="717947" y="3963115"/>
            <a:ext cx="2060972" cy="770077"/>
            <a:chOff x="1100515" y="5631631"/>
            <a:chExt cx="2747110" cy="1028029"/>
          </a:xfrm>
        </p:grpSpPr>
        <p:sp>
          <p:nvSpPr>
            <p:cNvPr id="12300" name="TextBox 22"/>
            <p:cNvSpPr txBox="1"/>
            <p:nvPr/>
          </p:nvSpPr>
          <p:spPr>
            <a:xfrm>
              <a:off x="1100515" y="5631631"/>
              <a:ext cx="2747110" cy="55467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10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被除式的系数</a:t>
              </a:r>
            </a:p>
          </p:txBody>
        </p:sp>
        <p:cxnSp>
          <p:nvCxnSpPr>
            <p:cNvPr id="12301" name="直接连接符 24"/>
            <p:cNvCxnSpPr/>
            <p:nvPr/>
          </p:nvCxnSpPr>
          <p:spPr>
            <a:xfrm>
              <a:off x="1115432" y="6093568"/>
              <a:ext cx="2231284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2302" name="TextBox 25"/>
            <p:cNvSpPr txBox="1"/>
            <p:nvPr/>
          </p:nvSpPr>
          <p:spPr>
            <a:xfrm>
              <a:off x="1246536" y="6104983"/>
              <a:ext cx="2244287" cy="55467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100">
                  <a:latin typeface="Times New Roman" panose="02020603050405020304" pitchFamily="18" charset="0"/>
                  <a:cs typeface="Times New Roman" panose="02020603050405020304" pitchFamily="18" charset="0"/>
                </a:rPr>
                <a:t>除式的系数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charRg st="3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">
                                            <p:txEl>
                                              <p:charRg st="30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charRg st="53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>
                                            <p:txEl>
                                              <p:charRg st="53" end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ldLvl="0" animBg="1"/>
      <p:bldP spid="6153" grpId="0"/>
      <p:bldP spid="19" grpId="0"/>
      <p:bldP spid="20" grpId="0" bldLvl="0" animBg="1"/>
      <p:bldP spid="21" grpId="0" bldLvl="0" animBg="1"/>
      <p:bldP spid="2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云形标注 5"/>
          <p:cNvSpPr/>
          <p:nvPr/>
        </p:nvSpPr>
        <p:spPr>
          <a:xfrm>
            <a:off x="6104097" y="3490913"/>
            <a:ext cx="2693194" cy="1310164"/>
          </a:xfrm>
          <a:prstGeom prst="cloudCallout">
            <a:avLst>
              <a:gd name="adj1" fmla="val -91131"/>
              <a:gd name="adj2" fmla="val -14812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可以把</a:t>
            </a:r>
            <a:r>
              <a:rPr lang="en-US" altLang="zh-CN" sz="21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altLang="zh-CN" sz="21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1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看成一个整体</a:t>
            </a:r>
          </a:p>
        </p:txBody>
      </p:sp>
      <p:sp>
        <p:nvSpPr>
          <p:cNvPr id="35" name="云形标注 34"/>
          <p:cNvSpPr/>
          <p:nvPr/>
        </p:nvSpPr>
        <p:spPr>
          <a:xfrm>
            <a:off x="5511165" y="1870234"/>
            <a:ext cx="2687479" cy="1310164"/>
          </a:xfrm>
          <a:prstGeom prst="cloudCallout">
            <a:avLst>
              <a:gd name="adj1" fmla="val -104899"/>
              <a:gd name="adj2" fmla="val 30007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注意运算顺序：</a:t>
            </a:r>
          </a:p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先乘方，</a:t>
            </a:r>
          </a:p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再乘除，</a:t>
            </a:r>
          </a:p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最后加减</a:t>
            </a:r>
          </a:p>
        </p:txBody>
      </p:sp>
      <p:sp>
        <p:nvSpPr>
          <p:cNvPr id="12298" name="Rectangle 12"/>
          <p:cNvSpPr/>
          <p:nvPr/>
        </p:nvSpPr>
        <p:spPr>
          <a:xfrm>
            <a:off x="3520679" y="3028950"/>
            <a:ext cx="914400" cy="9144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ysDot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内容占位符 7"/>
          <p:cNvSpPr txBox="1">
            <a:spLocks noChangeArrowheads="1"/>
          </p:cNvSpPr>
          <p:nvPr/>
        </p:nvSpPr>
        <p:spPr bwMode="auto">
          <a:xfrm>
            <a:off x="413385" y="235744"/>
            <a:ext cx="7018020" cy="44857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/>
          <a:lstStyle/>
          <a:p>
            <a:pPr marL="471805" indent="-471805" defTabSz="342900">
              <a:lnSpc>
                <a:spcPct val="150000"/>
              </a:lnSpc>
              <a:defRPr/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例1   计算：</a:t>
            </a:r>
            <a:endParaRPr lang="zh-CN" altLang="zh-CN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8455" indent="-338455" defTabSz="342900">
              <a:lnSpc>
                <a:spcPct val="150000"/>
              </a:lnSpc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(1)      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÷3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              (2)10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÷5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21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38455" indent="-338455" defTabSz="342900">
              <a:lnSpc>
                <a:spcPct val="150000"/>
              </a:lnSpc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(3)(2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·(-7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÷14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；(4)(2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en-US" altLang="zh-CN" sz="21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38455" indent="-338455" defTabSz="342900">
              <a:lnSpc>
                <a:spcPct val="150000"/>
              </a:lnSpc>
              <a:defRPr/>
            </a:pP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原式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2-2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3-1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      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endParaRPr lang="en-US" altLang="zh-CN" sz="21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466725" defTabSz="342900">
              <a:lnSpc>
                <a:spcPct val="150000"/>
              </a:lnSpc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原式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=(10÷5)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3-1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2-1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1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38455" indent="128905" defTabSz="342900">
              <a:lnSpc>
                <a:spcPct val="150000"/>
              </a:lnSpc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原式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·(-7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÷14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zh-CN" sz="2100" b="1" baseline="30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38455" indent="402590" defTabSz="342900">
              <a:lnSpc>
                <a:spcPct val="150000"/>
              </a:lnSpc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-56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÷14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-4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1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38455" indent="128905" defTabSz="342900">
              <a:lnSpc>
                <a:spcPct val="150000"/>
              </a:lnSpc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原式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4-2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473518" y="762476"/>
          <a:ext cx="333851" cy="544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3" imgW="241300" imgH="393700" progId="Equation.KSEE3">
                  <p:embed/>
                </p:oleObj>
              </mc:Choice>
              <mc:Fallback>
                <p:oleObj r:id="rId3" imgW="2413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3518" y="762476"/>
                        <a:ext cx="333851" cy="544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199799" y="1657350"/>
          <a:ext cx="904875" cy="654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5" imgW="596900" imgH="431800" progId="Equation.KSEE3">
                  <p:embed/>
                </p:oleObj>
              </mc:Choice>
              <mc:Fallback>
                <p:oleObj r:id="rId5" imgW="596900" imgH="4318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99799" y="1657350"/>
                        <a:ext cx="904875" cy="6548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080034" y="1682591"/>
          <a:ext cx="333851" cy="544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7" imgW="241300" imgH="393700" progId="Equation.KSEE3">
                  <p:embed/>
                </p:oleObj>
              </mc:Choice>
              <mc:Fallback>
                <p:oleObj r:id="rId7" imgW="2413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80034" y="1682591"/>
                        <a:ext cx="333851" cy="544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云形标注 11"/>
          <p:cNvSpPr/>
          <p:nvPr/>
        </p:nvSpPr>
        <p:spPr>
          <a:xfrm>
            <a:off x="2446021" y="3702368"/>
            <a:ext cx="2717006" cy="1144429"/>
          </a:xfrm>
          <a:prstGeom prst="cloudCallout">
            <a:avLst>
              <a:gd name="adj1" fmla="val -77639"/>
              <a:gd name="adj2" fmla="val -65230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只在被除式中出现的部分保留到商里面</a:t>
            </a:r>
          </a:p>
        </p:txBody>
      </p:sp>
      <p:pic>
        <p:nvPicPr>
          <p:cNvPr id="7" name="图片 6" descr="1-6.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1917" y="86201"/>
            <a:ext cx="4422934" cy="714375"/>
          </a:xfrm>
          <a:prstGeom prst="rect">
            <a:avLst/>
          </a:prstGeom>
        </p:spPr>
      </p:pic>
      <p:sp>
        <p:nvSpPr>
          <p:cNvPr id="16387" name="Text Box 5"/>
          <p:cNvSpPr txBox="1"/>
          <p:nvPr/>
        </p:nvSpPr>
        <p:spPr>
          <a:xfrm>
            <a:off x="436721" y="939165"/>
            <a:ext cx="4180523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1.下列计算错在哪里？应怎样改正？</a:t>
            </a:r>
          </a:p>
        </p:txBody>
      </p:sp>
      <p:sp>
        <p:nvSpPr>
          <p:cNvPr id="20" name="Text Box 9"/>
          <p:cNvSpPr txBox="1"/>
          <p:nvPr/>
        </p:nvSpPr>
        <p:spPr>
          <a:xfrm>
            <a:off x="436721" y="1705927"/>
            <a:ext cx="3519488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（1）4a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100" dirty="0">
                <a:solidFill>
                  <a:srgbClr val="00001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     ) </a:t>
            </a:r>
            <a:endParaRPr lang="en-US" altLang="zh-CN" sz="2100" dirty="0">
              <a:solidFill>
                <a:srgbClr val="00001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Text Box 10"/>
          <p:cNvSpPr txBox="1"/>
          <p:nvPr/>
        </p:nvSpPr>
        <p:spPr>
          <a:xfrm>
            <a:off x="436722" y="2193131"/>
            <a:ext cx="3558064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（2）10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÷5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=5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2100" dirty="0">
                <a:solidFill>
                  <a:srgbClr val="00001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     ) </a:t>
            </a:r>
            <a:endParaRPr lang="en-US" altLang="zh-CN" sz="2100" dirty="0">
              <a:solidFill>
                <a:srgbClr val="00001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11"/>
          <p:cNvSpPr txBox="1"/>
          <p:nvPr/>
        </p:nvSpPr>
        <p:spPr>
          <a:xfrm>
            <a:off x="436721" y="2691765"/>
            <a:ext cx="4037648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（3）(-9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÷(-3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=-3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2100" dirty="0">
                <a:solidFill>
                  <a:srgbClr val="00001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    ) </a:t>
            </a:r>
            <a:endParaRPr lang="en-US" altLang="zh-CN" sz="2100" dirty="0">
              <a:solidFill>
                <a:srgbClr val="00001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Text Box 12"/>
          <p:cNvSpPr txBox="1"/>
          <p:nvPr/>
        </p:nvSpPr>
        <p:spPr>
          <a:xfrm>
            <a:off x="436722" y="3220402"/>
            <a:ext cx="3910489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（4）12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2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100" dirty="0">
                <a:solidFill>
                  <a:srgbClr val="00001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     ) </a:t>
            </a:r>
            <a:endParaRPr lang="en-US" altLang="zh-CN" sz="2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5"/>
          <p:cNvSpPr/>
          <p:nvPr/>
        </p:nvSpPr>
        <p:spPr>
          <a:xfrm>
            <a:off x="2980849" y="1766174"/>
            <a:ext cx="538163" cy="38933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1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  <a:endParaRPr lang="en-US" altLang="zh-CN" sz="2100" b="1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2991802" y="2265284"/>
            <a:ext cx="538163" cy="38933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1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  <a:endParaRPr lang="en-US" altLang="zh-CN" sz="2100" b="1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3408998" y="2775585"/>
            <a:ext cx="503396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  <a:endParaRPr lang="en-US" altLang="zh-CN" sz="2100" b="1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3156109" y="3291602"/>
            <a:ext cx="538163" cy="38933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1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  <a:endParaRPr lang="en-US" altLang="zh-CN" sz="2100" b="1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8" name="TextBox 27"/>
          <p:cNvSpPr txBox="1"/>
          <p:nvPr/>
        </p:nvSpPr>
        <p:spPr>
          <a:xfrm>
            <a:off x="3672364" y="1737836"/>
            <a:ext cx="569119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5379" name="TextBox 28"/>
          <p:cNvSpPr txBox="1"/>
          <p:nvPr/>
        </p:nvSpPr>
        <p:spPr>
          <a:xfrm>
            <a:off x="3640932" y="2212181"/>
            <a:ext cx="506254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5380" name="TextBox 29"/>
          <p:cNvSpPr txBox="1"/>
          <p:nvPr/>
        </p:nvSpPr>
        <p:spPr>
          <a:xfrm>
            <a:off x="3930492" y="2721769"/>
            <a:ext cx="499586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zh-CN" sz="2100" b="1" i="1" baseline="30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81" name="TextBox 30"/>
          <p:cNvSpPr txBox="1"/>
          <p:nvPr/>
        </p:nvSpPr>
        <p:spPr>
          <a:xfrm>
            <a:off x="3781425" y="3261836"/>
            <a:ext cx="635794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</a:p>
        </p:txBody>
      </p:sp>
      <p:sp>
        <p:nvSpPr>
          <p:cNvPr id="35" name="云形标注 34"/>
          <p:cNvSpPr/>
          <p:nvPr/>
        </p:nvSpPr>
        <p:spPr>
          <a:xfrm>
            <a:off x="5255419" y="673418"/>
            <a:ext cx="2708434" cy="1310164"/>
          </a:xfrm>
          <a:prstGeom prst="cloudCallout">
            <a:avLst>
              <a:gd name="adj1" fmla="val -70760"/>
              <a:gd name="adj2" fmla="val 42693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同底数幂相除，底数不变，</a:t>
            </a:r>
          </a:p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指数相减</a:t>
            </a:r>
          </a:p>
        </p:txBody>
      </p:sp>
      <p:sp>
        <p:nvSpPr>
          <p:cNvPr id="6" name="云形标注 5"/>
          <p:cNvSpPr/>
          <p:nvPr/>
        </p:nvSpPr>
        <p:spPr>
          <a:xfrm>
            <a:off x="4757262" y="1982153"/>
            <a:ext cx="1149191" cy="812959"/>
          </a:xfrm>
          <a:prstGeom prst="cloudCallout">
            <a:avLst>
              <a:gd name="adj1" fmla="val -110629"/>
              <a:gd name="adj2" fmla="val 11745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系数相除</a:t>
            </a:r>
          </a:p>
        </p:txBody>
      </p:sp>
      <p:sp>
        <p:nvSpPr>
          <p:cNvPr id="11" name="云形标注 10"/>
          <p:cNvSpPr/>
          <p:nvPr/>
        </p:nvSpPr>
        <p:spPr>
          <a:xfrm>
            <a:off x="5503545" y="2719864"/>
            <a:ext cx="2274570" cy="1054894"/>
          </a:xfrm>
          <a:prstGeom prst="cloudCallout">
            <a:avLst>
              <a:gd name="adj1" fmla="val -103153"/>
              <a:gd name="adj2" fmla="val -22641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求系数的商注意符号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387" grpId="0"/>
      <p:bldP spid="20" grpId="0"/>
      <p:bldP spid="21" grpId="0"/>
      <p:bldP spid="22" grpId="0"/>
      <p:bldP spid="23" grpId="0"/>
      <p:bldP spid="18" grpId="0"/>
      <p:bldP spid="2" grpId="0"/>
      <p:bldP spid="3" grpId="0"/>
      <p:bldP spid="4" grpId="0"/>
      <p:bldP spid="15378" grpId="0"/>
      <p:bldP spid="15379" grpId="0"/>
      <p:bldP spid="15380" grpId="0"/>
      <p:bldP spid="15381" grpId="0"/>
      <p:bldP spid="35" grpId="0" animBg="1"/>
      <p:bldP spid="6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3"/>
          <p:cNvSpPr txBox="1"/>
          <p:nvPr/>
        </p:nvSpPr>
        <p:spPr>
          <a:xfrm>
            <a:off x="566738" y="551021"/>
            <a:ext cx="6747986" cy="87630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2.计算：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(1)6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GB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          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(2)24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zh-CN" altLang="en-GB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</a:p>
          <a:p>
            <a:pPr>
              <a:spcBef>
                <a:spcPct val="50000"/>
              </a:spcBef>
            </a:pPr>
            <a:r>
              <a:rPr lang="en-US" altLang="en-GB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(3)－21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;（4）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12(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)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÷3(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3" name="Text Box 6"/>
          <p:cNvSpPr txBox="1"/>
          <p:nvPr/>
        </p:nvSpPr>
        <p:spPr>
          <a:xfrm>
            <a:off x="673894" y="1670685"/>
            <a:ext cx="6003608" cy="200739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原式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＝(6÷2)(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)=3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zh-CN" altLang="en-GB" sz="21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原式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=(24÷3)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－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3－1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=8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；</a:t>
            </a:r>
            <a:endParaRPr lang="zh-CN" altLang="en-GB" sz="2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(3)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原式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=(－21÷3)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－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－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 －7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c.</a:t>
            </a:r>
            <a:endParaRPr lang="en-GB" altLang="zh-CN" sz="21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(4)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原式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=(12÷3)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-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)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5-2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=4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-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)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3</a:t>
            </a:r>
            <a:endParaRPr lang="en-US" altLang="zh-CN" sz="21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文本框 4"/>
          <p:cNvSpPr txBox="1"/>
          <p:nvPr/>
        </p:nvSpPr>
        <p:spPr>
          <a:xfrm>
            <a:off x="509588" y="681990"/>
            <a:ext cx="7018496" cy="16187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下雨时，常常是“先见闪电、后闻雷鸣”，这是因为光速比声速快的缘故.已知光在空气中的传播速度为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3.0×10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米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/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秒，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而声音在空气中的传播速度约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米/秒，你知道光速是声速的多少倍吗？</a:t>
            </a:r>
          </a:p>
        </p:txBody>
      </p:sp>
      <p:pic>
        <p:nvPicPr>
          <p:cNvPr id="8197" name="Picture 6" descr="pic0200607212219537604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96213" y="2665572"/>
            <a:ext cx="1965722" cy="1303735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2" name="图片 1" descr="1-6.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6686" y="111443"/>
            <a:ext cx="1634490" cy="604361"/>
          </a:xfrm>
          <a:prstGeom prst="rect">
            <a:avLst/>
          </a:prstGeom>
        </p:spPr>
      </p:pic>
      <p:sp>
        <p:nvSpPr>
          <p:cNvPr id="20483" name="文本框 3"/>
          <p:cNvSpPr txBox="1"/>
          <p:nvPr/>
        </p:nvSpPr>
        <p:spPr>
          <a:xfrm>
            <a:off x="631984" y="2412445"/>
            <a:ext cx="2884885" cy="16187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3×10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÷300</a:t>
            </a:r>
            <a:endParaRPr lang="en-US" altLang="zh-CN" sz="21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=3×108÷（3×10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1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=10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altLang="zh-CN" sz="2100" baseline="30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=1000000</a:t>
            </a:r>
            <a:endParaRPr lang="en-US" altLang="zh-CN" sz="21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485" name="文本框 4"/>
          <p:cNvSpPr txBox="1"/>
          <p:nvPr/>
        </p:nvSpPr>
        <p:spPr>
          <a:xfrm>
            <a:off x="687467" y="4208860"/>
            <a:ext cx="5537835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答：光速大约是声速的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1000000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倍，即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万倍.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20483" grpId="0"/>
      <p:bldP spid="204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"/>
          <p:cNvGraphicFramePr>
            <a:graphicFrameLocks noGrp="1"/>
          </p:cNvGraphicFramePr>
          <p:nvPr/>
        </p:nvGraphicFramePr>
        <p:xfrm>
          <a:off x="609124" y="602219"/>
          <a:ext cx="6685836" cy="3137297"/>
        </p:xfrm>
        <a:graphic>
          <a:graphicData uri="http://schemas.openxmlformats.org/drawingml/2006/table">
            <a:tbl>
              <a:tblPr/>
              <a:tblGrid>
                <a:gridCol w="1079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1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4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i="0" u="none" strike="noStrike" cap="none" normalizeH="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单项式相乘</a:t>
                      </a: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i="0" u="none" strike="noStrike" cap="none" normalizeH="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单项式相除</a:t>
                      </a: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i="0" u="none" strike="noStrike" cap="none" normalizeH="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第一步</a:t>
                      </a: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i="0" u="none" strike="noStrike" cap="none" normalizeH="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第二步</a:t>
                      </a: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13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i="0" u="none" strike="noStrike" cap="none" normalizeH="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第三步</a:t>
                      </a: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576" name="Text Box 24"/>
          <p:cNvSpPr txBox="1"/>
          <p:nvPr/>
        </p:nvSpPr>
        <p:spPr>
          <a:xfrm>
            <a:off x="2348865" y="1284923"/>
            <a:ext cx="1164421" cy="377026"/>
          </a:xfrm>
          <a:prstGeom prst="rect">
            <a:avLst/>
          </a:prstGeom>
          <a:noFill/>
          <a:ln w="12700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系数</a:t>
            </a:r>
            <a:r>
              <a:rPr lang="zh-CN" altLang="en-US" sz="2000" b="1" dirty="0">
                <a:solidFill>
                  <a:schemeClr val="accent6"/>
                </a:solidFill>
                <a:latin typeface="Times New Roman" panose="02020603050405020304" pitchFamily="18" charset="0"/>
              </a:rPr>
              <a:t>相乘</a:t>
            </a:r>
          </a:p>
        </p:txBody>
      </p:sp>
      <p:sp>
        <p:nvSpPr>
          <p:cNvPr id="23577" name="Text Box 25"/>
          <p:cNvSpPr txBox="1"/>
          <p:nvPr/>
        </p:nvSpPr>
        <p:spPr>
          <a:xfrm>
            <a:off x="4927759" y="1303735"/>
            <a:ext cx="1164421" cy="377026"/>
          </a:xfrm>
          <a:prstGeom prst="rect">
            <a:avLst/>
          </a:prstGeom>
          <a:noFill/>
          <a:ln w="12700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系数</a:t>
            </a:r>
            <a:r>
              <a:rPr lang="zh-CN" altLang="en-US" sz="20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相除</a:t>
            </a:r>
          </a:p>
        </p:txBody>
      </p:sp>
      <p:sp>
        <p:nvSpPr>
          <p:cNvPr id="23578" name="Text Box 26"/>
          <p:cNvSpPr txBox="1"/>
          <p:nvPr/>
        </p:nvSpPr>
        <p:spPr>
          <a:xfrm>
            <a:off x="2079784" y="1989535"/>
            <a:ext cx="2000250" cy="377026"/>
          </a:xfrm>
          <a:prstGeom prst="rect">
            <a:avLst/>
          </a:prstGeom>
          <a:noFill/>
          <a:ln w="12700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同底数幂</a:t>
            </a:r>
            <a:r>
              <a:rPr lang="zh-CN" altLang="en-US" sz="2000" b="1" dirty="0">
                <a:solidFill>
                  <a:schemeClr val="accent6"/>
                </a:solidFill>
                <a:latin typeface="Times New Roman" panose="02020603050405020304" pitchFamily="18" charset="0"/>
              </a:rPr>
              <a:t>相乘</a:t>
            </a:r>
          </a:p>
        </p:txBody>
      </p:sp>
      <p:sp>
        <p:nvSpPr>
          <p:cNvPr id="23579" name="Text Box 27"/>
          <p:cNvSpPr txBox="1"/>
          <p:nvPr/>
        </p:nvSpPr>
        <p:spPr>
          <a:xfrm>
            <a:off x="4708684" y="1978819"/>
            <a:ext cx="2000250" cy="377026"/>
          </a:xfrm>
          <a:prstGeom prst="rect">
            <a:avLst/>
          </a:prstGeom>
          <a:noFill/>
          <a:ln w="12700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同底数幂</a:t>
            </a:r>
            <a:r>
              <a:rPr lang="zh-CN" altLang="en-US" sz="20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相除</a:t>
            </a:r>
          </a:p>
        </p:txBody>
      </p:sp>
      <p:sp>
        <p:nvSpPr>
          <p:cNvPr id="23580" name="Text Box 28"/>
          <p:cNvSpPr txBox="1"/>
          <p:nvPr/>
        </p:nvSpPr>
        <p:spPr>
          <a:xfrm>
            <a:off x="1721168" y="2610327"/>
            <a:ext cx="2890361" cy="684803"/>
          </a:xfrm>
          <a:prstGeom prst="rect">
            <a:avLst/>
          </a:prstGeom>
          <a:noFill/>
          <a:ln w="12700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其余字母不变连同其指数作为</a:t>
            </a:r>
            <a:r>
              <a:rPr lang="zh-CN" altLang="en-US" sz="2000" b="1" dirty="0">
                <a:solidFill>
                  <a:schemeClr val="accent6"/>
                </a:solidFill>
                <a:latin typeface="Times New Roman" panose="02020603050405020304" pitchFamily="18" charset="0"/>
              </a:rPr>
              <a:t>积的因式</a:t>
            </a:r>
          </a:p>
        </p:txBody>
      </p:sp>
      <p:sp>
        <p:nvSpPr>
          <p:cNvPr id="23581" name="Text Box 29"/>
          <p:cNvSpPr txBox="1"/>
          <p:nvPr/>
        </p:nvSpPr>
        <p:spPr>
          <a:xfrm>
            <a:off x="4539164" y="2628790"/>
            <a:ext cx="2725579" cy="992579"/>
          </a:xfrm>
          <a:prstGeom prst="rect">
            <a:avLst/>
          </a:prstGeom>
          <a:noFill/>
          <a:ln w="12700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只在被除式里含有的字母连同其指数一起作为</a:t>
            </a:r>
            <a:r>
              <a:rPr lang="zh-CN" altLang="en-US" sz="20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商的因式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6" grpId="0"/>
      <p:bldP spid="23577" grpId="0"/>
      <p:bldP spid="23578" grpId="0"/>
      <p:bldP spid="23579" grpId="0"/>
      <p:bldP spid="23580" grpId="0"/>
      <p:bldP spid="2358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678</Words>
  <Application>Microsoft Office PowerPoint</Application>
  <PresentationFormat>全屏显示(16:9)</PresentationFormat>
  <Paragraphs>91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黑体</vt:lpstr>
      <vt:lpstr>华文楷体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2023-01-17T01:15:53Z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8503572008A94B119ACD341BBF9DF947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