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650" r:id="rId2"/>
    <p:sldId id="617" r:id="rId3"/>
    <p:sldId id="618" r:id="rId4"/>
    <p:sldId id="619" r:id="rId5"/>
    <p:sldId id="620" r:id="rId6"/>
    <p:sldId id="622" r:id="rId7"/>
    <p:sldId id="624" r:id="rId8"/>
    <p:sldId id="642" r:id="rId9"/>
    <p:sldId id="643" r:id="rId10"/>
    <p:sldId id="644" r:id="rId11"/>
    <p:sldId id="645" r:id="rId12"/>
    <p:sldId id="646" r:id="rId13"/>
    <p:sldId id="508" r:id="rId14"/>
    <p:sldId id="648" r:id="rId15"/>
    <p:sldId id="649" r:id="rId16"/>
    <p:sldId id="538" r:id="rId17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60">
          <p15:clr>
            <a:srgbClr val="A4A3A4"/>
          </p15:clr>
        </p15:guide>
        <p15:guide id="2" pos="36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0" clrIdx="0"/>
  <p:cmAuthor id="2" name="dell" initials="d" lastIdx="2" clrIdx="1"/>
  <p:cmAuthor id="3" name="Administra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62" y="-96"/>
      </p:cViewPr>
      <p:guideLst>
        <p:guide orient="horz" pos="2460"/>
        <p:guide pos="36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4-28T16:38:25.926" idx="1">
    <p:pos x="4815" y="364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4-28T16:47:38.711" idx="2">
    <p:pos x="5199" y="1457"/>
    <p:text/>
  </p:cm>
</p:cmLst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2023-01-17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/>
              <a:t>初中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20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comments" Target="../comments/comment2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0" y="978741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第二十五章</a:t>
            </a:r>
            <a:r>
              <a:rPr lang="en-US" altLang="en-US" sz="36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  </a:t>
            </a:r>
            <a:r>
              <a:rPr lang="zh-CN" altLang="en-US" sz="3600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图形的相似</a:t>
            </a:r>
            <a:endParaRPr lang="zh-CN" altLang="en-US" sz="3600" dirty="0" smtClean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0" y="2365172"/>
            <a:ext cx="12192000" cy="1175706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60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相</a:t>
            </a:r>
            <a:r>
              <a:rPr lang="zh-CN" altLang="en-US" sz="60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似三角形的判</a:t>
            </a:r>
            <a:r>
              <a:rPr lang="zh-CN" altLang="en-US" sz="60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定</a:t>
            </a:r>
            <a:endParaRPr lang="en-US" altLang="zh-CN" sz="6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553506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870" y="3916392"/>
            <a:ext cx="1462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 smtClean="0"/>
              <a:t>第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课时</a:t>
            </a:r>
            <a:endParaRPr lang="zh-CN" alt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49735" y="2415781"/>
            <a:ext cx="5867400" cy="111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ts val="4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证明： ∵ 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CD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是边 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上的高，</a:t>
            </a:r>
            <a:endParaRPr lang="en-US" altLang="zh-CN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>
              <a:lnSpc>
                <a:spcPts val="4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 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ADC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CDB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=90°.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65566"/>
          <p:cNvSpPr txBox="1">
            <a:spLocks noChangeArrowheads="1"/>
          </p:cNvSpPr>
          <p:nvPr/>
        </p:nvSpPr>
        <p:spPr bwMode="auto">
          <a:xfrm>
            <a:off x="1446735" y="4187748"/>
            <a:ext cx="7339330" cy="1630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△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ADC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∽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△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CDB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>
              <a:lnSpc>
                <a:spcPts val="4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 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ACD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  <a:p>
            <a:pPr>
              <a:lnSpc>
                <a:spcPts val="4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 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ACB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ACD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BCD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BCD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90°.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91770" y="774065"/>
            <a:ext cx="923036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  </a:t>
            </a:r>
            <a:r>
              <a:rPr lang="zh-CN" altLang="en-US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</a:t>
            </a:r>
            <a:r>
              <a:rPr lang="en-US" altLang="zh-CN" sz="28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△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CD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是边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上的高，且              ，</a:t>
            </a:r>
          </a:p>
          <a:p>
            <a:pPr>
              <a:lnSpc>
                <a:spcPct val="160000"/>
              </a:lnSpc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求证 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ACB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=90°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</a:p>
        </p:txBody>
      </p:sp>
      <p:grpSp>
        <p:nvGrpSpPr>
          <p:cNvPr id="8" name="组合 6"/>
          <p:cNvGrpSpPr/>
          <p:nvPr/>
        </p:nvGrpSpPr>
        <p:grpSpPr>
          <a:xfrm>
            <a:off x="8287945" y="2045679"/>
            <a:ext cx="3010535" cy="2305047"/>
            <a:chOff x="8636" y="3346"/>
            <a:chExt cx="4739" cy="3631"/>
          </a:xfrm>
        </p:grpSpPr>
        <p:grpSp>
          <p:nvGrpSpPr>
            <p:cNvPr id="9" name="组合 2"/>
            <p:cNvGrpSpPr/>
            <p:nvPr/>
          </p:nvGrpSpPr>
          <p:grpSpPr>
            <a:xfrm>
              <a:off x="8636" y="3346"/>
              <a:ext cx="4739" cy="3631"/>
              <a:chOff x="8636" y="3459"/>
              <a:chExt cx="4739" cy="3631"/>
            </a:xfrm>
          </p:grpSpPr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8636" y="6308"/>
                <a:ext cx="342" cy="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i="1">
                    <a:solidFill>
                      <a:srgbClr val="00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14" name="Rectangle 14"/>
              <p:cNvSpPr>
                <a:spLocks noChangeArrowheads="1"/>
              </p:cNvSpPr>
              <p:nvPr/>
            </p:nvSpPr>
            <p:spPr bwMode="auto">
              <a:xfrm>
                <a:off x="13033" y="6273"/>
                <a:ext cx="342" cy="6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i="1">
                    <a:solidFill>
                      <a:srgbClr val="00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  <a:endParaRPr lang="en-US" altLang="zh-CN" sz="2400" i="1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15" name="组合 1"/>
              <p:cNvGrpSpPr/>
              <p:nvPr/>
            </p:nvGrpSpPr>
            <p:grpSpPr>
              <a:xfrm>
                <a:off x="9035" y="3459"/>
                <a:ext cx="4005" cy="2910"/>
                <a:chOff x="9035" y="3459"/>
                <a:chExt cx="4005" cy="2910"/>
              </a:xfrm>
            </p:grpSpPr>
            <p:sp>
              <p:nvSpPr>
                <p:cNvPr id="17" name="Line 9"/>
                <p:cNvSpPr>
                  <a:spLocks noChangeShapeType="1"/>
                </p:cNvSpPr>
                <p:nvPr/>
              </p:nvSpPr>
              <p:spPr bwMode="auto">
                <a:xfrm>
                  <a:off x="10220" y="4073"/>
                  <a:ext cx="2820" cy="229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9035" y="4042"/>
                  <a:ext cx="1185" cy="232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" name="Line 13"/>
                <p:cNvSpPr>
                  <a:spLocks noChangeShapeType="1"/>
                </p:cNvSpPr>
                <p:nvPr/>
              </p:nvSpPr>
              <p:spPr bwMode="auto">
                <a:xfrm>
                  <a:off x="9035" y="6367"/>
                  <a:ext cx="4005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10222" y="4080"/>
                  <a:ext cx="0" cy="2267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9909" y="3459"/>
                  <a:ext cx="387" cy="6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800" i="1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C</a:t>
                  </a:r>
                </a:p>
              </p:txBody>
            </p:sp>
          </p:grpSp>
          <p:sp>
            <p:nvSpPr>
              <p:cNvPr id="16" name="Rectangle 18"/>
              <p:cNvSpPr>
                <a:spLocks noChangeArrowheads="1"/>
              </p:cNvSpPr>
              <p:nvPr/>
            </p:nvSpPr>
            <p:spPr bwMode="auto">
              <a:xfrm>
                <a:off x="9910" y="6268"/>
                <a:ext cx="692" cy="8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i="1">
                    <a:solidFill>
                      <a:srgbClr val="00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D</a:t>
                </a:r>
              </a:p>
            </p:txBody>
          </p:sp>
        </p:grpSp>
        <p:grpSp>
          <p:nvGrpSpPr>
            <p:cNvPr id="10" name="组合 5"/>
            <p:cNvGrpSpPr/>
            <p:nvPr/>
          </p:nvGrpSpPr>
          <p:grpSpPr>
            <a:xfrm>
              <a:off x="10230" y="5947"/>
              <a:ext cx="332" cy="320"/>
              <a:chOff x="10230" y="5947"/>
              <a:chExt cx="332" cy="320"/>
            </a:xfrm>
          </p:grpSpPr>
          <p:cxnSp>
            <p:nvCxnSpPr>
              <p:cNvPr id="11" name="直接连接符 3"/>
              <p:cNvCxnSpPr>
                <a:cxnSpLocks noChangeShapeType="1"/>
              </p:cNvCxnSpPr>
              <p:nvPr/>
            </p:nvCxnSpPr>
            <p:spPr bwMode="auto">
              <a:xfrm>
                <a:off x="10230" y="5947"/>
                <a:ext cx="33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2" name="直接连接符 4"/>
              <p:cNvCxnSpPr>
                <a:cxnSpLocks noChangeShapeType="1"/>
              </p:cNvCxnSpPr>
              <p:nvPr/>
            </p:nvCxnSpPr>
            <p:spPr bwMode="auto">
              <a:xfrm flipH="1">
                <a:off x="10550" y="5947"/>
                <a:ext cx="0" cy="32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aphicFrame>
        <p:nvGraphicFramePr>
          <p:cNvPr id="22" name="对象 7"/>
          <p:cNvGraphicFramePr>
            <a:graphicFrameLocks noChangeAspect="1"/>
          </p:cNvGraphicFramePr>
          <p:nvPr/>
        </p:nvGraphicFramePr>
        <p:xfrm>
          <a:off x="7620238" y="880235"/>
          <a:ext cx="15065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r:id="rId3" imgW="660400" imgH="393700" progId="Equation.DSMT4">
                  <p:embed/>
                </p:oleObj>
              </mc:Choice>
              <mc:Fallback>
                <p:oleObj r:id="rId3" imgW="6604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620238" y="880235"/>
                        <a:ext cx="15065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组合 33"/>
          <p:cNvGrpSpPr/>
          <p:nvPr/>
        </p:nvGrpSpPr>
        <p:grpSpPr>
          <a:xfrm>
            <a:off x="1440068" y="3501948"/>
            <a:ext cx="2249487" cy="828000"/>
            <a:chOff x="985" y="5655"/>
            <a:chExt cx="3541" cy="1445"/>
          </a:xfrm>
        </p:grpSpPr>
        <p:sp>
          <p:nvSpPr>
            <p:cNvPr id="24" name="文本框 29"/>
            <p:cNvSpPr txBox="1">
              <a:spLocks noChangeArrowheads="1"/>
            </p:cNvSpPr>
            <p:nvPr/>
          </p:nvSpPr>
          <p:spPr bwMode="auto">
            <a:xfrm>
              <a:off x="985" y="5994"/>
              <a:ext cx="988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∵ </a:t>
              </a:r>
              <a:endParaRPr lang="zh-CN" altLang="en-US" sz="2800"/>
            </a:p>
          </p:txBody>
        </p:sp>
        <p:graphicFrame>
          <p:nvGraphicFramePr>
            <p:cNvPr id="25" name="对象 30"/>
            <p:cNvGraphicFramePr>
              <a:graphicFrameLocks noChangeAspect="1"/>
            </p:cNvGraphicFramePr>
            <p:nvPr/>
          </p:nvGraphicFramePr>
          <p:xfrm>
            <a:off x="1882" y="5655"/>
            <a:ext cx="2644" cy="1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6" r:id="rId5" imgW="736600" imgH="393700" progId="Equation.DSMT4">
                    <p:embed/>
                  </p:oleObj>
                </mc:Choice>
                <mc:Fallback>
                  <p:oleObj r:id="rId5" imgW="7366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882" y="5655"/>
                          <a:ext cx="2644" cy="1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矩形 33793"/>
          <p:cNvSpPr>
            <a:spLocks noChangeArrowheads="1"/>
          </p:cNvSpPr>
          <p:nvPr/>
        </p:nvSpPr>
        <p:spPr bwMode="auto">
          <a:xfrm>
            <a:off x="712752" y="6093618"/>
            <a:ext cx="10367856" cy="5219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rgbClr val="00B0F0"/>
            </a:solidFill>
            <a:prstDash val="sysDash"/>
            <a:round/>
          </a:ln>
        </p:spPr>
        <p:txBody>
          <a:bodyPr wrap="square" anchor="ctr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方法总结：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解题时需注意隐含条件，如垂直关系，三角形的高等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0348"/>
          <p:cNvSpPr txBox="1">
            <a:spLocks noChangeArrowheads="1"/>
          </p:cNvSpPr>
          <p:nvPr/>
        </p:nvSpPr>
        <p:spPr bwMode="auto">
          <a:xfrm>
            <a:off x="264160" y="1052830"/>
            <a:ext cx="7151370" cy="3702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5875" indent="-15875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en-US" altLang="zh-CN" sz="2800" b="1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zh-CN" sz="2800" b="1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80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如图</a:t>
            </a:r>
            <a:r>
              <a:rPr lang="zh-CN" altLang="en-US" sz="2800" noProof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en-US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D</a:t>
            </a:r>
            <a:r>
              <a:rPr lang="zh-CN" altLang="en-US" sz="280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是</a:t>
            </a:r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△</a:t>
            </a:r>
            <a:r>
              <a:rPr lang="en-US" altLang="en-US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ABC</a:t>
            </a:r>
            <a:r>
              <a:rPr lang="zh-CN" altLang="en-US" sz="280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一边</a:t>
            </a:r>
            <a:r>
              <a:rPr lang="en-US" altLang="en-US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BC</a:t>
            </a:r>
            <a:r>
              <a:rPr lang="zh-CN" altLang="en-US" sz="280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上一点</a:t>
            </a:r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连接</a:t>
            </a:r>
            <a:r>
              <a:rPr lang="en-US" altLang="en-US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AD</a:t>
            </a:r>
            <a:r>
              <a:rPr lang="zh-CN" altLang="en-US" sz="2800" noProof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80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使</a:t>
            </a:r>
            <a:r>
              <a:rPr lang="zh-CN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△</a:t>
            </a:r>
            <a:r>
              <a:rPr lang="en-US" altLang="en-US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ABC</a:t>
            </a:r>
            <a:r>
              <a:rPr lang="en-US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∽△</a:t>
            </a:r>
            <a:r>
              <a:rPr lang="en-US" altLang="en-US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DBA</a:t>
            </a:r>
            <a:r>
              <a:rPr lang="zh-CN" altLang="en-US" sz="280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的条件是</a:t>
            </a:r>
            <a:r>
              <a:rPr lang="zh-CN" altLang="en-US" sz="2800" noProof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zh-CN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( </a:t>
            </a:r>
            <a:r>
              <a:rPr lang="en-US" altLang="zh-CN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</a:t>
            </a:r>
            <a:r>
              <a:rPr lang="zh-CN" altLang="zh-CN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)</a:t>
            </a:r>
            <a:endParaRPr lang="zh-CN" altLang="zh-CN" sz="2800" noProof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  A</a:t>
            </a:r>
            <a:r>
              <a:rPr lang="en-US" altLang="zh-CN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. </a:t>
            </a:r>
            <a:r>
              <a:rPr lang="en-US" altLang="en-US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AC </a:t>
            </a:r>
            <a:r>
              <a:rPr lang="en-US" altLang="zh-CN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: </a:t>
            </a:r>
            <a:r>
              <a:rPr lang="en-US" altLang="en-US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BC=AD </a:t>
            </a:r>
            <a:r>
              <a:rPr lang="en-US" altLang="zh-CN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: </a:t>
            </a:r>
            <a:r>
              <a:rPr lang="en-US" altLang="en-US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BD  </a:t>
            </a:r>
            <a:endParaRPr lang="en-US" altLang="en-US" sz="2800" i="1" noProof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</a:t>
            </a:r>
            <a:r>
              <a:rPr lang="en-US" altLang="zh-CN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 </a:t>
            </a:r>
            <a:r>
              <a:rPr lang="en-US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B</a:t>
            </a:r>
            <a:r>
              <a:rPr lang="en-US" altLang="zh-CN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. </a:t>
            </a:r>
            <a:r>
              <a:rPr lang="en-US" altLang="en-US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AC </a:t>
            </a:r>
            <a:r>
              <a:rPr lang="en-US" altLang="zh-CN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: </a:t>
            </a:r>
            <a:r>
              <a:rPr lang="en-US" altLang="en-US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BC=AB </a:t>
            </a:r>
            <a:r>
              <a:rPr lang="en-US" altLang="zh-CN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: </a:t>
            </a:r>
            <a:r>
              <a:rPr lang="en-US" altLang="en-US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AD</a:t>
            </a:r>
            <a:endParaRPr lang="en-US" altLang="en-US" sz="2800" i="1" noProof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</a:t>
            </a:r>
            <a:r>
              <a:rPr lang="en-US" altLang="zh-CN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 </a:t>
            </a:r>
            <a:r>
              <a:rPr lang="en-US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C</a:t>
            </a:r>
            <a:r>
              <a:rPr lang="en-US" altLang="zh-CN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. </a:t>
            </a:r>
            <a:r>
              <a:rPr lang="en-US" altLang="en-US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AB</a:t>
            </a:r>
            <a:r>
              <a:rPr lang="en-US" altLang="en-US" sz="2800" baseline="300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2 </a:t>
            </a:r>
            <a:r>
              <a:rPr lang="en-US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= </a:t>
            </a:r>
            <a:r>
              <a:rPr lang="en-US" altLang="en-US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CD </a:t>
            </a:r>
            <a:r>
              <a:rPr lang="en-US" altLang="zh-CN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· </a:t>
            </a:r>
            <a:r>
              <a:rPr lang="en-US" altLang="en-US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BC</a:t>
            </a:r>
            <a:endParaRPr lang="en-US" altLang="en-US" sz="2800" i="1" noProof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</a:t>
            </a:r>
            <a:r>
              <a:rPr lang="en-US" altLang="zh-CN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</a:t>
            </a:r>
            <a:r>
              <a:rPr lang="en-US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D</a:t>
            </a:r>
            <a:r>
              <a:rPr lang="en-US" altLang="zh-CN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. </a:t>
            </a:r>
            <a:r>
              <a:rPr lang="en-US" altLang="en-US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AB</a:t>
            </a:r>
            <a:r>
              <a:rPr lang="en-US" altLang="en-US" sz="2800" baseline="300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2 </a:t>
            </a:r>
            <a:r>
              <a:rPr lang="en-US" altLang="en-US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= </a:t>
            </a:r>
            <a:r>
              <a:rPr lang="en-US" altLang="en-US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BD </a:t>
            </a:r>
            <a:r>
              <a:rPr lang="en-US" altLang="zh-CN" sz="2800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· </a:t>
            </a:r>
            <a:r>
              <a:rPr lang="en-US" altLang="en-US" sz="2800" i="1" noProof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BC</a:t>
            </a:r>
            <a:endParaRPr lang="en-US" altLang="en-US" sz="2800" i="1" noProof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638349" y="1647092"/>
            <a:ext cx="43942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i="1">
                <a:latin typeface="Times New Roman" panose="02020603050405020304" pitchFamily="18" charset="0"/>
              </a:rPr>
              <a:t>D</a:t>
            </a:r>
          </a:p>
        </p:txBody>
      </p:sp>
      <p:grpSp>
        <p:nvGrpSpPr>
          <p:cNvPr id="5" name="组合 8"/>
          <p:cNvGrpSpPr/>
          <p:nvPr/>
        </p:nvGrpSpPr>
        <p:grpSpPr>
          <a:xfrm>
            <a:off x="8039973" y="2124930"/>
            <a:ext cx="2873375" cy="2368550"/>
            <a:chOff x="9445" y="6705"/>
            <a:chExt cx="4526" cy="3730"/>
          </a:xfrm>
        </p:grpSpPr>
        <p:grpSp>
          <p:nvGrpSpPr>
            <p:cNvPr id="6" name="组合 7"/>
            <p:cNvGrpSpPr/>
            <p:nvPr/>
          </p:nvGrpSpPr>
          <p:grpSpPr>
            <a:xfrm>
              <a:off x="9997" y="6705"/>
              <a:ext cx="3561" cy="2997"/>
              <a:chOff x="9983" y="6705"/>
              <a:chExt cx="3561" cy="2997"/>
            </a:xfrm>
          </p:grpSpPr>
          <p:sp>
            <p:nvSpPr>
              <p:cNvPr id="10" name="等腰三角形 1"/>
              <p:cNvSpPr>
                <a:spLocks noChangeArrowheads="1"/>
              </p:cNvSpPr>
              <p:nvPr/>
            </p:nvSpPr>
            <p:spPr bwMode="auto">
              <a:xfrm>
                <a:off x="9983" y="7378"/>
                <a:ext cx="3561" cy="2324"/>
              </a:xfrm>
              <a:prstGeom prst="triangle">
                <a:avLst>
                  <a:gd name="adj" fmla="val 63241"/>
                </a:avLst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直接连接符 2"/>
              <p:cNvCxnSpPr>
                <a:cxnSpLocks noChangeShapeType="1"/>
              </p:cNvCxnSpPr>
              <p:nvPr/>
            </p:nvCxnSpPr>
            <p:spPr bwMode="auto">
              <a:xfrm>
                <a:off x="12235" y="7414"/>
                <a:ext cx="441" cy="2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2" name="文本框 3"/>
              <p:cNvSpPr txBox="1">
                <a:spLocks noChangeArrowheads="1"/>
              </p:cNvSpPr>
              <p:nvPr/>
            </p:nvSpPr>
            <p:spPr bwMode="auto">
              <a:xfrm>
                <a:off x="11955" y="6705"/>
                <a:ext cx="692" cy="8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i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</p:grpSp>
        <p:sp>
          <p:nvSpPr>
            <p:cNvPr id="7" name="文本框 4"/>
            <p:cNvSpPr txBox="1">
              <a:spLocks noChangeArrowheads="1"/>
            </p:cNvSpPr>
            <p:nvPr/>
          </p:nvSpPr>
          <p:spPr bwMode="auto">
            <a:xfrm>
              <a:off x="9445" y="9611"/>
              <a:ext cx="63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8" name="文本框 5"/>
            <p:cNvSpPr txBox="1">
              <a:spLocks noChangeArrowheads="1"/>
            </p:cNvSpPr>
            <p:nvPr/>
          </p:nvSpPr>
          <p:spPr bwMode="auto">
            <a:xfrm>
              <a:off x="13309" y="9613"/>
              <a:ext cx="662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9" name="文本框 6"/>
            <p:cNvSpPr txBox="1">
              <a:spLocks noChangeArrowheads="1"/>
            </p:cNvSpPr>
            <p:nvPr/>
          </p:nvSpPr>
          <p:spPr bwMode="auto">
            <a:xfrm>
              <a:off x="12324" y="9613"/>
              <a:ext cx="692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</p:grpSp>
      <p:graphicFrame>
        <p:nvGraphicFramePr>
          <p:cNvPr id="13" name="对象 9"/>
          <p:cNvGraphicFramePr>
            <a:graphicFrameLocks noChangeAspect="1"/>
          </p:cNvGraphicFramePr>
          <p:nvPr/>
        </p:nvGraphicFramePr>
        <p:xfrm>
          <a:off x="3504036" y="4004506"/>
          <a:ext cx="194151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r:id="rId4" imgW="850900" imgH="393700" progId="Equation.DSMT4">
                  <p:embed/>
                </p:oleObj>
              </mc:Choice>
              <mc:Fallback>
                <p:oleObj r:id="rId4" imgW="8509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504036" y="4004506"/>
                        <a:ext cx="1941513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弧形 11"/>
          <p:cNvSpPr>
            <a:spLocks noChangeArrowheads="1"/>
          </p:cNvSpPr>
          <p:nvPr/>
        </p:nvSpPr>
        <p:spPr bwMode="auto">
          <a:xfrm rot="1140000">
            <a:off x="8398748" y="3737830"/>
            <a:ext cx="431800" cy="431800"/>
          </a:xfrm>
          <a:custGeom>
            <a:avLst/>
            <a:gdLst>
              <a:gd name="T0" fmla="*/ 216217 w 432435"/>
              <a:gd name="T1" fmla="*/ 0 h 432435"/>
              <a:gd name="T2" fmla="*/ 432434 w 432435"/>
              <a:gd name="T3" fmla="*/ 216217 h 432435"/>
              <a:gd name="T4" fmla="*/ 216217 w 432435"/>
              <a:gd name="T5" fmla="*/ 216217 h 432435"/>
              <a:gd name="T6" fmla="*/ 216217 w 432435"/>
              <a:gd name="T7" fmla="*/ 0 h 432435"/>
              <a:gd name="T8" fmla="*/ 432434 w 432435"/>
              <a:gd name="T9" fmla="*/ 216217 h 432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2434" h="432434" stroke="0">
                <a:moveTo>
                  <a:pt x="216217" y="0"/>
                </a:moveTo>
                <a:cubicBezTo>
                  <a:pt x="335630" y="0"/>
                  <a:pt x="432434" y="96804"/>
                  <a:pt x="432434" y="216217"/>
                </a:cubicBezTo>
                <a:lnTo>
                  <a:pt x="216217" y="216217"/>
                </a:lnTo>
                <a:close/>
              </a:path>
              <a:path w="432434" h="432434" fill="none">
                <a:moveTo>
                  <a:pt x="216217" y="0"/>
                </a:moveTo>
                <a:cubicBezTo>
                  <a:pt x="335630" y="0"/>
                  <a:pt x="432434" y="96804"/>
                  <a:pt x="432434" y="216217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15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9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1" name="组合 7"/>
          <p:cNvGrpSpPr/>
          <p:nvPr/>
        </p:nvGrpSpPr>
        <p:grpSpPr>
          <a:xfrm>
            <a:off x="1934210" y="2429510"/>
            <a:ext cx="8033385" cy="1770380"/>
            <a:chOff x="505" y="6605"/>
            <a:chExt cx="13048" cy="3298"/>
          </a:xfrm>
        </p:grpSpPr>
        <p:pic>
          <p:nvPicPr>
            <p:cNvPr id="19464" name="图片 1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505" y="6621"/>
              <a:ext cx="2121" cy="328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9465" name="图片 3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033" y="6759"/>
              <a:ext cx="2409" cy="2881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9466" name="图片 4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5521" y="6779"/>
              <a:ext cx="2554" cy="2841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9467" name="图片 5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887" y="7021"/>
              <a:ext cx="3245" cy="248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9468" name="图片 6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11304" y="6605"/>
              <a:ext cx="2249" cy="308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" name="文本框 1"/>
          <p:cNvSpPr txBox="1"/>
          <p:nvPr/>
        </p:nvSpPr>
        <p:spPr>
          <a:xfrm>
            <a:off x="1935480" y="762635"/>
            <a:ext cx="701675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/>
              <a:t>2</a:t>
            </a:r>
            <a:r>
              <a:rPr lang="zh-CN" altLang="en-US" sz="2800"/>
              <a:t>.如图，已知△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800"/>
              <a:t>，则下列四个三角形中，与△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800"/>
              <a:t>相似的是(</a:t>
            </a:r>
            <a:r>
              <a:rPr lang="en-US" altLang="zh-CN" sz="2800"/>
              <a:t>    </a:t>
            </a:r>
            <a:r>
              <a:rPr lang="zh-CN" altLang="en-US" sz="2800"/>
              <a:t> )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802505" y="1607185"/>
            <a:ext cx="42037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图片 2"/>
          <p:cNvPicPr>
            <a:picLocks noChangeAspect="1"/>
          </p:cNvPicPr>
          <p:nvPr/>
        </p:nvPicPr>
        <p:blipFill>
          <a:blip r:embed="rId2" cstate="email"/>
          <a:srcRect b="-2"/>
          <a:stretch>
            <a:fillRect/>
          </a:stretch>
        </p:blipFill>
        <p:spPr>
          <a:xfrm>
            <a:off x="6986905" y="2308225"/>
            <a:ext cx="3586480" cy="27679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1003300" y="603250"/>
            <a:ext cx="10126980" cy="46158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/>
              <a:t>3</a:t>
            </a:r>
            <a:r>
              <a:rPr lang="zh-CN" altLang="en-US" sz="2800"/>
              <a:t>.如图，四边形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en-US" sz="2800"/>
              <a:t>的对角线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800"/>
              <a:t>、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en-US" sz="2800"/>
              <a:t>相交于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800"/>
              <a:t>，且将这个四边形分成①、②、③、④四个三角形.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en-US" sz="2800"/>
              <a:t>∶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zh-CN" altLang="en-US" sz="2800"/>
              <a:t>=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zh-CN" altLang="en-US" sz="2800"/>
              <a:t>∶</a:t>
            </a:r>
            <a:r>
              <a:rPr lang="zh-CN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zh-CN" altLang="en-US" sz="2800"/>
              <a:t>，则下列结论中一定正确的是（</a:t>
            </a:r>
            <a:r>
              <a:rPr lang="en-US" altLang="zh-CN" sz="2800"/>
              <a:t>       </a:t>
            </a:r>
            <a:r>
              <a:rPr lang="zh-CN" altLang="en-US" sz="2800"/>
              <a:t>）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ym typeface="+mn-ea"/>
              </a:rPr>
              <a:t>A.①和②相似</a:t>
            </a:r>
            <a:endParaRPr lang="zh-CN" altLang="en-US" sz="2800"/>
          </a:p>
          <a:p>
            <a:pPr>
              <a:lnSpc>
                <a:spcPct val="150000"/>
              </a:lnSpc>
            </a:pPr>
            <a:r>
              <a:rPr lang="zh-CN" altLang="en-US" sz="2800"/>
              <a:t>B. ①和③相似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ym typeface="+mn-ea"/>
              </a:rPr>
              <a:t>C. ①和④相似</a:t>
            </a:r>
            <a:endParaRPr lang="zh-CN" altLang="en-US" sz="2800"/>
          </a:p>
          <a:p>
            <a:pPr>
              <a:lnSpc>
                <a:spcPct val="150000"/>
              </a:lnSpc>
            </a:pPr>
            <a:r>
              <a:rPr lang="zh-CN" altLang="en-US" sz="2800"/>
              <a:t>D.②和④相似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844415" y="2069465"/>
            <a:ext cx="4921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63270" y="2199640"/>
            <a:ext cx="6680200" cy="419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780" indent="-1778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解析：当 △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ADP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∽△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ACB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时，</a:t>
            </a:r>
          </a:p>
          <a:p>
            <a:pPr>
              <a:lnSpc>
                <a:spcPts val="4000"/>
              </a:lnSpc>
            </a:pP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AP 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 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 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，∴ 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AP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 =6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 ，</a:t>
            </a:r>
          </a:p>
          <a:p>
            <a:pPr>
              <a:lnSpc>
                <a:spcPts val="4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解得 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AP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 9；</a:t>
            </a:r>
          </a:p>
          <a:p>
            <a:pPr>
              <a:lnSpc>
                <a:spcPts val="4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 △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ADP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∽△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时，</a:t>
            </a:r>
          </a:p>
          <a:p>
            <a:pPr>
              <a:lnSpc>
                <a:spcPts val="4000"/>
              </a:lnSpc>
            </a:pP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 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AP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 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，∴ 6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12 = AP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 ，</a:t>
            </a:r>
          </a:p>
          <a:p>
            <a:pPr>
              <a:lnSpc>
                <a:spcPts val="4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解得 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AP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 4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  </a:t>
            </a:r>
          </a:p>
          <a:p>
            <a:pPr>
              <a:lnSpc>
                <a:spcPts val="4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 当 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AP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的长度为 4 或 9 时，</a:t>
            </a:r>
          </a:p>
          <a:p>
            <a:pPr>
              <a:lnSpc>
                <a:spcPts val="4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△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ADP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 △</a:t>
            </a:r>
            <a:r>
              <a:rPr lang="zh-CN" altLang="en-US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相似．</a:t>
            </a:r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736600" y="554990"/>
            <a:ext cx="10782935" cy="138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780" indent="-1778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如图，已知△</a:t>
            </a:r>
            <a:r>
              <a:rPr lang="zh-CN" altLang="en-US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</a:t>
            </a:r>
            <a:r>
              <a:rPr lang="zh-CN" altLang="en-US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为边</a:t>
            </a:r>
            <a:r>
              <a:rPr lang="zh-CN" altLang="en-US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上一点，</a:t>
            </a:r>
            <a:r>
              <a:rPr lang="zh-CN" altLang="en-US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为边</a:t>
            </a:r>
            <a:r>
              <a:rPr lang="zh-CN" altLang="en-US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上一点，</a:t>
            </a:r>
            <a:r>
              <a:rPr lang="zh-CN" altLang="en-US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=12，</a:t>
            </a:r>
            <a:r>
              <a:rPr lang="zh-CN" altLang="en-US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 8，</a:t>
            </a:r>
            <a:r>
              <a:rPr lang="zh-CN" altLang="en-US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 6，当</a:t>
            </a:r>
            <a:r>
              <a:rPr lang="zh-CN" altLang="en-US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AP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的长度为</a:t>
            </a:r>
            <a:r>
              <a:rPr lang="zh-CN" altLang="en-US" sz="2800" u="sng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时，△</a:t>
            </a:r>
            <a:r>
              <a:rPr lang="zh-CN" altLang="en-US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ADP 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和△</a:t>
            </a:r>
            <a:r>
              <a:rPr lang="zh-CN" altLang="en-US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相似.</a:t>
            </a:r>
          </a:p>
        </p:txBody>
      </p:sp>
      <p:grpSp>
        <p:nvGrpSpPr>
          <p:cNvPr id="5" name="组合 13"/>
          <p:cNvGrpSpPr/>
          <p:nvPr/>
        </p:nvGrpSpPr>
        <p:grpSpPr>
          <a:xfrm>
            <a:off x="8436680" y="2262028"/>
            <a:ext cx="2446626" cy="3314710"/>
            <a:chOff x="8998" y="4352"/>
            <a:chExt cx="3853" cy="5221"/>
          </a:xfrm>
        </p:grpSpPr>
        <p:grpSp>
          <p:nvGrpSpPr>
            <p:cNvPr id="6" name="组合 8"/>
            <p:cNvGrpSpPr/>
            <p:nvPr/>
          </p:nvGrpSpPr>
          <p:grpSpPr>
            <a:xfrm>
              <a:off x="8998" y="4352"/>
              <a:ext cx="3853" cy="5221"/>
              <a:chOff x="9841" y="6451"/>
              <a:chExt cx="3854" cy="5221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10020" y="6451"/>
                <a:ext cx="2914" cy="4387"/>
                <a:chOff x="10006" y="6451"/>
                <a:chExt cx="2914" cy="4387"/>
              </a:xfrm>
            </p:grpSpPr>
            <p:sp>
              <p:nvSpPr>
                <p:cNvPr id="12" name="等腰三角形 2"/>
                <p:cNvSpPr>
                  <a:spLocks noChangeArrowheads="1"/>
                </p:cNvSpPr>
                <p:nvPr/>
              </p:nvSpPr>
              <p:spPr bwMode="auto">
                <a:xfrm rot="-600000">
                  <a:off x="10006" y="7185"/>
                  <a:ext cx="2914" cy="3653"/>
                </a:xfrm>
                <a:prstGeom prst="triangle">
                  <a:avLst>
                    <a:gd name="adj" fmla="val 87356"/>
                  </a:avLst>
                </a:prstGeom>
                <a:noFill/>
                <a:ln w="2857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文本框 4"/>
                <p:cNvSpPr txBox="1">
                  <a:spLocks noChangeArrowheads="1"/>
                </p:cNvSpPr>
                <p:nvPr/>
              </p:nvSpPr>
              <p:spPr bwMode="auto">
                <a:xfrm>
                  <a:off x="11886" y="6451"/>
                  <a:ext cx="692" cy="8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rgbClr val="FF0000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2800" i="1">
                      <a:solidFill>
                        <a:schemeClr val="tx1"/>
                      </a:solidFill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</p:grpSp>
          <p:sp>
            <p:nvSpPr>
              <p:cNvPr id="9" name="文本框 5"/>
              <p:cNvSpPr txBox="1">
                <a:spLocks noChangeArrowheads="1"/>
              </p:cNvSpPr>
              <p:nvPr/>
            </p:nvSpPr>
            <p:spPr bwMode="auto">
              <a:xfrm>
                <a:off x="9841" y="10850"/>
                <a:ext cx="630" cy="8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i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0" name="文本框 9"/>
              <p:cNvSpPr txBox="1">
                <a:spLocks noChangeArrowheads="1"/>
              </p:cNvSpPr>
              <p:nvPr/>
            </p:nvSpPr>
            <p:spPr bwMode="auto">
              <a:xfrm>
                <a:off x="13004" y="10366"/>
                <a:ext cx="662" cy="8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i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1" name="文本框 10"/>
              <p:cNvSpPr txBox="1">
                <a:spLocks noChangeArrowheads="1"/>
              </p:cNvSpPr>
              <p:nvPr/>
            </p:nvSpPr>
            <p:spPr bwMode="auto">
              <a:xfrm>
                <a:off x="13003" y="9033"/>
                <a:ext cx="692" cy="8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i="1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7" name="椭圆 11"/>
            <p:cNvSpPr>
              <a:spLocks noChangeArrowheads="1"/>
            </p:cNvSpPr>
            <p:nvPr/>
          </p:nvSpPr>
          <p:spPr bwMode="auto">
            <a:xfrm>
              <a:off x="12102" y="7587"/>
              <a:ext cx="120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901690" y="1380490"/>
            <a:ext cx="92011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或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9 </a:t>
            </a:r>
          </a:p>
        </p:txBody>
      </p:sp>
      <p:grpSp>
        <p:nvGrpSpPr>
          <p:cNvPr id="15" name="组合 20"/>
          <p:cNvGrpSpPr/>
          <p:nvPr/>
        </p:nvGrpSpPr>
        <p:grpSpPr>
          <a:xfrm>
            <a:off x="8610641" y="4356255"/>
            <a:ext cx="1831975" cy="525462"/>
            <a:chOff x="10062" y="6972"/>
            <a:chExt cx="2887" cy="829"/>
          </a:xfrm>
        </p:grpSpPr>
        <p:cxnSp>
          <p:nvCxnSpPr>
            <p:cNvPr id="16" name="直接连接符 15"/>
            <p:cNvCxnSpPr>
              <a:cxnSpLocks noChangeShapeType="1"/>
            </p:cNvCxnSpPr>
            <p:nvPr/>
          </p:nvCxnSpPr>
          <p:spPr bwMode="auto">
            <a:xfrm flipH="1">
              <a:off x="10641" y="6972"/>
              <a:ext cx="2309" cy="54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文本框 17"/>
            <p:cNvSpPr txBox="1">
              <a:spLocks noChangeArrowheads="1"/>
            </p:cNvSpPr>
            <p:nvPr/>
          </p:nvSpPr>
          <p:spPr bwMode="auto">
            <a:xfrm>
              <a:off x="10061" y="6979"/>
              <a:ext cx="63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P</a:t>
              </a:r>
            </a:p>
          </p:txBody>
        </p:sp>
      </p:grpSp>
      <p:grpSp>
        <p:nvGrpSpPr>
          <p:cNvPr id="18" name="组合 19"/>
          <p:cNvGrpSpPr/>
          <p:nvPr/>
        </p:nvGrpSpPr>
        <p:grpSpPr>
          <a:xfrm>
            <a:off x="9048791" y="3445030"/>
            <a:ext cx="1416050" cy="920750"/>
            <a:chOff x="10753" y="5537"/>
            <a:chExt cx="2231" cy="1450"/>
          </a:xfrm>
        </p:grpSpPr>
        <p:cxnSp>
          <p:nvCxnSpPr>
            <p:cNvPr id="19" name="直接连接符 16"/>
            <p:cNvCxnSpPr>
              <a:cxnSpLocks noChangeShapeType="1"/>
            </p:cNvCxnSpPr>
            <p:nvPr/>
          </p:nvCxnSpPr>
          <p:spPr bwMode="auto">
            <a:xfrm flipH="1" flipV="1">
              <a:off x="11396" y="6081"/>
              <a:ext cx="1588" cy="90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文本框 18"/>
            <p:cNvSpPr txBox="1">
              <a:spLocks noChangeArrowheads="1"/>
            </p:cNvSpPr>
            <p:nvPr/>
          </p:nvSpPr>
          <p:spPr bwMode="auto">
            <a:xfrm>
              <a:off x="10752" y="5537"/>
              <a:ext cx="63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 i="1">
                  <a:latin typeface="Times New Roman" panose="02020603050405020304" pitchFamily="18" charset="0"/>
                </a:rPr>
                <a:t>P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6628"/>
          <p:cNvSpPr txBox="1">
            <a:spLocks noChangeArrowheads="1"/>
          </p:cNvSpPr>
          <p:nvPr/>
        </p:nvSpPr>
        <p:spPr bwMode="auto">
          <a:xfrm>
            <a:off x="362750" y="757364"/>
            <a:ext cx="11591839" cy="138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780" indent="-1778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5. 如图，在四边形</a:t>
            </a:r>
            <a:r>
              <a:rPr lang="zh-CN" altLang="en-US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ABCD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已知 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zh-CN" altLang="en-US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=∠</a:t>
            </a:r>
            <a:r>
              <a:rPr lang="zh-CN" altLang="en-US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ACD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zh-CN" altLang="en-US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=6，</a:t>
            </a:r>
            <a:r>
              <a:rPr lang="zh-CN" altLang="en-US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=4，</a:t>
            </a:r>
            <a:r>
              <a:rPr lang="zh-CN" altLang="en-US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=5，</a:t>
            </a:r>
            <a:r>
              <a:rPr lang="zh-CN" altLang="en-US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CD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     ，求</a:t>
            </a:r>
            <a:r>
              <a:rPr lang="zh-CN" altLang="en-US" sz="2800" i="1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的长．</a:t>
            </a:r>
          </a:p>
        </p:txBody>
      </p:sp>
      <p:graphicFrame>
        <p:nvGraphicFramePr>
          <p:cNvPr id="4" name="对象 26630"/>
          <p:cNvGraphicFramePr>
            <a:graphicFrameLocks noChangeAspect="1"/>
          </p:cNvGraphicFramePr>
          <p:nvPr/>
        </p:nvGraphicFramePr>
        <p:xfrm>
          <a:off x="1212262" y="1351529"/>
          <a:ext cx="579438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r:id="rId3" imgW="241300" imgH="393700" progId="Equation.DSMT4">
                  <p:embed/>
                </p:oleObj>
              </mc:Choice>
              <mc:Fallback>
                <p:oleObj r:id="rId3" imgW="2413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212262" y="1351529"/>
                        <a:ext cx="579438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组合 26640"/>
          <p:cNvGrpSpPr/>
          <p:nvPr/>
        </p:nvGrpSpPr>
        <p:grpSpPr>
          <a:xfrm>
            <a:off x="8379942" y="2144998"/>
            <a:ext cx="2924175" cy="2284413"/>
            <a:chOff x="3951" y="1158"/>
            <a:chExt cx="1842" cy="1439"/>
          </a:xfrm>
        </p:grpSpPr>
        <p:sp>
          <p:nvSpPr>
            <p:cNvPr id="6" name="直接连接符 26631"/>
            <p:cNvSpPr>
              <a:spLocks noChangeShapeType="1"/>
            </p:cNvSpPr>
            <p:nvPr/>
          </p:nvSpPr>
          <p:spPr bwMode="auto">
            <a:xfrm flipH="1">
              <a:off x="4150" y="1389"/>
              <a:ext cx="363" cy="9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直接连接符 26632"/>
            <p:cNvSpPr>
              <a:spLocks noChangeShapeType="1"/>
            </p:cNvSpPr>
            <p:nvPr/>
          </p:nvSpPr>
          <p:spPr bwMode="auto">
            <a:xfrm>
              <a:off x="4513" y="1389"/>
              <a:ext cx="408" cy="9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直接连接符 26633"/>
            <p:cNvSpPr>
              <a:spLocks noChangeShapeType="1"/>
            </p:cNvSpPr>
            <p:nvPr/>
          </p:nvSpPr>
          <p:spPr bwMode="auto">
            <a:xfrm>
              <a:off x="4150" y="2341"/>
              <a:ext cx="77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直接连接符 26634"/>
            <p:cNvSpPr>
              <a:spLocks noChangeShapeType="1"/>
            </p:cNvSpPr>
            <p:nvPr/>
          </p:nvSpPr>
          <p:spPr bwMode="auto">
            <a:xfrm>
              <a:off x="4513" y="1389"/>
              <a:ext cx="1043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直接连接符 26635"/>
            <p:cNvSpPr>
              <a:spLocks noChangeShapeType="1"/>
            </p:cNvSpPr>
            <p:nvPr/>
          </p:nvSpPr>
          <p:spPr bwMode="auto">
            <a:xfrm flipH="1">
              <a:off x="4921" y="1480"/>
              <a:ext cx="635" cy="8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文本框 26636"/>
            <p:cNvSpPr txBox="1">
              <a:spLocks noChangeArrowheads="1"/>
            </p:cNvSpPr>
            <p:nvPr/>
          </p:nvSpPr>
          <p:spPr bwMode="auto">
            <a:xfrm>
              <a:off x="4360" y="1158"/>
              <a:ext cx="272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2" name="文本框 26637"/>
            <p:cNvSpPr txBox="1">
              <a:spLocks noChangeArrowheads="1"/>
            </p:cNvSpPr>
            <p:nvPr/>
          </p:nvSpPr>
          <p:spPr bwMode="auto">
            <a:xfrm>
              <a:off x="3951" y="2188"/>
              <a:ext cx="272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B</a:t>
              </a:r>
              <a:endPara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" name="文本框 26638"/>
            <p:cNvSpPr txBox="1">
              <a:spLocks noChangeArrowheads="1"/>
            </p:cNvSpPr>
            <p:nvPr/>
          </p:nvSpPr>
          <p:spPr bwMode="auto">
            <a:xfrm>
              <a:off x="4848" y="2268"/>
              <a:ext cx="272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4" name="文本框 26639"/>
            <p:cNvSpPr txBox="1">
              <a:spLocks noChangeArrowheads="1"/>
            </p:cNvSpPr>
            <p:nvPr/>
          </p:nvSpPr>
          <p:spPr bwMode="auto">
            <a:xfrm>
              <a:off x="5521" y="1317"/>
              <a:ext cx="272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</p:grpSp>
      <p:grpSp>
        <p:nvGrpSpPr>
          <p:cNvPr id="15" name="组合 1"/>
          <p:cNvGrpSpPr/>
          <p:nvPr/>
        </p:nvGrpSpPr>
        <p:grpSpPr>
          <a:xfrm>
            <a:off x="362274" y="2141432"/>
            <a:ext cx="6259099" cy="828000"/>
            <a:chOff x="275" y="3315"/>
            <a:chExt cx="9856" cy="1487"/>
          </a:xfrm>
        </p:grpSpPr>
        <p:sp>
          <p:nvSpPr>
            <p:cNvPr id="16" name="文本框 12"/>
            <p:cNvSpPr txBox="1">
              <a:spLocks noChangeArrowheads="1"/>
            </p:cNvSpPr>
            <p:nvPr/>
          </p:nvSpPr>
          <p:spPr bwMode="auto">
            <a:xfrm>
              <a:off x="275" y="3510"/>
              <a:ext cx="9856" cy="1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7780" indent="-1778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ts val="4000"/>
                </a:lnSpc>
              </a:pP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解：</a:t>
              </a: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∵</a:t>
              </a:r>
              <a:r>
                <a:rPr lang="zh-CN" altLang="en-US" sz="28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AB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=6，</a:t>
              </a:r>
              <a:r>
                <a:rPr lang="zh-CN" altLang="en-US" sz="28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BC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=4，</a:t>
              </a:r>
              <a:r>
                <a:rPr lang="zh-CN" altLang="en-US" sz="28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AC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=5，</a:t>
              </a:r>
              <a:r>
                <a:rPr lang="zh-CN" altLang="en-US" sz="2800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CD</a:t>
              </a:r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=      ，      </a:t>
              </a:r>
            </a:p>
          </p:txBody>
        </p:sp>
        <p:graphicFrame>
          <p:nvGraphicFramePr>
            <p:cNvPr id="17" name="对象 26630"/>
            <p:cNvGraphicFramePr>
              <a:graphicFrameLocks noChangeAspect="1"/>
            </p:cNvGraphicFramePr>
            <p:nvPr/>
          </p:nvGraphicFramePr>
          <p:xfrm>
            <a:off x="8815" y="3315"/>
            <a:ext cx="910" cy="1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6" r:id="rId5" imgW="241300" imgH="393700" progId="Equation.DSMT4">
                    <p:embed/>
                  </p:oleObj>
                </mc:Choice>
                <mc:Fallback>
                  <p:oleObj r:id="rId5" imgW="2413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8815" y="3315"/>
                          <a:ext cx="910" cy="1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组合 8"/>
          <p:cNvGrpSpPr/>
          <p:nvPr/>
        </p:nvGrpSpPr>
        <p:grpSpPr>
          <a:xfrm>
            <a:off x="1031564" y="2868825"/>
            <a:ext cx="2755900" cy="828000"/>
            <a:chOff x="562" y="8628"/>
            <a:chExt cx="4338" cy="1445"/>
          </a:xfrm>
        </p:grpSpPr>
        <p:graphicFrame>
          <p:nvGraphicFramePr>
            <p:cNvPr id="19" name="对象 9"/>
            <p:cNvGraphicFramePr>
              <a:graphicFrameLocks noChangeAspect="1"/>
            </p:cNvGraphicFramePr>
            <p:nvPr/>
          </p:nvGraphicFramePr>
          <p:xfrm>
            <a:off x="1433" y="8628"/>
            <a:ext cx="3467" cy="1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7" r:id="rId7" imgW="965200" imgH="393700" progId="Equation.DSMT4">
                    <p:embed/>
                  </p:oleObj>
                </mc:Choice>
                <mc:Fallback>
                  <p:oleObj r:id="rId7" imgW="9652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433" y="8628"/>
                          <a:ext cx="3467" cy="1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文本框 11"/>
            <p:cNvSpPr txBox="1">
              <a:spLocks noChangeArrowheads="1"/>
            </p:cNvSpPr>
            <p:nvPr/>
          </p:nvSpPr>
          <p:spPr bwMode="auto">
            <a:xfrm>
              <a:off x="562" y="8953"/>
              <a:ext cx="165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Times New Roman" panose="02020603050405020304" pitchFamily="18" charset="0"/>
                </a:rPr>
                <a:t>∴</a:t>
              </a:r>
            </a:p>
          </p:txBody>
        </p:sp>
      </p:grp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1103630" y="3785235"/>
            <a:ext cx="2919095" cy="111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780" indent="-1778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又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∵∠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=∠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ACD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，</a:t>
            </a:r>
          </a:p>
          <a:p>
            <a:pPr>
              <a:lnSpc>
                <a:spcPts val="4000"/>
              </a:lnSpc>
            </a:pP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∴ 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△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ABC 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∽ △</a:t>
            </a:r>
            <a:r>
              <a:rPr lang="zh-CN" altLang="en-US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DCA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，    </a:t>
            </a:r>
          </a:p>
        </p:txBody>
      </p:sp>
      <p:grpSp>
        <p:nvGrpSpPr>
          <p:cNvPr id="22" name="组合 4"/>
          <p:cNvGrpSpPr/>
          <p:nvPr/>
        </p:nvGrpSpPr>
        <p:grpSpPr>
          <a:xfrm>
            <a:off x="1060774" y="4887807"/>
            <a:ext cx="4471988" cy="828000"/>
            <a:chOff x="562" y="8628"/>
            <a:chExt cx="7042" cy="1445"/>
          </a:xfrm>
        </p:grpSpPr>
        <p:graphicFrame>
          <p:nvGraphicFramePr>
            <p:cNvPr id="23" name="对象 5"/>
            <p:cNvGraphicFramePr>
              <a:graphicFrameLocks noChangeAspect="1"/>
            </p:cNvGraphicFramePr>
            <p:nvPr/>
          </p:nvGraphicFramePr>
          <p:xfrm>
            <a:off x="1478" y="8628"/>
            <a:ext cx="3378" cy="1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8" r:id="rId9" imgW="939800" imgH="393700" progId="Equation.DSMT4">
                    <p:embed/>
                  </p:oleObj>
                </mc:Choice>
                <mc:Fallback>
                  <p:oleObj r:id="rId9" imgW="9398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478" y="8628"/>
                          <a:ext cx="3378" cy="1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文本框 7"/>
            <p:cNvSpPr txBox="1">
              <a:spLocks noChangeArrowheads="1"/>
            </p:cNvSpPr>
            <p:nvPr/>
          </p:nvSpPr>
          <p:spPr bwMode="auto">
            <a:xfrm>
              <a:off x="562" y="8953"/>
              <a:ext cx="7042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Times New Roman" panose="02020603050405020304" pitchFamily="18" charset="0"/>
                </a:rPr>
                <a:t>∴                         </a:t>
              </a:r>
              <a:r>
                <a:rPr lang="zh-CN" altLang="en-US" sz="2800">
                  <a:latin typeface="Times New Roman" panose="02020603050405020304" pitchFamily="18" charset="0"/>
                </a:rPr>
                <a:t>，</a:t>
              </a:r>
              <a:endParaRPr lang="en-US" altLang="zh-CN" sz="28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5" name="组合 13"/>
          <p:cNvGrpSpPr/>
          <p:nvPr/>
        </p:nvGrpSpPr>
        <p:grpSpPr>
          <a:xfrm>
            <a:off x="1103954" y="5820305"/>
            <a:ext cx="2098675" cy="828000"/>
            <a:chOff x="562" y="8667"/>
            <a:chExt cx="3304" cy="1445"/>
          </a:xfrm>
        </p:grpSpPr>
        <p:graphicFrame>
          <p:nvGraphicFramePr>
            <p:cNvPr id="26" name="对象 14"/>
            <p:cNvGraphicFramePr>
              <a:graphicFrameLocks noChangeAspect="1"/>
            </p:cNvGraphicFramePr>
            <p:nvPr/>
          </p:nvGraphicFramePr>
          <p:xfrm>
            <a:off x="1349" y="8667"/>
            <a:ext cx="2281" cy="1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9" r:id="rId11" imgW="634365" imgH="393700" progId="Equation.DSMT4">
                    <p:embed/>
                  </p:oleObj>
                </mc:Choice>
                <mc:Fallback>
                  <p:oleObj r:id="rId11" imgW="634365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349" y="8667"/>
                          <a:ext cx="2281" cy="1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文本框 16"/>
            <p:cNvSpPr txBox="1">
              <a:spLocks noChangeArrowheads="1"/>
            </p:cNvSpPr>
            <p:nvPr/>
          </p:nvSpPr>
          <p:spPr bwMode="auto">
            <a:xfrm>
              <a:off x="562" y="8953"/>
              <a:ext cx="3304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Times New Roman" panose="02020603050405020304" pitchFamily="18" charset="0"/>
                </a:rPr>
                <a:t>∴                        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2292" name="Text Box 16"/>
          <p:cNvSpPr txBox="1"/>
          <p:nvPr/>
        </p:nvSpPr>
        <p:spPr>
          <a:xfrm>
            <a:off x="2285365" y="2134870"/>
            <a:ext cx="1993265" cy="138366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marR="0" algn="ctr" defTabSz="914400">
              <a:buClrTx/>
              <a:buSzTx/>
              <a:defRPr/>
            </a:pPr>
            <a:r>
              <a:rPr lang="zh-CN" altLang="en-US" sz="2800">
                <a:latin typeface="Arial" panose="020B0604020202020204" pitchFamily="34" charset="0"/>
                <a:ea typeface="黑体" panose="02010609060101010101" pitchFamily="49" charset="-122"/>
                <a:cs typeface="+mn-ea"/>
                <a:sym typeface="+mn-ea"/>
              </a:rPr>
              <a:t>利用两边及夹角判定三角形相似</a:t>
            </a:r>
            <a:r>
              <a:rPr lang="zh-CN" altLang="en-US" sz="2800" b="1">
                <a:latin typeface="Arial" panose="020B0604020202020204" pitchFamily="34" charset="0"/>
                <a:ea typeface="黑体" panose="02010609060101010101" pitchFamily="49" charset="-122"/>
                <a:cs typeface="+mn-ea"/>
                <a:sym typeface="+mn-ea"/>
              </a:rPr>
              <a:t> 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右箭头 10"/>
          <p:cNvSpPr/>
          <p:nvPr/>
        </p:nvSpPr>
        <p:spPr>
          <a:xfrm>
            <a:off x="4437380" y="2588895"/>
            <a:ext cx="936625" cy="4756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5504180" y="2264410"/>
            <a:ext cx="3912870" cy="112458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 anchor="t">
            <a:spAutoFit/>
          </a:bodyPr>
          <a:lstStyle/>
          <a:p>
            <a:pPr fontAlgn="base">
              <a:lnSpc>
                <a:spcPct val="140000"/>
              </a:lnSpc>
              <a:spcBef>
                <a:spcPct val="40000"/>
              </a:spcBef>
            </a:pP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两边对应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成比例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且夹角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相等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ea"/>
              </a:rPr>
              <a:t>的两个三角形相似．</a:t>
            </a:r>
          </a:p>
        </p:txBody>
      </p:sp>
      <p:pic>
        <p:nvPicPr>
          <p:cNvPr id="12293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2598400" y="11912600"/>
            <a:ext cx="368300" cy="266700"/>
          </a:xfrm>
          <a:prstGeom prst="cube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/>
          <p:nvPr/>
        </p:nvSpPr>
        <p:spPr>
          <a:xfrm>
            <a:off x="2063750" y="942975"/>
            <a:ext cx="8064500" cy="65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判断两个三角形相似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你有哪些方法？</a:t>
            </a:r>
          </a:p>
        </p:txBody>
      </p:sp>
      <p:sp>
        <p:nvSpPr>
          <p:cNvPr id="7171" name="Text Box 3"/>
          <p:cNvSpPr txBox="1"/>
          <p:nvPr/>
        </p:nvSpPr>
        <p:spPr>
          <a:xfrm>
            <a:off x="2435860" y="1893570"/>
            <a:ext cx="46259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方法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：通过定义（不常用）</a:t>
            </a:r>
          </a:p>
        </p:txBody>
      </p:sp>
      <p:sp>
        <p:nvSpPr>
          <p:cNvPr id="7173" name="Text Box 5"/>
          <p:cNvSpPr txBox="1"/>
          <p:nvPr/>
        </p:nvSpPr>
        <p:spPr>
          <a:xfrm>
            <a:off x="2531110" y="4227195"/>
            <a:ext cx="34550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方法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：通过平行线</a:t>
            </a:r>
          </a:p>
        </p:txBody>
      </p:sp>
      <p:sp>
        <p:nvSpPr>
          <p:cNvPr id="7174" name="Text Box 6"/>
          <p:cNvSpPr txBox="1"/>
          <p:nvPr/>
        </p:nvSpPr>
        <p:spPr>
          <a:xfrm>
            <a:off x="2531110" y="5209540"/>
            <a:ext cx="36239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方法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：两角对应相等</a:t>
            </a:r>
          </a:p>
        </p:txBody>
      </p:sp>
      <p:sp>
        <p:nvSpPr>
          <p:cNvPr id="558088" name="Rectangle 8"/>
          <p:cNvSpPr/>
          <p:nvPr/>
        </p:nvSpPr>
        <p:spPr>
          <a:xfrm>
            <a:off x="2667000" y="5686425"/>
            <a:ext cx="30988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3600" b="1">
              <a:latin typeface="Times New Roman" panose="02020603050405020304" pitchFamily="18" charset="0"/>
              <a:ea typeface="仿宋_GB2312" panose="02010609030101010101" charset="-122"/>
            </a:endParaRPr>
          </a:p>
        </p:txBody>
      </p:sp>
      <p:sp>
        <p:nvSpPr>
          <p:cNvPr id="558089" name="Text Box 9"/>
          <p:cNvSpPr txBox="1"/>
          <p:nvPr/>
        </p:nvSpPr>
        <p:spPr>
          <a:xfrm>
            <a:off x="5872480" y="4191635"/>
            <a:ext cx="1295400" cy="5835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3200" b="1" i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A</a:t>
            </a:r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型</a:t>
            </a:r>
            <a:r>
              <a:rPr lang="zh-CN" altLang="en-US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</a:p>
        </p:txBody>
      </p:sp>
      <p:sp>
        <p:nvSpPr>
          <p:cNvPr id="558090" name="Text Box 10"/>
          <p:cNvSpPr txBox="1"/>
          <p:nvPr/>
        </p:nvSpPr>
        <p:spPr>
          <a:xfrm>
            <a:off x="7410450" y="4200525"/>
            <a:ext cx="1143000" cy="5835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8</a:t>
            </a:r>
            <a:r>
              <a:rPr lang="zh-CN" altLang="en-US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型</a:t>
            </a:r>
            <a:r>
              <a:rPr lang="zh-CN" altLang="en-US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86410" y="221615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知识回顾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559106" name="Rectangle 3"/>
          <p:cNvSpPr>
            <a:spLocks noGrp="1"/>
          </p:cNvSpPr>
          <p:nvPr/>
        </p:nvSpPr>
        <p:spPr>
          <a:xfrm>
            <a:off x="2531110" y="6118860"/>
            <a:ext cx="3327400" cy="55181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t" anchorCtr="0"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800">
                <a:solidFill>
                  <a:srgbClr val="FF0000"/>
                </a:solidFill>
              </a:rPr>
              <a:t>方法</a:t>
            </a:r>
            <a:r>
              <a:rPr lang="zh-CN" altLang="zh-CN" sz="2800">
                <a:solidFill>
                  <a:srgbClr val="FF0000"/>
                </a:solidFill>
              </a:rPr>
              <a:t>4</a:t>
            </a:r>
            <a:r>
              <a:rPr lang="zh-CN" altLang="en-US" sz="2800">
                <a:solidFill>
                  <a:srgbClr val="FF0000"/>
                </a:solidFill>
              </a:rPr>
              <a:t>：利用传递性</a:t>
            </a:r>
          </a:p>
        </p:txBody>
      </p:sp>
      <p:sp>
        <p:nvSpPr>
          <p:cNvPr id="5" name="左大括号 4"/>
          <p:cNvSpPr/>
          <p:nvPr/>
        </p:nvSpPr>
        <p:spPr>
          <a:xfrm>
            <a:off x="3118485" y="2622550"/>
            <a:ext cx="250190" cy="1172845"/>
          </a:xfrm>
          <a:prstGeom prst="leftBrace">
            <a:avLst>
              <a:gd name="adj1" fmla="val 40609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401695" y="2443480"/>
            <a:ext cx="28841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三个角对应相等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21380" y="3420110"/>
            <a:ext cx="31438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三条边对应成比例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58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58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7173" grpId="0"/>
      <p:bldP spid="7174" grpId="0"/>
      <p:bldP spid="558089" grpId="0" animBg="1"/>
      <p:bldP spid="558090" grpId="0" animBg="1"/>
      <p:bldP spid="559106" grpId="0"/>
      <p:bldP spid="5" grpId="0" animBg="1"/>
      <p:bldP spid="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文本框 9219"/>
          <p:cNvSpPr txBox="1"/>
          <p:nvPr/>
        </p:nvSpPr>
        <p:spPr>
          <a:xfrm>
            <a:off x="526415" y="1370965"/>
            <a:ext cx="7500938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zh-CN" sz="2800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</a:t>
            </a:r>
            <a:r>
              <a:rPr lang="en-US" altLang="zh-CN" sz="2800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有两边对应成比例的两个三角形相似吗?</a:t>
            </a:r>
          </a:p>
        </p:txBody>
      </p:sp>
      <p:grpSp>
        <p:nvGrpSpPr>
          <p:cNvPr id="3" name="组合 9225"/>
          <p:cNvGrpSpPr/>
          <p:nvPr/>
        </p:nvGrpSpPr>
        <p:grpSpPr>
          <a:xfrm>
            <a:off x="1753553" y="2022793"/>
            <a:ext cx="7155180" cy="1943735"/>
            <a:chOff x="607" y="0"/>
            <a:chExt cx="11268" cy="3061"/>
          </a:xfrm>
        </p:grpSpPr>
        <p:sp>
          <p:nvSpPr>
            <p:cNvPr id="7171" name="等腰三角形 9226"/>
            <p:cNvSpPr/>
            <p:nvPr/>
          </p:nvSpPr>
          <p:spPr>
            <a:xfrm>
              <a:off x="762" y="0"/>
              <a:ext cx="1701" cy="3061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72" name="等腰三角形 9227"/>
            <p:cNvSpPr/>
            <p:nvPr/>
          </p:nvSpPr>
          <p:spPr>
            <a:xfrm>
              <a:off x="4277" y="341"/>
              <a:ext cx="7598" cy="2381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73" name="文本框 9228"/>
            <p:cNvSpPr txBox="1"/>
            <p:nvPr/>
          </p:nvSpPr>
          <p:spPr>
            <a:xfrm>
              <a:off x="607" y="951"/>
              <a:ext cx="60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Arial" panose="020B0604020202020204" pitchFamily="34" charset="0"/>
                  <a:ea typeface="华文新魏" panose="02010800040101010101" pitchFamily="2" charset="-122"/>
                </a:rPr>
                <a:t>3</a:t>
              </a:r>
            </a:p>
          </p:txBody>
        </p:sp>
        <p:sp>
          <p:nvSpPr>
            <p:cNvPr id="7174" name="文本框 9229"/>
            <p:cNvSpPr txBox="1"/>
            <p:nvPr/>
          </p:nvSpPr>
          <p:spPr>
            <a:xfrm>
              <a:off x="1982" y="964"/>
              <a:ext cx="679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Arial" panose="020B0604020202020204" pitchFamily="34" charset="0"/>
                  <a:ea typeface="华文新魏" panose="02010800040101010101" pitchFamily="2" charset="-122"/>
                </a:rPr>
                <a:t>3</a:t>
              </a:r>
            </a:p>
          </p:txBody>
        </p:sp>
        <p:sp>
          <p:nvSpPr>
            <p:cNvPr id="7175" name="文本框 9230"/>
            <p:cNvSpPr txBox="1"/>
            <p:nvPr/>
          </p:nvSpPr>
          <p:spPr>
            <a:xfrm>
              <a:off x="9653" y="765"/>
              <a:ext cx="650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Arial" panose="020B0604020202020204" pitchFamily="34" charset="0"/>
                  <a:ea typeface="华文新魏" panose="02010800040101010101" pitchFamily="2" charset="-122"/>
                </a:rPr>
                <a:t>5</a:t>
              </a:r>
            </a:p>
          </p:txBody>
        </p:sp>
        <p:sp>
          <p:nvSpPr>
            <p:cNvPr id="7176" name="文本框 9231"/>
            <p:cNvSpPr txBox="1"/>
            <p:nvPr/>
          </p:nvSpPr>
          <p:spPr>
            <a:xfrm flipH="1">
              <a:off x="5762" y="779"/>
              <a:ext cx="507" cy="81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Arial" panose="020B0604020202020204" pitchFamily="34" charset="0"/>
                  <a:ea typeface="华文新魏" panose="02010800040101010101" pitchFamily="2" charset="-122"/>
                </a:rPr>
                <a:t>5</a:t>
              </a:r>
            </a:p>
          </p:txBody>
        </p:sp>
      </p:grpSp>
      <p:sp>
        <p:nvSpPr>
          <p:cNvPr id="9234" name="文本框 9233"/>
          <p:cNvSpPr txBox="1"/>
          <p:nvPr/>
        </p:nvSpPr>
        <p:spPr>
          <a:xfrm>
            <a:off x="8440420" y="2308543"/>
            <a:ext cx="1370013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不相似</a:t>
            </a:r>
          </a:p>
        </p:txBody>
      </p:sp>
      <p:sp>
        <p:nvSpPr>
          <p:cNvPr id="7178" name="圆角矩形 31"/>
          <p:cNvSpPr/>
          <p:nvPr/>
        </p:nvSpPr>
        <p:spPr>
          <a:xfrm>
            <a:off x="523875" y="641985"/>
            <a:ext cx="2045970" cy="62547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观察与思考</a:t>
            </a:r>
          </a:p>
        </p:txBody>
      </p:sp>
      <p:sp>
        <p:nvSpPr>
          <p:cNvPr id="21" name="文本框 9219"/>
          <p:cNvSpPr txBox="1"/>
          <p:nvPr/>
        </p:nvSpPr>
        <p:spPr>
          <a:xfrm>
            <a:off x="740410" y="3971290"/>
            <a:ext cx="8724900" cy="1210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</a:t>
            </a:r>
            <a:r>
              <a:rPr lang="en-US" altLang="zh-CN" sz="2800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dirty="0">
                <a:solidFill>
                  <a:srgbClr val="26999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类比三角形全等的判定方法（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SAS,SSS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），猜想可以添加什么条件来判定两个三角形相似？</a:t>
            </a:r>
          </a:p>
        </p:txBody>
      </p:sp>
      <p:grpSp>
        <p:nvGrpSpPr>
          <p:cNvPr id="4" name="组合 9225"/>
          <p:cNvGrpSpPr/>
          <p:nvPr/>
        </p:nvGrpSpPr>
        <p:grpSpPr>
          <a:xfrm>
            <a:off x="1368108" y="5094605"/>
            <a:ext cx="8467725" cy="1512888"/>
            <a:chOff x="-113" y="338"/>
            <a:chExt cx="13336" cy="2381"/>
          </a:xfrm>
        </p:grpSpPr>
        <p:sp>
          <p:nvSpPr>
            <p:cNvPr id="7181" name="等腰三角形 22"/>
            <p:cNvSpPr/>
            <p:nvPr/>
          </p:nvSpPr>
          <p:spPr>
            <a:xfrm>
              <a:off x="-113" y="675"/>
              <a:ext cx="5737" cy="180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82" name="等腰三角形 23"/>
            <p:cNvSpPr/>
            <p:nvPr/>
          </p:nvSpPr>
          <p:spPr>
            <a:xfrm>
              <a:off x="5625" y="338"/>
              <a:ext cx="7598" cy="2381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 sz="2400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183" name="文本框 9228"/>
            <p:cNvSpPr txBox="1"/>
            <p:nvPr/>
          </p:nvSpPr>
          <p:spPr>
            <a:xfrm>
              <a:off x="1350" y="788"/>
              <a:ext cx="594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Arial" panose="020B0604020202020204" pitchFamily="34" charset="0"/>
                  <a:ea typeface="华文新魏" panose="02010800040101010101" pitchFamily="2" charset="-122"/>
                </a:rPr>
                <a:t>3</a:t>
              </a:r>
            </a:p>
          </p:txBody>
        </p:sp>
        <p:sp>
          <p:nvSpPr>
            <p:cNvPr id="7184" name="文本框 9229"/>
            <p:cNvSpPr txBox="1"/>
            <p:nvPr/>
          </p:nvSpPr>
          <p:spPr>
            <a:xfrm>
              <a:off x="3585" y="759"/>
              <a:ext cx="635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Arial" panose="020B0604020202020204" pitchFamily="34" charset="0"/>
                  <a:ea typeface="华文新魏" panose="02010800040101010101" pitchFamily="2" charset="-122"/>
                </a:rPr>
                <a:t>3</a:t>
              </a:r>
            </a:p>
          </p:txBody>
        </p:sp>
        <p:sp>
          <p:nvSpPr>
            <p:cNvPr id="7185" name="文本框 9230"/>
            <p:cNvSpPr txBox="1"/>
            <p:nvPr/>
          </p:nvSpPr>
          <p:spPr>
            <a:xfrm>
              <a:off x="11025" y="900"/>
              <a:ext cx="635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Arial" panose="020B0604020202020204" pitchFamily="34" charset="0"/>
                  <a:ea typeface="华文新魏" panose="02010800040101010101" pitchFamily="2" charset="-122"/>
                </a:rPr>
                <a:t>5</a:t>
              </a:r>
            </a:p>
          </p:txBody>
        </p:sp>
        <p:sp>
          <p:nvSpPr>
            <p:cNvPr id="7186" name="文本框 9231"/>
            <p:cNvSpPr txBox="1"/>
            <p:nvPr/>
          </p:nvSpPr>
          <p:spPr>
            <a:xfrm flipH="1">
              <a:off x="7538" y="563"/>
              <a:ext cx="507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Arial" panose="020B0604020202020204" pitchFamily="34" charset="0"/>
                  <a:ea typeface="华文新魏" panose="02010800040101010101" pitchFamily="2" charset="-122"/>
                </a:rPr>
                <a:t>5</a:t>
              </a:r>
            </a:p>
          </p:txBody>
        </p:sp>
      </p:grpSp>
      <p:sp>
        <p:nvSpPr>
          <p:cNvPr id="29" name="弧形 28"/>
          <p:cNvSpPr/>
          <p:nvPr/>
        </p:nvSpPr>
        <p:spPr bwMode="auto">
          <a:xfrm rot="9472923">
            <a:off x="3011170" y="5150168"/>
            <a:ext cx="642938" cy="285750"/>
          </a:xfrm>
          <a:prstGeom prst="arc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" name="弧形 29"/>
          <p:cNvSpPr/>
          <p:nvPr/>
        </p:nvSpPr>
        <p:spPr bwMode="auto">
          <a:xfrm rot="9472923">
            <a:off x="7240270" y="4962843"/>
            <a:ext cx="642938" cy="285750"/>
          </a:xfrm>
          <a:prstGeom prst="arc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1" name="文本框 9233"/>
          <p:cNvSpPr txBox="1"/>
          <p:nvPr/>
        </p:nvSpPr>
        <p:spPr>
          <a:xfrm>
            <a:off x="8856345" y="4775518"/>
            <a:ext cx="1155700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相似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368300" y="120015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34" grpId="1"/>
      <p:bldP spid="21" grpId="2"/>
      <p:bldP spid="31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2146"/>
          <p:cNvSpPr/>
          <p:nvPr/>
        </p:nvSpPr>
        <p:spPr>
          <a:xfrm>
            <a:off x="1295083" y="1035844"/>
            <a:ext cx="8358187" cy="491299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①任意画△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;</a:t>
            </a:r>
          </a:p>
          <a:p>
            <a:pPr>
              <a:lnSpc>
                <a:spcPct val="14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②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再画△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，使∠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′=∠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且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</a:p>
          <a:p>
            <a:pPr>
              <a:lnSpc>
                <a:spcPct val="14000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③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量出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及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的长，计算      的值，并比较是否三边都对应成比例？</a:t>
            </a:r>
          </a:p>
          <a:p>
            <a:pPr>
              <a:lnSpc>
                <a:spcPct val="14000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④量出∠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的度数，∠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′=∠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吗？由此可推出∠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′=∠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吗？为什么？</a:t>
            </a:r>
          </a:p>
          <a:p>
            <a:pPr>
              <a:lnSpc>
                <a:spcPct val="14000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⑤由上面的画图，你能发现△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与△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有何关系？与你周围的同学交流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 </a:t>
            </a:r>
          </a:p>
        </p:txBody>
      </p:sp>
      <p:graphicFrame>
        <p:nvGraphicFramePr>
          <p:cNvPr id="8194" name="对象 2148"/>
          <p:cNvGraphicFramePr>
            <a:graphicFrameLocks noChangeAspect="1"/>
          </p:cNvGraphicFramePr>
          <p:nvPr/>
        </p:nvGraphicFramePr>
        <p:xfrm>
          <a:off x="6196330" y="1674495"/>
          <a:ext cx="3329899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r:id="rId3" imgW="1828165" imgH="393700" progId="Equation.DSMT4">
                  <p:embed/>
                </p:oleObj>
              </mc:Choice>
              <mc:Fallback>
                <p:oleObj r:id="rId3" imgW="18281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96330" y="1674495"/>
                        <a:ext cx="3329899" cy="792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" name="云形标注 2149"/>
          <p:cNvSpPr/>
          <p:nvPr/>
        </p:nvSpPr>
        <p:spPr>
          <a:xfrm>
            <a:off x="6800215" y="5418138"/>
            <a:ext cx="2965450" cy="1439862"/>
          </a:xfrm>
          <a:prstGeom prst="cloudCallout">
            <a:avLst>
              <a:gd name="adj1" fmla="val -82764"/>
              <a:gd name="adj2" fmla="val -40653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我发现这两个三角形是相似的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552440" y="2282508"/>
          <a:ext cx="853178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r:id="rId5" imgW="381635" imgH="394335" progId="Equation.3">
                  <p:embed/>
                </p:oleObj>
              </mc:Choice>
              <mc:Fallback>
                <p:oleObj r:id="rId5" imgW="381635" imgH="39433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52440" y="2282508"/>
                        <a:ext cx="853178" cy="792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1271270" y="540703"/>
            <a:ext cx="124968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画一画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4202"/>
          <p:cNvSpPr txBox="1"/>
          <p:nvPr/>
        </p:nvSpPr>
        <p:spPr>
          <a:xfrm>
            <a:off x="1116490" y="922020"/>
            <a:ext cx="620458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如图，在△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与△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中，已知∠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 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10242" name="对象 4203"/>
          <p:cNvGraphicFramePr>
            <a:graphicFrameLocks noChangeAspect="1"/>
          </p:cNvGraphicFramePr>
          <p:nvPr/>
        </p:nvGraphicFramePr>
        <p:xfrm>
          <a:off x="7185660" y="758825"/>
          <a:ext cx="1897599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r:id="rId3" imgW="902335" imgH="393700" progId="Equation.3">
                  <p:embed/>
                </p:oleObj>
              </mc:Choice>
              <mc:Fallback>
                <p:oleObj r:id="rId3" imgW="902335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85660" y="758825"/>
                        <a:ext cx="1897599" cy="792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矩形 4204"/>
          <p:cNvSpPr/>
          <p:nvPr/>
        </p:nvSpPr>
        <p:spPr>
          <a:xfrm>
            <a:off x="1069975" y="1814195"/>
            <a:ext cx="575056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证明：在△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的边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上截取点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使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．过点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DE//B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′,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交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于点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8205" name="矩形 4205"/>
          <p:cNvSpPr/>
          <p:nvPr/>
        </p:nvSpPr>
        <p:spPr>
          <a:xfrm>
            <a:off x="1034098" y="2949893"/>
            <a:ext cx="2538730" cy="119888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DE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//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′,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DE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∽△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′.</a:t>
            </a:r>
            <a:endParaRPr lang="zh-CN" altLang="en-US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246" name="文本框 1"/>
          <p:cNvSpPr txBox="1"/>
          <p:nvPr/>
        </p:nvSpPr>
        <p:spPr>
          <a:xfrm>
            <a:off x="1067753" y="1296988"/>
            <a:ext cx="3177540" cy="66294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lnSpc>
                <a:spcPct val="155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求证：△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′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′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′∽△</a:t>
            </a:r>
            <a:r>
              <a:rPr lang="en-US" altLang="zh-CN" sz="24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ABC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.</a:t>
            </a:r>
          </a:p>
        </p:txBody>
      </p:sp>
      <p:grpSp>
        <p:nvGrpSpPr>
          <p:cNvPr id="10247" name="组合 1"/>
          <p:cNvGrpSpPr/>
          <p:nvPr/>
        </p:nvGrpSpPr>
        <p:grpSpPr>
          <a:xfrm>
            <a:off x="9445276" y="762345"/>
            <a:ext cx="2199377" cy="1892932"/>
            <a:chOff x="9980" y="5381"/>
            <a:chExt cx="3464" cy="2980"/>
          </a:xfrm>
        </p:grpSpPr>
        <p:cxnSp>
          <p:nvCxnSpPr>
            <p:cNvPr id="10248" name="直接连接符 12"/>
            <p:cNvCxnSpPr/>
            <p:nvPr/>
          </p:nvCxnSpPr>
          <p:spPr>
            <a:xfrm flipV="1">
              <a:off x="10350" y="5854"/>
              <a:ext cx="1953" cy="2268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49" name="直接连接符 13"/>
            <p:cNvCxnSpPr/>
            <p:nvPr/>
          </p:nvCxnSpPr>
          <p:spPr>
            <a:xfrm>
              <a:off x="12263" y="5857"/>
              <a:ext cx="809" cy="2265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50" name="直接连接符 14"/>
            <p:cNvCxnSpPr/>
            <p:nvPr/>
          </p:nvCxnSpPr>
          <p:spPr>
            <a:xfrm>
              <a:off x="10350" y="8122"/>
              <a:ext cx="2722" cy="0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0251" name="Text Box 8"/>
            <p:cNvSpPr txBox="1"/>
            <p:nvPr/>
          </p:nvSpPr>
          <p:spPr>
            <a:xfrm>
              <a:off x="9980" y="7780"/>
              <a:ext cx="416" cy="57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0252" name="Text Box 8"/>
            <p:cNvSpPr txBox="1"/>
            <p:nvPr/>
          </p:nvSpPr>
          <p:spPr>
            <a:xfrm>
              <a:off x="12115" y="5381"/>
              <a:ext cx="332" cy="57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0253" name="Text Box 8"/>
            <p:cNvSpPr txBox="1"/>
            <p:nvPr/>
          </p:nvSpPr>
          <p:spPr>
            <a:xfrm>
              <a:off x="13141" y="7785"/>
              <a:ext cx="303" cy="57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</p:grpSp>
      <p:cxnSp>
        <p:nvCxnSpPr>
          <p:cNvPr id="8219" name="直接连接符 5"/>
          <p:cNvCxnSpPr/>
          <p:nvPr/>
        </p:nvCxnSpPr>
        <p:spPr>
          <a:xfrm>
            <a:off x="9780588" y="4558665"/>
            <a:ext cx="1655762" cy="0"/>
          </a:xfrm>
          <a:prstGeom prst="line">
            <a:avLst/>
          </a:prstGeom>
          <a:ln w="31750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</p:cxnSp>
      <p:grpSp>
        <p:nvGrpSpPr>
          <p:cNvPr id="10255" name="组合 1"/>
          <p:cNvGrpSpPr/>
          <p:nvPr/>
        </p:nvGrpSpPr>
        <p:grpSpPr>
          <a:xfrm>
            <a:off x="9083040" y="2755900"/>
            <a:ext cx="2932742" cy="2441575"/>
            <a:chOff x="9575" y="5567"/>
            <a:chExt cx="4618" cy="3845"/>
          </a:xfrm>
        </p:grpSpPr>
        <p:cxnSp>
          <p:nvCxnSpPr>
            <p:cNvPr id="10256" name="直接连接符 2"/>
            <p:cNvCxnSpPr/>
            <p:nvPr/>
          </p:nvCxnSpPr>
          <p:spPr>
            <a:xfrm flipV="1">
              <a:off x="10095" y="9057"/>
              <a:ext cx="3563" cy="44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57" name="直接连接符 3"/>
            <p:cNvCxnSpPr/>
            <p:nvPr/>
          </p:nvCxnSpPr>
          <p:spPr>
            <a:xfrm flipV="1">
              <a:off x="10075" y="6110"/>
              <a:ext cx="2562" cy="2991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58" name="直接连接符 4"/>
            <p:cNvCxnSpPr/>
            <p:nvPr/>
          </p:nvCxnSpPr>
          <p:spPr>
            <a:xfrm>
              <a:off x="12597" y="6113"/>
              <a:ext cx="1061" cy="2944"/>
            </a:xfrm>
            <a:prstGeom prst="line">
              <a:avLst/>
            </a:prstGeom>
            <a:ln w="317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0259" name="Text Box 8"/>
            <p:cNvSpPr txBox="1"/>
            <p:nvPr/>
          </p:nvSpPr>
          <p:spPr>
            <a:xfrm>
              <a:off x="9575" y="8831"/>
              <a:ext cx="778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B'</a:t>
              </a:r>
            </a:p>
          </p:txBody>
        </p:sp>
        <p:sp>
          <p:nvSpPr>
            <p:cNvPr id="10260" name="Text Box 8"/>
            <p:cNvSpPr txBox="1"/>
            <p:nvPr/>
          </p:nvSpPr>
          <p:spPr>
            <a:xfrm>
              <a:off x="12520" y="5567"/>
              <a:ext cx="581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A'</a:t>
              </a:r>
            </a:p>
          </p:txBody>
        </p:sp>
        <p:sp>
          <p:nvSpPr>
            <p:cNvPr id="10261" name="Text Box 8"/>
            <p:cNvSpPr txBox="1"/>
            <p:nvPr/>
          </p:nvSpPr>
          <p:spPr>
            <a:xfrm>
              <a:off x="10202" y="8005"/>
              <a:ext cx="641" cy="57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0262" name="Text Box 8"/>
            <p:cNvSpPr txBox="1"/>
            <p:nvPr/>
          </p:nvSpPr>
          <p:spPr>
            <a:xfrm>
              <a:off x="13498" y="7830"/>
              <a:ext cx="332" cy="57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10263" name="Text Box 8"/>
            <p:cNvSpPr txBox="1"/>
            <p:nvPr/>
          </p:nvSpPr>
          <p:spPr>
            <a:xfrm>
              <a:off x="13687" y="8831"/>
              <a:ext cx="506" cy="58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C'</a:t>
              </a:r>
              <a:endParaRPr lang="zh-CN" altLang="en-US" sz="2400" b="1" i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0264" name="圆角矩形 31"/>
          <p:cNvSpPr/>
          <p:nvPr/>
        </p:nvSpPr>
        <p:spPr>
          <a:xfrm>
            <a:off x="452120" y="226060"/>
            <a:ext cx="2020570" cy="56388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验证猜想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00125" y="5027295"/>
            <a:ext cx="1818005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∵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D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endParaRPr lang="zh-CN" altLang="en-US" sz="2400"/>
          </a:p>
        </p:txBody>
      </p:sp>
      <p:sp>
        <p:nvSpPr>
          <p:cNvPr id="5" name="文本框 4"/>
          <p:cNvSpPr txBox="1"/>
          <p:nvPr/>
        </p:nvSpPr>
        <p:spPr>
          <a:xfrm>
            <a:off x="1118235" y="5653405"/>
            <a:ext cx="1560830" cy="66294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5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∴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E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=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AC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endParaRPr lang="zh-CN" altLang="en-US" sz="2400"/>
          </a:p>
        </p:txBody>
      </p:sp>
      <p:sp>
        <p:nvSpPr>
          <p:cNvPr id="6" name="文本框 5"/>
          <p:cNvSpPr txBox="1"/>
          <p:nvPr/>
        </p:nvSpPr>
        <p:spPr>
          <a:xfrm>
            <a:off x="5939155" y="4250055"/>
            <a:ext cx="178435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又∠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′=∠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5720080" y="4972050"/>
            <a:ext cx="269494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∴△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DE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≌△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ABC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endParaRPr lang="zh-CN" altLang="en-US" sz="2400"/>
          </a:p>
        </p:txBody>
      </p:sp>
      <p:sp>
        <p:nvSpPr>
          <p:cNvPr id="8" name="文本框 7"/>
          <p:cNvSpPr txBox="1"/>
          <p:nvPr/>
        </p:nvSpPr>
        <p:spPr>
          <a:xfrm>
            <a:off x="5720080" y="5558790"/>
            <a:ext cx="2657475" cy="66294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5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∴△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′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′∽△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ABC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  <a:endParaRPr lang="zh-CN" altLang="en-US" sz="2400"/>
          </a:p>
        </p:txBody>
      </p:sp>
      <p:grpSp>
        <p:nvGrpSpPr>
          <p:cNvPr id="3" name="组合 15"/>
          <p:cNvGrpSpPr/>
          <p:nvPr/>
        </p:nvGrpSpPr>
        <p:grpSpPr>
          <a:xfrm>
            <a:off x="1035685" y="4192905"/>
            <a:ext cx="2510713" cy="676600"/>
            <a:chOff x="510" y="4567"/>
            <a:chExt cx="4242" cy="1417"/>
          </a:xfrm>
        </p:grpSpPr>
        <p:sp>
          <p:nvSpPr>
            <p:cNvPr id="9" name="文本框 1"/>
            <p:cNvSpPr txBox="1"/>
            <p:nvPr/>
          </p:nvSpPr>
          <p:spPr>
            <a:xfrm>
              <a:off x="510" y="4719"/>
              <a:ext cx="4242" cy="12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lnSpc>
                  <a:spcPts val="4000"/>
                </a:lnSpc>
                <a:spcBef>
                  <a:spcPct val="20000"/>
                </a:spcBef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 </a:t>
              </a:r>
            </a:p>
          </p:txBody>
        </p:sp>
        <p:graphicFrame>
          <p:nvGraphicFramePr>
            <p:cNvPr id="10243" name="对象 1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243" y="4567"/>
            <a:ext cx="3144" cy="14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" r:id="rId5" imgW="927100" imgH="393700" progId="Equation.KSEE3">
                    <p:embed/>
                  </p:oleObj>
                </mc:Choice>
                <mc:Fallback>
                  <p:oleObj r:id="rId5" imgW="9271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243" y="4567"/>
                          <a:ext cx="3144" cy="141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769235" y="4900295"/>
          <a:ext cx="1860550" cy="673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r:id="rId7" imgW="927100" imgH="393700" progId="Equation.KSEE3">
                  <p:embed/>
                </p:oleObj>
              </mc:Choice>
              <mc:Fallback>
                <p:oleObj r:id="rId7" imgW="9271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69235" y="4900295"/>
                        <a:ext cx="1860550" cy="67373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/>
      <p:bldP spid="8205" grpId="1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直接连接符 227330"/>
          <p:cNvSpPr/>
          <p:nvPr/>
        </p:nvSpPr>
        <p:spPr>
          <a:xfrm>
            <a:off x="4209415" y="2241868"/>
            <a:ext cx="766763" cy="1968500"/>
          </a:xfrm>
          <a:prstGeom prst="line">
            <a:avLst/>
          </a:prstGeom>
          <a:ln w="5715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227332" name="文本框 227331"/>
          <p:cNvSpPr txBox="1"/>
          <p:nvPr/>
        </p:nvSpPr>
        <p:spPr>
          <a:xfrm>
            <a:off x="3482975" y="2936240"/>
            <a:ext cx="4140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3</a:t>
            </a:r>
          </a:p>
        </p:txBody>
      </p:sp>
      <p:sp>
        <p:nvSpPr>
          <p:cNvPr id="227333" name="文本框 227332"/>
          <p:cNvSpPr txBox="1"/>
          <p:nvPr/>
        </p:nvSpPr>
        <p:spPr>
          <a:xfrm>
            <a:off x="4585335" y="2620010"/>
            <a:ext cx="4381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algn="l">
              <a:spcBef>
                <a:spcPct val="50000"/>
              </a:spcBef>
              <a:buClrTx/>
              <a:buSzTx/>
              <a:buFontTx/>
            </a:pP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3</a:t>
            </a:r>
          </a:p>
        </p:txBody>
      </p:sp>
      <p:grpSp>
        <p:nvGrpSpPr>
          <p:cNvPr id="14340" name="组合 227333"/>
          <p:cNvGrpSpPr/>
          <p:nvPr/>
        </p:nvGrpSpPr>
        <p:grpSpPr>
          <a:xfrm>
            <a:off x="1434465" y="1785938"/>
            <a:ext cx="3840163" cy="3036888"/>
            <a:chOff x="298" y="1992"/>
            <a:chExt cx="2419" cy="1913"/>
          </a:xfrm>
        </p:grpSpPr>
        <p:sp>
          <p:nvSpPr>
            <p:cNvPr id="14341" name="直接连接符 227334"/>
            <p:cNvSpPr/>
            <p:nvPr/>
          </p:nvSpPr>
          <p:spPr>
            <a:xfrm flipV="1">
              <a:off x="1450" y="3558"/>
              <a:ext cx="1096" cy="9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342" name="文本框 227335"/>
            <p:cNvSpPr txBox="1"/>
            <p:nvPr/>
          </p:nvSpPr>
          <p:spPr>
            <a:xfrm>
              <a:off x="2376" y="3492"/>
              <a:ext cx="341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lvl="0" algn="l">
                <a:spcBef>
                  <a:spcPct val="50000"/>
                </a:spcBef>
                <a:buClrTx/>
                <a:buSzTx/>
                <a:buFontTx/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C</a:t>
              </a:r>
            </a:p>
          </p:txBody>
        </p:sp>
        <p:sp>
          <p:nvSpPr>
            <p:cNvPr id="14343" name="文本框 227336"/>
            <p:cNvSpPr txBox="1"/>
            <p:nvPr/>
          </p:nvSpPr>
          <p:spPr>
            <a:xfrm>
              <a:off x="1225" y="3576"/>
              <a:ext cx="333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lvl="0" algn="l">
                <a:spcBef>
                  <a:spcPct val="50000"/>
                </a:spcBef>
                <a:buClrTx/>
                <a:buSzTx/>
                <a:buFontTx/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C</a:t>
              </a:r>
            </a:p>
          </p:txBody>
        </p:sp>
        <p:sp>
          <p:nvSpPr>
            <p:cNvPr id="14344" name="直接连接符 227337"/>
            <p:cNvSpPr/>
            <p:nvPr/>
          </p:nvSpPr>
          <p:spPr>
            <a:xfrm flipH="1">
              <a:off x="563" y="2304"/>
              <a:ext cx="1435" cy="126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345" name="直接连接符 227338"/>
            <p:cNvSpPr/>
            <p:nvPr/>
          </p:nvSpPr>
          <p:spPr>
            <a:xfrm>
              <a:off x="563" y="3571"/>
              <a:ext cx="864" cy="1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346" name="文本框 227339"/>
            <p:cNvSpPr txBox="1"/>
            <p:nvPr/>
          </p:nvSpPr>
          <p:spPr>
            <a:xfrm>
              <a:off x="778" y="3227"/>
              <a:ext cx="440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60°</a:t>
              </a:r>
              <a:endParaRPr lang="en-US" altLang="zh-CN" sz="2800" b="1" baseline="30000">
                <a:solidFill>
                  <a:srgbClr val="0000FF"/>
                </a:solidFill>
                <a:latin typeface="Times New Roman" panose="02020603050405020304" pitchFamily="18" charset="0"/>
                <a:ea typeface="方正姚体" panose="02010601030101010101" pitchFamily="2" charset="-122"/>
              </a:endParaRPr>
            </a:p>
          </p:txBody>
        </p:sp>
        <p:sp>
          <p:nvSpPr>
            <p:cNvPr id="14347" name="文本框 227340"/>
            <p:cNvSpPr txBox="1"/>
            <p:nvPr/>
          </p:nvSpPr>
          <p:spPr>
            <a:xfrm rot="-1794506">
              <a:off x="696" y="3412"/>
              <a:ext cx="160" cy="21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 baseline="30000">
                  <a:solidFill>
                    <a:srgbClr val="FF3300"/>
                  </a:solidFill>
                  <a:latin typeface="Arial Unicode MS" panose="020B0604020202020204" charset="-122"/>
                  <a:ea typeface="宋体" panose="02010600030101010101" pitchFamily="2" charset="-122"/>
                </a:rPr>
                <a:t>)</a:t>
              </a:r>
            </a:p>
          </p:txBody>
        </p:sp>
        <p:sp>
          <p:nvSpPr>
            <p:cNvPr id="14348" name="文本框 227341"/>
            <p:cNvSpPr txBox="1"/>
            <p:nvPr/>
          </p:nvSpPr>
          <p:spPr>
            <a:xfrm>
              <a:off x="1029" y="2620"/>
              <a:ext cx="301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00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14349" name="文本框 227342"/>
            <p:cNvSpPr txBox="1"/>
            <p:nvPr/>
          </p:nvSpPr>
          <p:spPr>
            <a:xfrm>
              <a:off x="1871" y="1992"/>
              <a:ext cx="333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lvl="0" algn="l">
                <a:spcBef>
                  <a:spcPct val="50000"/>
                </a:spcBef>
                <a:buClrTx/>
                <a:buSzTx/>
                <a:buFontTx/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A</a:t>
              </a:r>
            </a:p>
          </p:txBody>
        </p:sp>
        <p:sp>
          <p:nvSpPr>
            <p:cNvPr id="14350" name="文本框 227343"/>
            <p:cNvSpPr txBox="1"/>
            <p:nvPr/>
          </p:nvSpPr>
          <p:spPr>
            <a:xfrm>
              <a:off x="298" y="3486"/>
              <a:ext cx="333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lvl="0" algn="l">
                <a:spcBef>
                  <a:spcPct val="50000"/>
                </a:spcBef>
                <a:buClrTx/>
                <a:buSzTx/>
                <a:buFontTx/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B</a:t>
              </a:r>
            </a:p>
          </p:txBody>
        </p:sp>
      </p:grpSp>
      <p:grpSp>
        <p:nvGrpSpPr>
          <p:cNvPr id="14351" name="组合 227344"/>
          <p:cNvGrpSpPr/>
          <p:nvPr/>
        </p:nvGrpSpPr>
        <p:grpSpPr>
          <a:xfrm>
            <a:off x="7021195" y="2923223"/>
            <a:ext cx="1565275" cy="1038225"/>
            <a:chOff x="3018" y="2913"/>
            <a:chExt cx="866" cy="665"/>
          </a:xfrm>
        </p:grpSpPr>
        <p:sp>
          <p:nvSpPr>
            <p:cNvPr id="14352" name="直接连接符 227345"/>
            <p:cNvSpPr/>
            <p:nvPr/>
          </p:nvSpPr>
          <p:spPr>
            <a:xfrm flipH="1">
              <a:off x="3018" y="2913"/>
              <a:ext cx="726" cy="655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353" name="直接连接符 227346"/>
            <p:cNvSpPr/>
            <p:nvPr/>
          </p:nvSpPr>
          <p:spPr>
            <a:xfrm>
              <a:off x="3018" y="3568"/>
              <a:ext cx="866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14354" name="直接连接符 227347"/>
            <p:cNvSpPr/>
            <p:nvPr/>
          </p:nvSpPr>
          <p:spPr>
            <a:xfrm>
              <a:off x="3744" y="2913"/>
              <a:ext cx="140" cy="665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14355" name="文本框 227351"/>
          <p:cNvSpPr txBox="1"/>
          <p:nvPr/>
        </p:nvSpPr>
        <p:spPr>
          <a:xfrm rot="-1794506">
            <a:off x="7265670" y="3701098"/>
            <a:ext cx="287338" cy="336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 baseline="30000">
                <a:solidFill>
                  <a:srgbClr val="FF3300"/>
                </a:solidFill>
                <a:latin typeface="Arial Unicode MS" panose="020B0604020202020204" charset="-122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15388" name="直接连接符 227356"/>
          <p:cNvSpPr/>
          <p:nvPr/>
        </p:nvSpPr>
        <p:spPr>
          <a:xfrm flipH="1">
            <a:off x="3142615" y="2326005"/>
            <a:ext cx="990600" cy="2000250"/>
          </a:xfrm>
          <a:prstGeom prst="line">
            <a:avLst/>
          </a:prstGeom>
          <a:ln w="476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5389" name="直接连接符 227357"/>
          <p:cNvSpPr/>
          <p:nvPr/>
        </p:nvSpPr>
        <p:spPr>
          <a:xfrm flipH="1">
            <a:off x="3843020" y="2198370"/>
            <a:ext cx="358775" cy="2055813"/>
          </a:xfrm>
          <a:prstGeom prst="line">
            <a:avLst/>
          </a:prstGeom>
          <a:ln w="476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5390" name="直接连接符 227358"/>
          <p:cNvSpPr/>
          <p:nvPr/>
        </p:nvSpPr>
        <p:spPr>
          <a:xfrm flipH="1">
            <a:off x="4132898" y="2183448"/>
            <a:ext cx="28575" cy="2085975"/>
          </a:xfrm>
          <a:prstGeom prst="line">
            <a:avLst/>
          </a:prstGeom>
          <a:ln w="476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5391" name="直接连接符 227359"/>
          <p:cNvSpPr/>
          <p:nvPr/>
        </p:nvSpPr>
        <p:spPr>
          <a:xfrm>
            <a:off x="4161473" y="2260600"/>
            <a:ext cx="177800" cy="2052638"/>
          </a:xfrm>
          <a:prstGeom prst="line">
            <a:avLst/>
          </a:prstGeom>
          <a:ln w="476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5392" name="直接连接符 227360"/>
          <p:cNvSpPr/>
          <p:nvPr/>
        </p:nvSpPr>
        <p:spPr>
          <a:xfrm>
            <a:off x="4181158" y="2236153"/>
            <a:ext cx="315912" cy="2033587"/>
          </a:xfrm>
          <a:prstGeom prst="line">
            <a:avLst/>
          </a:prstGeom>
          <a:ln w="476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5393" name="直接连接符 227361"/>
          <p:cNvSpPr/>
          <p:nvPr/>
        </p:nvSpPr>
        <p:spPr>
          <a:xfrm>
            <a:off x="4209098" y="2300288"/>
            <a:ext cx="523875" cy="2000250"/>
          </a:xfrm>
          <a:prstGeom prst="line">
            <a:avLst/>
          </a:prstGeom>
          <a:ln w="476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15397" name="文本框 227365"/>
          <p:cNvSpPr txBox="1"/>
          <p:nvPr/>
        </p:nvSpPr>
        <p:spPr>
          <a:xfrm>
            <a:off x="1478280" y="5129530"/>
            <a:ext cx="7904163" cy="521970"/>
          </a:xfrm>
          <a:prstGeom prst="rect">
            <a:avLst/>
          </a:prstGeom>
          <a:noFill/>
          <a:ln w="38100" cap="flat" cmpd="sng">
            <a:solidFill>
              <a:srgbClr val="269999"/>
            </a:solidFill>
            <a:prstDash val="sysDash"/>
            <a:round/>
            <a:headEnd type="none" w="med" len="med"/>
            <a:tailEnd type="none" w="med" len="med"/>
          </a:ln>
        </p:spPr>
        <p:txBody>
          <a:bodyPr anchor="t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【结论】判定两个三角形相似角必须两边的夹角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pSp>
        <p:nvGrpSpPr>
          <p:cNvPr id="14365" name="组合 20"/>
          <p:cNvGrpSpPr/>
          <p:nvPr/>
        </p:nvGrpSpPr>
        <p:grpSpPr>
          <a:xfrm>
            <a:off x="6516370" y="2489184"/>
            <a:ext cx="2609850" cy="1895835"/>
            <a:chOff x="8930" y="3356"/>
            <a:chExt cx="4110" cy="2986"/>
          </a:xfrm>
        </p:grpSpPr>
        <p:sp>
          <p:nvSpPr>
            <p:cNvPr id="14366" name="文本框 227355"/>
            <p:cNvSpPr txBox="1"/>
            <p:nvPr/>
          </p:nvSpPr>
          <p:spPr>
            <a:xfrm>
              <a:off x="12000" y="5520"/>
              <a:ext cx="1040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lvl="0" algn="l">
                <a:spcBef>
                  <a:spcPct val="50000"/>
                </a:spcBef>
                <a:buClrTx/>
                <a:buSzTx/>
                <a:buFontTx/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C′</a:t>
              </a:r>
            </a:p>
          </p:txBody>
        </p:sp>
        <p:sp>
          <p:nvSpPr>
            <p:cNvPr id="14367" name="文本框 227349"/>
            <p:cNvSpPr txBox="1"/>
            <p:nvPr/>
          </p:nvSpPr>
          <p:spPr>
            <a:xfrm>
              <a:off x="11880" y="4504"/>
              <a:ext cx="981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1.5</a:t>
              </a:r>
            </a:p>
          </p:txBody>
        </p:sp>
        <p:sp>
          <p:nvSpPr>
            <p:cNvPr id="14368" name="文本框 227353"/>
            <p:cNvSpPr txBox="1"/>
            <p:nvPr/>
          </p:nvSpPr>
          <p:spPr>
            <a:xfrm>
              <a:off x="8930" y="5238"/>
              <a:ext cx="906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lvl="0" algn="l">
                <a:spcBef>
                  <a:spcPct val="50000"/>
                </a:spcBef>
                <a:buClrTx/>
                <a:buSzTx/>
                <a:buFontTx/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  <a:sym typeface="+mn-ea"/>
                </a:rPr>
                <a:t>B′</a:t>
              </a:r>
            </a:p>
          </p:txBody>
        </p:sp>
        <p:sp>
          <p:nvSpPr>
            <p:cNvPr id="14369" name="文本框 227348"/>
            <p:cNvSpPr txBox="1"/>
            <p:nvPr/>
          </p:nvSpPr>
          <p:spPr>
            <a:xfrm>
              <a:off x="10101" y="4292"/>
              <a:ext cx="547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lvl="0" algn="l">
                <a:spcBef>
                  <a:spcPct val="50000"/>
                </a:spcBef>
                <a:buClrTx/>
                <a:buSzTx/>
                <a:buFontTx/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ea typeface="方正姚体" panose="02010601030101010101" pitchFamily="2" charset="-122"/>
                  <a:sym typeface="+mn-ea"/>
                </a:rPr>
                <a:t>2</a:t>
              </a:r>
            </a:p>
          </p:txBody>
        </p:sp>
        <p:sp>
          <p:nvSpPr>
            <p:cNvPr id="14370" name="文本框 227350"/>
            <p:cNvSpPr txBox="1"/>
            <p:nvPr/>
          </p:nvSpPr>
          <p:spPr>
            <a:xfrm>
              <a:off x="10320" y="4920"/>
              <a:ext cx="1023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0000FF"/>
                  </a:solidFill>
                  <a:latin typeface="Times New Roman" panose="02020603050405020304" pitchFamily="18" charset="0"/>
                  <a:ea typeface="方正姚体" panose="02010601030101010101" pitchFamily="2" charset="-122"/>
                </a:rPr>
                <a:t>60°</a:t>
              </a:r>
              <a:endParaRPr lang="en-US" altLang="zh-CN" sz="2400" b="1" baseline="30000">
                <a:solidFill>
                  <a:srgbClr val="0000FF"/>
                </a:solidFill>
                <a:latin typeface="Times New Roman" panose="02020603050405020304" pitchFamily="18" charset="0"/>
                <a:ea typeface="方正姚体" panose="02010601030101010101" pitchFamily="2" charset="-122"/>
              </a:endParaRPr>
            </a:p>
          </p:txBody>
        </p:sp>
        <p:sp>
          <p:nvSpPr>
            <p:cNvPr id="14371" name="文本框 227354"/>
            <p:cNvSpPr txBox="1"/>
            <p:nvPr/>
          </p:nvSpPr>
          <p:spPr>
            <a:xfrm>
              <a:off x="11482" y="3356"/>
              <a:ext cx="1006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solidFill>
                    <a:srgbClr val="0000FF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A′</a:t>
              </a:r>
            </a:p>
          </p:txBody>
        </p:sp>
      </p:grpSp>
      <p:sp>
        <p:nvSpPr>
          <p:cNvPr id="13315" name="文本框 1"/>
          <p:cNvSpPr txBox="1"/>
          <p:nvPr/>
        </p:nvSpPr>
        <p:spPr>
          <a:xfrm>
            <a:off x="640080" y="661035"/>
            <a:ext cx="1004379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50000"/>
              </a:lnSpc>
              <a:buSzTx/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   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如果△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宋体" panose="02010600030101010101" pitchFamily="2" charset="-122"/>
              </a:rPr>
              <a:t>ABC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与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△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'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'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宋体" panose="02010600030101010101" pitchFamily="2" charset="-122"/>
              </a:rPr>
              <a:t>C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'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两边成比例，且其中一边所对的角相等，那么这两个三角形一定相似吗？由此你能得到什么结论？</a:t>
            </a:r>
          </a:p>
        </p:txBody>
      </p:sp>
      <p:sp>
        <p:nvSpPr>
          <p:cNvPr id="10264" name="圆角矩形 31"/>
          <p:cNvSpPr/>
          <p:nvPr/>
        </p:nvSpPr>
        <p:spPr>
          <a:xfrm>
            <a:off x="366395" y="241935"/>
            <a:ext cx="2020570" cy="56388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一起探究</a:t>
            </a:r>
          </a:p>
        </p:txBody>
      </p:sp>
      <p:sp>
        <p:nvSpPr>
          <p:cNvPr id="13316" name="文本框 2"/>
          <p:cNvSpPr txBox="1"/>
          <p:nvPr/>
        </p:nvSpPr>
        <p:spPr>
          <a:xfrm>
            <a:off x="2886710" y="272098"/>
            <a:ext cx="2421890" cy="521970"/>
          </a:xfrm>
          <a:prstGeom prst="rect">
            <a:avLst/>
          </a:prstGeom>
          <a:solidFill>
            <a:srgbClr val="E8E8F4"/>
          </a:solidFill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>
              <a:spcBef>
                <a:spcPct val="50000"/>
              </a:spcBef>
              <a:buSzTx/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你有疑问吗 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73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1" presetClass="entr" presetSubtype="0" fill="hold" nodeType="afterEffect">
                                  <p:stCondLst>
                                    <p:cond delay="75"/>
                                  </p:stCondLst>
                                  <p:childTnLst>
                                    <p:set>
                                      <p:cBhvr>
                                        <p:cTn id="14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75"/>
                            </p:stCondLst>
                            <p:childTnLst>
                              <p:par>
                                <p:cTn id="16" presetID="11" presetClass="entr" presetSubtype="0" fill="hold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7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25"/>
                            </p:stCondLst>
                            <p:childTnLst>
                              <p:par>
                                <p:cTn id="19" presetID="11" presetClass="entr" presetSubtype="0" fill="hold" nodeType="afterEffect">
                                  <p:stCondLst>
                                    <p:cond delay="225"/>
                                  </p:stCondLst>
                                  <p:childTnLst>
                                    <p:set>
                                      <p:cBhvr>
                                        <p:cTn id="20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450"/>
                            </p:stCondLst>
                            <p:childTnLst>
                              <p:par>
                                <p:cTn id="22" presetID="1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375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125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  <p:bldP spid="227333" grpId="1"/>
      <p:bldP spid="15397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59435" y="1421130"/>
            <a:ext cx="91871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判定定理二：两边对应成比例且夹角相等的两三角形相似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pSp>
        <p:nvGrpSpPr>
          <p:cNvPr id="78" name="组合 77"/>
          <p:cNvGrpSpPr/>
          <p:nvPr/>
        </p:nvGrpSpPr>
        <p:grpSpPr>
          <a:xfrm>
            <a:off x="655717" y="2933676"/>
            <a:ext cx="3267933" cy="2983805"/>
            <a:chOff x="10107" y="4013"/>
            <a:chExt cx="6166" cy="6032"/>
          </a:xfrm>
        </p:grpSpPr>
        <p:grpSp>
          <p:nvGrpSpPr>
            <p:cNvPr id="51" name="组合 50"/>
            <p:cNvGrpSpPr/>
            <p:nvPr/>
          </p:nvGrpSpPr>
          <p:grpSpPr>
            <a:xfrm>
              <a:off x="10754" y="4927"/>
              <a:ext cx="4969" cy="4386"/>
              <a:chOff x="10754" y="4927"/>
              <a:chExt cx="4969" cy="4386"/>
            </a:xfrm>
          </p:grpSpPr>
          <p:cxnSp>
            <p:nvCxnSpPr>
              <p:cNvPr id="16" name="直接连接符 15"/>
              <p:cNvCxnSpPr/>
              <p:nvPr/>
            </p:nvCxnSpPr>
            <p:spPr>
              <a:xfrm flipH="1">
                <a:off x="10754" y="4927"/>
                <a:ext cx="3255" cy="4387"/>
              </a:xfrm>
              <a:prstGeom prst="line">
                <a:avLst/>
              </a:prstGeom>
              <a:ln w="31750" cmpd="sng">
                <a:solidFill>
                  <a:schemeClr val="tx1"/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>
                <a:off x="13993" y="4959"/>
                <a:ext cx="1699" cy="4214"/>
              </a:xfrm>
              <a:prstGeom prst="line">
                <a:avLst/>
              </a:prstGeom>
              <a:ln w="31750" cmpd="sng">
                <a:solidFill>
                  <a:schemeClr val="tx1"/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 flipV="1">
                <a:off x="10785" y="9173"/>
                <a:ext cx="4938" cy="126"/>
              </a:xfrm>
              <a:prstGeom prst="line">
                <a:avLst/>
              </a:prstGeom>
              <a:ln w="31750" cmpd="sng">
                <a:solidFill>
                  <a:schemeClr val="tx1"/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3" name="文本框 72"/>
            <p:cNvSpPr txBox="1"/>
            <p:nvPr/>
          </p:nvSpPr>
          <p:spPr>
            <a:xfrm>
              <a:off x="13433" y="4013"/>
              <a:ext cx="775" cy="1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10107" y="8865"/>
              <a:ext cx="775" cy="1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15498" y="8703"/>
              <a:ext cx="775" cy="1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747019" y="3042285"/>
            <a:ext cx="2399293" cy="2085756"/>
            <a:chOff x="9782" y="3569"/>
            <a:chExt cx="6558" cy="6379"/>
          </a:xfrm>
        </p:grpSpPr>
        <p:grpSp>
          <p:nvGrpSpPr>
            <p:cNvPr id="11" name="组合 10"/>
            <p:cNvGrpSpPr/>
            <p:nvPr/>
          </p:nvGrpSpPr>
          <p:grpSpPr>
            <a:xfrm>
              <a:off x="10754" y="4927"/>
              <a:ext cx="4969" cy="4386"/>
              <a:chOff x="10754" y="4927"/>
              <a:chExt cx="4969" cy="4386"/>
            </a:xfrm>
          </p:grpSpPr>
          <p:cxnSp>
            <p:nvCxnSpPr>
              <p:cNvPr id="12" name="直接连接符 11"/>
              <p:cNvCxnSpPr/>
              <p:nvPr/>
            </p:nvCxnSpPr>
            <p:spPr>
              <a:xfrm flipH="1">
                <a:off x="10754" y="4927"/>
                <a:ext cx="3255" cy="4387"/>
              </a:xfrm>
              <a:prstGeom prst="line">
                <a:avLst/>
              </a:prstGeom>
              <a:ln w="31750" cmpd="sng">
                <a:solidFill>
                  <a:schemeClr val="tx1"/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>
                <a:off x="13993" y="4959"/>
                <a:ext cx="1699" cy="4214"/>
              </a:xfrm>
              <a:prstGeom prst="line">
                <a:avLst/>
              </a:prstGeom>
              <a:ln w="31750" cmpd="sng">
                <a:solidFill>
                  <a:schemeClr val="tx1"/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 flipV="1">
                <a:off x="10785" y="9173"/>
                <a:ext cx="4938" cy="126"/>
              </a:xfrm>
              <a:prstGeom prst="line">
                <a:avLst/>
              </a:prstGeom>
              <a:ln w="31750" cmpd="sng">
                <a:solidFill>
                  <a:schemeClr val="tx1"/>
                </a:solidFill>
                <a:prstDash val="soli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" name="文本框 17"/>
            <p:cNvSpPr txBox="1"/>
            <p:nvPr/>
          </p:nvSpPr>
          <p:spPr>
            <a:xfrm>
              <a:off x="13433" y="3569"/>
              <a:ext cx="775" cy="1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9782" y="8352"/>
              <a:ext cx="775" cy="1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565" y="8322"/>
              <a:ext cx="775" cy="1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380480" y="2491740"/>
            <a:ext cx="3520440" cy="2576498"/>
            <a:chOff x="10064" y="4838"/>
            <a:chExt cx="5544" cy="3875"/>
          </a:xfrm>
        </p:grpSpPr>
        <p:sp>
          <p:nvSpPr>
            <p:cNvPr id="6" name="文本框 5"/>
            <p:cNvSpPr txBox="1"/>
            <p:nvPr/>
          </p:nvSpPr>
          <p:spPr>
            <a:xfrm>
              <a:off x="10064" y="4838"/>
              <a:ext cx="5544" cy="3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ts val="6460"/>
                </a:lnSpc>
              </a:pPr>
              <a:r>
                <a:rPr lang="zh-CN" altLang="zh-CN" sz="2800">
                  <a:solidFill>
                    <a:srgbClr val="EA555C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几何语言：</a:t>
              </a:r>
              <a:endParaRPr lang="zh-CN" altLang="zh-CN" sz="28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  <a:p>
              <a:pPr fontAlgn="auto">
                <a:lnSpc>
                  <a:spcPts val="6460"/>
                </a:lnSpc>
              </a:pPr>
              <a:r>
                <a:rPr lang="zh-CN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∵            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</a:t>
              </a:r>
              <a:r>
                <a:rPr lang="zh-CN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∠</a:t>
              </a:r>
              <a:r>
                <a:rPr lang="en-US" altLang="zh-CN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=∠</a:t>
              </a:r>
              <a:r>
                <a:rPr lang="en-US" altLang="zh-CN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D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</a:t>
              </a:r>
            </a:p>
            <a:p>
              <a:pPr fontAlgn="auto">
                <a:lnSpc>
                  <a:spcPts val="6460"/>
                </a:lnSpc>
              </a:pP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∴△</a:t>
              </a:r>
              <a:r>
                <a:rPr lang="en-US" altLang="zh-CN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ABC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∽△</a:t>
              </a:r>
              <a:r>
                <a:rPr lang="en-US" altLang="zh-CN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DEF</a:t>
              </a:r>
            </a:p>
          </p:txBody>
        </p:sp>
        <p:graphicFrame>
          <p:nvGraphicFramePr>
            <p:cNvPr id="2" name="对象 1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0676" y="6367"/>
            <a:ext cx="2464" cy="1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r:id="rId4" imgW="749300" imgH="393700" progId="Equation.KSEE3">
                    <p:embed/>
                  </p:oleObj>
                </mc:Choice>
                <mc:Fallback>
                  <p:oleObj r:id="rId4" imgW="7493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0676" y="6367"/>
                          <a:ext cx="2464" cy="124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08305" y="1051560"/>
            <a:ext cx="10624820" cy="138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例</a:t>
            </a:r>
            <a:r>
              <a:rPr lang="zh-CN" altLang="zh-CN" sz="2800" noProof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1</a:t>
            </a:r>
            <a:r>
              <a:rPr lang="zh-CN" altLang="zh-CN" sz="2800" noProof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 </a:t>
            </a:r>
            <a:r>
              <a:rPr lang="en-US" altLang="zh-CN" sz="2800" noProof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 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已知：在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△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ABC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与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△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A′B′C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′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中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，∠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＝∠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′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＝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60°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＝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 cm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AC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＝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8 cm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A′B′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＝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11 cm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A′C′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＝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22 cm. 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求证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：△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ABC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∽△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A′B′C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′.</a:t>
            </a:r>
            <a:endParaRPr lang="en-US" altLang="zh-CN" sz="2800" noProof="1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25" name="矩形 24"/>
          <p:cNvSpPr/>
          <p:nvPr/>
        </p:nvSpPr>
        <p:spPr>
          <a:xfrm>
            <a:off x="895985" y="2762885"/>
            <a:ext cx="5507355" cy="36537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250000"/>
              </a:lnSpc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证明：∵ 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250000"/>
              </a:lnSpc>
              <a:spcBef>
                <a:spcPct val="0"/>
              </a:spcBef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∴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又∵ 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′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60°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∴△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∽△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A′B′C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′.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2577148" y="3008630"/>
          <a:ext cx="35814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3" imgW="1790700" imgH="406400" progId="Equation.DSMT4">
                  <p:embed/>
                </p:oleObj>
              </mc:Choice>
              <mc:Fallback>
                <p:oleObj r:id="rId3" imgW="1790700" imgH="406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77148" y="3008630"/>
                        <a:ext cx="3581400" cy="812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8"/>
          <p:cNvGraphicFramePr>
            <a:graphicFrameLocks noChangeAspect="1"/>
          </p:cNvGraphicFramePr>
          <p:nvPr/>
        </p:nvGraphicFramePr>
        <p:xfrm>
          <a:off x="2603818" y="4144328"/>
          <a:ext cx="18034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r:id="rId5" imgW="901065" imgH="406400" progId="Equation.DSMT4">
                  <p:embed/>
                </p:oleObj>
              </mc:Choice>
              <mc:Fallback>
                <p:oleObj r:id="rId5" imgW="901065" imgH="4064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03818" y="4144328"/>
                        <a:ext cx="1803400" cy="812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charRg st="3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>
                                            <p:txEl>
                                              <p:charRg st="3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charRg st="5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charRg st="5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charRg st="2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charRg st="2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54430" y="2406650"/>
            <a:ext cx="406717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解：∵ 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AE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=1.5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=2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6865" y="692150"/>
            <a:ext cx="11101705" cy="138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   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分别是△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的边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上的点，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AE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=1.5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AC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=2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BC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=3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，且          ，求</a:t>
            </a:r>
            <a:r>
              <a:rPr lang="en-US" altLang="zh-CN" sz="2800" i="1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DE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的长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pSp>
        <p:nvGrpSpPr>
          <p:cNvPr id="4" name="组合 2"/>
          <p:cNvGrpSpPr/>
          <p:nvPr/>
        </p:nvGrpSpPr>
        <p:grpSpPr>
          <a:xfrm>
            <a:off x="8076903" y="1814604"/>
            <a:ext cx="2608262" cy="2110124"/>
            <a:chOff x="9291" y="2553"/>
            <a:chExt cx="4109" cy="3324"/>
          </a:xfrm>
        </p:grpSpPr>
        <p:sp>
          <p:nvSpPr>
            <p:cNvPr id="5" name="文本框 6401"/>
            <p:cNvSpPr txBox="1">
              <a:spLocks noChangeArrowheads="1"/>
            </p:cNvSpPr>
            <p:nvPr/>
          </p:nvSpPr>
          <p:spPr bwMode="auto">
            <a:xfrm>
              <a:off x="11734" y="2553"/>
              <a:ext cx="698" cy="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40000"/>
                </a:lnSpc>
                <a:spcBef>
                  <a:spcPct val="50000"/>
                </a:spcBef>
              </a:pP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6" name="文本框 6404"/>
            <p:cNvSpPr txBox="1">
              <a:spLocks noChangeArrowheads="1"/>
            </p:cNvSpPr>
            <p:nvPr/>
          </p:nvSpPr>
          <p:spPr bwMode="auto">
            <a:xfrm>
              <a:off x="12703" y="4886"/>
              <a:ext cx="697" cy="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40000"/>
                </a:lnSpc>
                <a:spcBef>
                  <a:spcPct val="50000"/>
                </a:spcBef>
              </a:pP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7" name="文本框 6405"/>
            <p:cNvSpPr txBox="1">
              <a:spLocks noChangeArrowheads="1"/>
            </p:cNvSpPr>
            <p:nvPr/>
          </p:nvSpPr>
          <p:spPr bwMode="auto">
            <a:xfrm>
              <a:off x="9291" y="4833"/>
              <a:ext cx="700" cy="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40000"/>
                </a:lnSpc>
                <a:spcBef>
                  <a:spcPct val="50000"/>
                </a:spcBef>
              </a:pPr>
              <a:r>
                <a:rPr lang="en-US" altLang="zh-CN" sz="28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grpSp>
          <p:nvGrpSpPr>
            <p:cNvPr id="8" name="组合 1"/>
            <p:cNvGrpSpPr/>
            <p:nvPr/>
          </p:nvGrpSpPr>
          <p:grpSpPr>
            <a:xfrm>
              <a:off x="9936" y="3467"/>
              <a:ext cx="3395" cy="1837"/>
              <a:chOff x="9922" y="3467"/>
              <a:chExt cx="3396" cy="1837"/>
            </a:xfrm>
          </p:grpSpPr>
          <p:sp>
            <p:nvSpPr>
              <p:cNvPr id="9" name="等腰三角形 6399"/>
              <p:cNvSpPr>
                <a:spLocks noChangeArrowheads="1"/>
              </p:cNvSpPr>
              <p:nvPr/>
            </p:nvSpPr>
            <p:spPr bwMode="auto">
              <a:xfrm>
                <a:off x="9922" y="3467"/>
                <a:ext cx="2845" cy="1837"/>
              </a:xfrm>
              <a:prstGeom prst="triangle">
                <a:avLst>
                  <a:gd name="adj" fmla="val 74870"/>
                </a:avLst>
              </a:prstGeom>
              <a:noFill/>
              <a:ln w="2857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2400"/>
              </a:p>
            </p:txBody>
          </p:sp>
          <p:sp>
            <p:nvSpPr>
              <p:cNvPr id="10" name="直接连接符 6428"/>
              <p:cNvSpPr>
                <a:spLocks noChangeShapeType="1"/>
              </p:cNvSpPr>
              <p:nvPr/>
            </p:nvSpPr>
            <p:spPr bwMode="auto">
              <a:xfrm>
                <a:off x="10602" y="4725"/>
                <a:ext cx="2040" cy="22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文本框 6429"/>
              <p:cNvSpPr txBox="1">
                <a:spLocks noChangeArrowheads="1"/>
              </p:cNvSpPr>
              <p:nvPr/>
            </p:nvSpPr>
            <p:spPr bwMode="auto">
              <a:xfrm>
                <a:off x="10036" y="3891"/>
                <a:ext cx="697" cy="9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E</a:t>
                </a:r>
              </a:p>
            </p:txBody>
          </p:sp>
          <p:sp>
            <p:nvSpPr>
              <p:cNvPr id="12" name="文本框 6430"/>
              <p:cNvSpPr txBox="1">
                <a:spLocks noChangeArrowheads="1"/>
              </p:cNvSpPr>
              <p:nvPr/>
            </p:nvSpPr>
            <p:spPr bwMode="auto">
              <a:xfrm>
                <a:off x="12621" y="4157"/>
                <a:ext cx="697" cy="9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rgbClr val="FF0000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lnSpc>
                    <a:spcPct val="140000"/>
                  </a:lnSpc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D</a:t>
                </a:r>
              </a:p>
            </p:txBody>
          </p:sp>
        </p:grpSp>
      </p:grpSp>
      <p:graphicFrame>
        <p:nvGraphicFramePr>
          <p:cNvPr id="13" name="对象 3"/>
          <p:cNvGraphicFramePr>
            <a:graphicFrameLocks noChangeAspect="1"/>
          </p:cNvGraphicFramePr>
          <p:nvPr/>
        </p:nvGraphicFramePr>
        <p:xfrm>
          <a:off x="2060893" y="1342813"/>
          <a:ext cx="1121667" cy="82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r:id="rId3" imgW="545465" imgH="393700" progId="Equation.DSMT4">
                  <p:embed/>
                </p:oleObj>
              </mc:Choice>
              <mc:Fallback>
                <p:oleObj r:id="rId3" imgW="545465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060893" y="1342813"/>
                        <a:ext cx="1121667" cy="82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组合 5"/>
          <p:cNvGrpSpPr/>
          <p:nvPr/>
        </p:nvGrpSpPr>
        <p:grpSpPr>
          <a:xfrm>
            <a:off x="1878811" y="3027603"/>
            <a:ext cx="2724150" cy="917575"/>
            <a:chOff x="562" y="8629"/>
            <a:chExt cx="4290" cy="1445"/>
          </a:xfrm>
        </p:grpSpPr>
        <p:graphicFrame>
          <p:nvGraphicFramePr>
            <p:cNvPr id="15" name="对象 4"/>
            <p:cNvGraphicFramePr>
              <a:graphicFrameLocks noChangeAspect="1"/>
            </p:cNvGraphicFramePr>
            <p:nvPr/>
          </p:nvGraphicFramePr>
          <p:xfrm>
            <a:off x="1477" y="8629"/>
            <a:ext cx="3375" cy="1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0" name="Equation" r:id="rId5" imgW="22555200" imgH="9448800" progId="Equation.DSMT4">
                    <p:embed/>
                  </p:oleObj>
                </mc:Choice>
                <mc:Fallback>
                  <p:oleObj name="Equation" r:id="rId5" imgW="22555200" imgH="94488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477" y="8629"/>
                          <a:ext cx="3375" cy="1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文本框 6"/>
            <p:cNvSpPr txBox="1">
              <a:spLocks noChangeArrowheads="1"/>
            </p:cNvSpPr>
            <p:nvPr/>
          </p:nvSpPr>
          <p:spPr bwMode="auto">
            <a:xfrm>
              <a:off x="562" y="8953"/>
              <a:ext cx="165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Times New Roman" panose="02020603050405020304" pitchFamily="18" charset="0"/>
                </a:rPr>
                <a:t>∴</a:t>
              </a:r>
            </a:p>
          </p:txBody>
        </p:sp>
      </p:grpSp>
      <p:sp>
        <p:nvSpPr>
          <p:cNvPr id="17" name="文本框 7"/>
          <p:cNvSpPr txBox="1">
            <a:spLocks noChangeArrowheads="1"/>
          </p:cNvSpPr>
          <p:nvPr/>
        </p:nvSpPr>
        <p:spPr bwMode="auto">
          <a:xfrm>
            <a:off x="1506855" y="3884930"/>
            <a:ext cx="3458210" cy="111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又∵∠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EAD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CAB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ts val="4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∴ △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ADE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∽△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8" name="组合 8"/>
          <p:cNvGrpSpPr/>
          <p:nvPr/>
        </p:nvGrpSpPr>
        <p:grpSpPr>
          <a:xfrm>
            <a:off x="1864524" y="4956566"/>
            <a:ext cx="2724474" cy="917575"/>
            <a:chOff x="562" y="8629"/>
            <a:chExt cx="4291" cy="1445"/>
          </a:xfrm>
        </p:grpSpPr>
        <p:graphicFrame>
          <p:nvGraphicFramePr>
            <p:cNvPr id="19" name="对象 9"/>
            <p:cNvGraphicFramePr>
              <a:graphicFrameLocks noChangeAspect="1"/>
            </p:cNvGraphicFramePr>
            <p:nvPr/>
          </p:nvGraphicFramePr>
          <p:xfrm>
            <a:off x="1478" y="8629"/>
            <a:ext cx="3375" cy="1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1" name="Equation" r:id="rId7" imgW="22555200" imgH="9448800" progId="Equation.DSMT4">
                    <p:embed/>
                  </p:oleObj>
                </mc:Choice>
                <mc:Fallback>
                  <p:oleObj name="Equation" r:id="rId7" imgW="22555200" imgH="94488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478" y="8629"/>
                          <a:ext cx="3375" cy="1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文本框 11"/>
            <p:cNvSpPr txBox="1">
              <a:spLocks noChangeArrowheads="1"/>
            </p:cNvSpPr>
            <p:nvPr/>
          </p:nvSpPr>
          <p:spPr bwMode="auto">
            <a:xfrm>
              <a:off x="562" y="8953"/>
              <a:ext cx="165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Times New Roman" panose="02020603050405020304" pitchFamily="18" charset="0"/>
                </a:rPr>
                <a:t>∴</a:t>
              </a:r>
            </a:p>
          </p:txBody>
        </p:sp>
      </p:grpSp>
      <p:grpSp>
        <p:nvGrpSpPr>
          <p:cNvPr id="21" name="组合 12"/>
          <p:cNvGrpSpPr/>
          <p:nvPr/>
        </p:nvGrpSpPr>
        <p:grpSpPr>
          <a:xfrm>
            <a:off x="1878811" y="5827847"/>
            <a:ext cx="2797175" cy="917575"/>
            <a:chOff x="562" y="8629"/>
            <a:chExt cx="4405" cy="1445"/>
          </a:xfrm>
        </p:grpSpPr>
        <p:graphicFrame>
          <p:nvGraphicFramePr>
            <p:cNvPr id="22" name="对象 13"/>
            <p:cNvGraphicFramePr>
              <a:graphicFrameLocks noChangeAspect="1"/>
            </p:cNvGraphicFramePr>
            <p:nvPr/>
          </p:nvGraphicFramePr>
          <p:xfrm>
            <a:off x="1362" y="8629"/>
            <a:ext cx="3605" cy="1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2" name="Equation" r:id="rId9" imgW="24079200" imgH="9448800" progId="Equation.DSMT4">
                    <p:embed/>
                  </p:oleObj>
                </mc:Choice>
                <mc:Fallback>
                  <p:oleObj name="Equation" r:id="rId9" imgW="24079200" imgH="94488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362" y="8629"/>
                          <a:ext cx="3605" cy="1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文本框 15"/>
            <p:cNvSpPr txBox="1">
              <a:spLocks noChangeArrowheads="1"/>
            </p:cNvSpPr>
            <p:nvPr/>
          </p:nvSpPr>
          <p:spPr bwMode="auto">
            <a:xfrm>
              <a:off x="562" y="8953"/>
              <a:ext cx="165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Times New Roman" panose="02020603050405020304" pitchFamily="18" charset="0"/>
                </a:rPr>
                <a:t>∴</a:t>
              </a:r>
            </a:p>
          </p:txBody>
        </p:sp>
      </p:grpSp>
      <p:sp>
        <p:nvSpPr>
          <p:cNvPr id="24" name="矩形 33793"/>
          <p:cNvSpPr>
            <a:spLocks noChangeArrowheads="1"/>
          </p:cNvSpPr>
          <p:nvPr/>
        </p:nvSpPr>
        <p:spPr bwMode="auto">
          <a:xfrm>
            <a:off x="7190885" y="4790067"/>
            <a:ext cx="4506912" cy="521970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提示：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解题时要找准对应边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1109</Words>
  <Application>Microsoft Office PowerPoint</Application>
  <PresentationFormat>宽屏</PresentationFormat>
  <Paragraphs>166</Paragraphs>
  <Slides>16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16</vt:i4>
      </vt:variant>
    </vt:vector>
  </HeadingPairs>
  <TitlesOfParts>
    <vt:vector size="32" baseType="lpstr">
      <vt:lpstr>Arial Unicode MS</vt:lpstr>
      <vt:lpstr>方正姚体</vt:lpstr>
      <vt:lpstr>仿宋_GB2312</vt:lpstr>
      <vt:lpstr>黑体</vt:lpstr>
      <vt:lpstr>华文楷体</vt:lpstr>
      <vt:lpstr>华文新魏</vt:lpstr>
      <vt:lpstr>华文中宋</vt:lpstr>
      <vt:lpstr>宋体</vt:lpstr>
      <vt:lpstr>微软雅黑</vt:lpstr>
      <vt:lpstr>Arial</vt:lpstr>
      <vt:lpstr>Times New Roman</vt:lpstr>
      <vt:lpstr>WWW.2PPT.COM
</vt:lpstr>
      <vt:lpstr>Equation.DSMT4</vt:lpstr>
      <vt:lpstr>Equation.3</vt:lpstr>
      <vt:lpstr>Equation.KSEE3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2021-07-01T14:31:00Z</cp:lastPrinted>
  <dcterms:created xsi:type="dcterms:W3CDTF">2021-07-01T14:31:00Z</dcterms:created>
  <dcterms:modified xsi:type="dcterms:W3CDTF">2023-01-17T01:16:15Z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DB3F603C3EB54061AF6D6AD74BCBF669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