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78" r:id="rId3"/>
    <p:sldId id="267" r:id="rId4"/>
    <p:sldId id="268" r:id="rId5"/>
    <p:sldId id="269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D145768-443E-431D-84EC-C2C13CBE718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5768-443E-431D-84EC-C2C13CBE718C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CDB35E-FB6C-4741-9F60-FC060159B04B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3A1F-5A4E-491E-B813-9BBE915059AE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2D2-3A65-4C44-A354-17321CA4FF98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712D-6228-45DD-9F71-78B6B7C30A64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E65D-3380-44D3-9915-828EAACC0937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1392-D642-4248-9228-275244BC590F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E1F9-52A0-4594-803A-A05E350AE09D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2333-67D9-4D36-BEC8-B2875427117B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FC25-4891-4A19-BF92-4C371DFD006F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04A9-08AF-4F8E-B1DE-DF02A9D575D6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CD3BEC-160E-4E5C-B24C-B7020EB83F77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55442" y="3253925"/>
            <a:ext cx="4448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汉仪菱心体简" pitchFamily="49" charset="-122"/>
                <a:ea typeface="汉仪菱心体简" pitchFamily="49" charset="-122"/>
              </a:rPr>
              <a:t>事件的概率</a:t>
            </a:r>
            <a:endParaRPr lang="zh-CN" altLang="en-US" sz="6600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汉仪菱心体简" pitchFamily="49" charset="-122"/>
              <a:ea typeface="汉仪菱心体简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7640" y="4662705"/>
            <a:ext cx="3384260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5612" y="2284474"/>
            <a:ext cx="8651875" cy="2319337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</a:rPr>
              <a:t>进一步体会概率的意义；</a:t>
            </a:r>
          </a:p>
          <a:p>
            <a:r>
              <a:rPr lang="en-US" altLang="zh-CN" sz="3600" dirty="0" smtClean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</a:rPr>
              <a:t>感受随机现象的特点，发展学生的随机意识。</a:t>
            </a:r>
            <a:endParaRPr lang="zh-CN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01587" y="310718"/>
            <a:ext cx="7019926" cy="1278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400" dirty="0" smtClean="0">
                <a:solidFill>
                  <a:srgbClr val="FF0000"/>
                </a:solidFill>
              </a:rPr>
              <a:t>教学目标：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484438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4925" y="1219200"/>
            <a:ext cx="9380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kumimoji="1" lang="zh-CN" alt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对某电视机厂生产的电视机进行抽样检测的数据如下：</a:t>
            </a:r>
            <a:endParaRPr kumimoji="1" lang="zh-CN" altLang="en-US" sz="2700" b="1" dirty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4386" name="Group 50"/>
          <p:cNvGraphicFramePr>
            <a:graphicFrameLocks noGrp="1"/>
          </p:cNvGraphicFramePr>
          <p:nvPr/>
        </p:nvGraphicFramePr>
        <p:xfrm>
          <a:off x="123825" y="2205038"/>
          <a:ext cx="8915399" cy="1762126"/>
        </p:xfrm>
        <a:graphic>
          <a:graphicData uri="http://schemas.openxmlformats.org/drawingml/2006/table">
            <a:tbl>
              <a:tblPr/>
              <a:tblGrid>
                <a:gridCol w="2756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抽取台数（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优等品数（</a:t>
                      </a: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       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92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192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285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478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954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优等品频率（      ）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395288" y="4602163"/>
            <a:ext cx="6937375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30000"/>
              </a:lnSpc>
              <a:buFontTx/>
              <a:buNone/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计算表中优等品的各个频率；</a:t>
            </a:r>
            <a:endParaRPr kumimoji="1" lang="zh-CN" altLang="en-US" sz="2800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30000"/>
              </a:lnSpc>
              <a:buFontTx/>
              <a:buNone/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该厂生产的电视机优等品的概率是多少</a:t>
            </a:r>
            <a:r>
              <a:rPr kumimoji="1" lang="zh-CN" altLang="en-US" sz="2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kumimoji="1" lang="zh-CN" altLang="en-US" sz="23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383" name="Object 47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4" imgW="114300" imgH="177800" progId="Equation.DSMT4">
                  <p:embed/>
                </p:oleObj>
              </mc:Choice>
              <mc:Fallback>
                <p:oleObj name="Equation" r:id="rId4" imgW="114300" imgH="1778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1895475" y="3136900"/>
          <a:ext cx="3683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6" imgW="203200" imgH="419100" progId="Equation.DSMT4">
                  <p:embed/>
                </p:oleObj>
              </mc:Choice>
              <mc:Fallback>
                <p:oleObj name="Equation" r:id="rId6" imgW="203200" imgH="4191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3136900"/>
                        <a:ext cx="3683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3" y="1700213"/>
            <a:ext cx="85407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30000"/>
              </a:lnSpc>
              <a:buFontTx/>
              <a:buNone/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．某射手在同一条件下进行射击，结果如下表所示：</a:t>
            </a:r>
            <a:endParaRPr kumimoji="1"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422525"/>
            <a:ext cx="914400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107950" y="2565400"/>
          <a:ext cx="8856663" cy="1546480"/>
        </p:xfrm>
        <a:graphic>
          <a:graphicData uri="http://schemas.openxmlformats.org/drawingml/2006/table">
            <a:tbl>
              <a:tblPr/>
              <a:tblGrid>
                <a:gridCol w="260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射击次数</a:t>
                      </a: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击中靶心次数</a:t>
                      </a: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en-US" altLang="zh-CN" sz="2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92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178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455</a:t>
                      </a: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击中靶心频率 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107950" y="4431132"/>
            <a:ext cx="9036050" cy="126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30000"/>
              </a:lnSpc>
              <a:buFontTx/>
              <a:buNone/>
            </a:pPr>
            <a:r>
              <a:rPr kumimoji="1"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kumimoji="1"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计算表中击中靶心的各个频率；</a:t>
            </a:r>
            <a:endParaRPr kumimoji="1" lang="zh-CN" altLang="en-US" sz="3100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30000"/>
              </a:lnSpc>
              <a:buFontTx/>
              <a:buNone/>
            </a:pPr>
            <a:r>
              <a:rPr kumimoji="1" lang="en-US" altLang="zh-CN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3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这个射手射击一次，击中靶心的概率约是多少？</a:t>
            </a:r>
            <a:endParaRPr kumimoji="1" lang="zh-CN" altLang="en-US" sz="3100" b="1" dirty="0">
              <a:latin typeface="Times New Roman" panose="02020603050405020304" pitchFamily="18" charset="0"/>
            </a:endParaRPr>
          </a:p>
        </p:txBody>
      </p:sp>
      <p:grpSp>
        <p:nvGrpSpPr>
          <p:cNvPr id="15406" name="Group 46"/>
          <p:cNvGrpSpPr/>
          <p:nvPr/>
        </p:nvGrpSpPr>
        <p:grpSpPr bwMode="auto">
          <a:xfrm>
            <a:off x="336550" y="352425"/>
            <a:ext cx="6038850" cy="1120775"/>
            <a:chOff x="212" y="222"/>
            <a:chExt cx="3804" cy="706"/>
          </a:xfrm>
        </p:grpSpPr>
        <p:pic>
          <p:nvPicPr>
            <p:cNvPr id="15407" name="Picture 47" descr="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4" y="222"/>
              <a:ext cx="1882" cy="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408" name="Text Box 48"/>
            <p:cNvSpPr txBox="1">
              <a:spLocks noChangeArrowheads="1"/>
            </p:cNvSpPr>
            <p:nvPr/>
          </p:nvSpPr>
          <p:spPr bwMode="auto">
            <a:xfrm>
              <a:off x="212" y="393"/>
              <a:ext cx="13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zh-CN" altLang="en-US" sz="3200" dirty="0">
                  <a:solidFill>
                    <a:srgbClr val="FF3300"/>
                  </a:solidFill>
                </a:rPr>
                <a:t>知识迁移：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85750" y="333375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、一个地区从某年起几年之内的新生儿数及其中的男婴数如下：</a:t>
            </a:r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395288" y="1628775"/>
          <a:ext cx="8382000" cy="2316480"/>
        </p:xfrm>
        <a:graphic>
          <a:graphicData uri="http://schemas.openxmlformats.org/drawingml/2006/table">
            <a:tbl>
              <a:tblPr/>
              <a:tblGrid>
                <a:gridCol w="2693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时间范围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新生婴儿数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9607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男婴数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男婴出生频率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79388" y="4225925"/>
            <a:ext cx="8785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2800" dirty="0">
                <a:latin typeface="Times New Roman" panose="02020603050405020304" pitchFamily="18" charset="0"/>
              </a:rPr>
              <a:t>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）填写上表中的男婴出生频率（如果用         计算器计算，结果保留到小数点后第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位）；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0" y="5449888"/>
            <a:ext cx="8337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）这一地区男婴出生的概率约为多少？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419" grpId="0" autoUpdateAnimBg="0"/>
      <p:bldP spid="164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8474" y="2146871"/>
            <a:ext cx="8513685" cy="2852737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</a:rPr>
              <a:t>某种子站需要根据不合格种子所占比例，对新进的一批稻米种子进行定级，你能用频率估计概率的方法帮助种子站设计一个方案吗</a:t>
            </a:r>
            <a:r>
              <a:rPr lang="en-US" altLang="zh-CN" sz="36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altLang="zh-CN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440015"/>
            <a:ext cx="7772400" cy="1104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 smtClean="0">
                <a:solidFill>
                  <a:srgbClr val="FF0000"/>
                </a:solidFill>
              </a:rPr>
              <a:t>挑战自我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75081" y="2119453"/>
            <a:ext cx="8413811" cy="2362200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</a:rPr>
              <a:t>在一个不透明的盒子中装有</a:t>
            </a:r>
            <a:r>
              <a:rPr lang="en-US" altLang="zh-CN" sz="28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</a:rPr>
              <a:t>个小球，它们只有颜色上的区别，其中有</a:t>
            </a:r>
            <a:r>
              <a:rPr lang="en-US" altLang="zh-CN" sz="28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</a:rPr>
              <a:t>个红球，每次摸球前先将盒中的球摇匀，随机摸出一个球记下颜色后再放回盒中，通过大量重复摸球实验后发现，摸到红球的频率稳定于</a:t>
            </a:r>
            <a:r>
              <a:rPr lang="en-US" altLang="zh-CN" sz="2800" dirty="0" smtClean="0">
                <a:solidFill>
                  <a:schemeClr val="accent1">
                    <a:lumMod val="50000"/>
                  </a:schemeClr>
                </a:solidFill>
              </a:rPr>
              <a:t>0.2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</a:rPr>
              <a:t>，那么可以推算出</a:t>
            </a:r>
            <a:r>
              <a:rPr lang="en-US" altLang="zh-CN" sz="28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</a:rPr>
              <a:t>值为多少？ </a:t>
            </a:r>
            <a:endParaRPr lang="zh-CN" alt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37350"/>
            <a:ext cx="7772400" cy="1305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400" b="1" dirty="0" smtClean="0">
                <a:solidFill>
                  <a:srgbClr val="FF0000"/>
                </a:solidFill>
              </a:rPr>
              <a:t>练 习：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90951" y="3192077"/>
            <a:ext cx="8035925" cy="1744663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CN" altLang="en-US" sz="4000" dirty="0" smtClean="0">
                <a:solidFill>
                  <a:schemeClr val="accent1">
                    <a:lumMod val="50000"/>
                  </a:schemeClr>
                </a:solidFill>
              </a:rPr>
              <a:t>、本节课大家学会了什么？</a:t>
            </a:r>
          </a:p>
          <a:p>
            <a:r>
              <a:rPr lang="en-US" altLang="zh-CN" sz="4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zh-CN" altLang="en-US" sz="4000" dirty="0" smtClean="0">
                <a:solidFill>
                  <a:schemeClr val="accent1">
                    <a:lumMod val="50000"/>
                  </a:schemeClr>
                </a:solidFill>
              </a:rPr>
              <a:t>、还有什么困惑？交流一下 </a:t>
            </a:r>
            <a:endParaRPr lang="zh-CN" alt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265238"/>
            <a:ext cx="7772400" cy="2052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b="1" dirty="0" smtClean="0">
                <a:solidFill>
                  <a:srgbClr val="FF0000"/>
                </a:solidFill>
              </a:rPr>
              <a:t>小结：</a:t>
            </a:r>
            <a:endParaRPr lang="zh-CN" alt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全屏显示(4:3)</PresentationFormat>
  <Paragraphs>69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汉仪菱心体简</vt:lpstr>
      <vt:lpstr>宋体</vt:lpstr>
      <vt:lpstr>微软雅黑</vt:lpstr>
      <vt:lpstr>幼圆</vt:lpstr>
      <vt:lpstr>Arial</vt:lpstr>
      <vt:lpstr>Book Antiqua</vt:lpstr>
      <vt:lpstr>Calibri</vt:lpstr>
      <vt:lpstr>Century Gothic</vt:lpstr>
      <vt:lpstr>Times New Roman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2023-01-17T01:16:21Z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2D6F1D3711524F7EB6E8F76154508DD2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