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457" r:id="rId2"/>
    <p:sldId id="455" r:id="rId3"/>
    <p:sldId id="259" r:id="rId4"/>
    <p:sldId id="331" r:id="rId5"/>
    <p:sldId id="276" r:id="rId6"/>
    <p:sldId id="308" r:id="rId7"/>
    <p:sldId id="313" r:id="rId8"/>
    <p:sldId id="371" r:id="rId9"/>
    <p:sldId id="332" r:id="rId10"/>
    <p:sldId id="334" r:id="rId11"/>
    <p:sldId id="335" r:id="rId12"/>
    <p:sldId id="337" r:id="rId13"/>
    <p:sldId id="380" r:id="rId14"/>
    <p:sldId id="381" r:id="rId15"/>
    <p:sldId id="382" r:id="rId16"/>
    <p:sldId id="383" r:id="rId17"/>
    <p:sldId id="345" r:id="rId18"/>
    <p:sldId id="389" r:id="rId19"/>
    <p:sldId id="386" r:id="rId20"/>
    <p:sldId id="392" r:id="rId21"/>
    <p:sldId id="373" r:id="rId22"/>
    <p:sldId id="369" r:id="rId23"/>
    <p:sldId id="374" r:id="rId24"/>
    <p:sldId id="268" r:id="rId25"/>
    <p:sldId id="273" r:id="rId26"/>
    <p:sldId id="462" r:id="rId27"/>
  </p:sldIdLst>
  <p:sldSz cx="12192000" cy="6858000"/>
  <p:notesSz cx="6858000" cy="9144000"/>
  <p:embeddedFontLst>
    <p:embeddedFont>
      <p:font typeface="Roboto Bold" pitchFamily="2" charset="0"/>
      <p:bold r:id="rId29"/>
    </p:embeddedFont>
    <p:embeddedFont>
      <p:font typeface="OPPOSans R" panose="02010600030101010101" charset="-122"/>
      <p:regular r:id="rId30"/>
    </p:embeddedFont>
    <p:embeddedFont>
      <p:font typeface="Roboto Regular" pitchFamily="2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19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3725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2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36B"/>
    <a:srgbClr val="E4B684"/>
    <a:srgbClr val="E8681A"/>
    <a:srgbClr val="FDB00D"/>
    <a:srgbClr val="F5B700"/>
    <a:srgbClr val="FFD146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0" autoAdjust="0"/>
    <p:restoredTop sz="95282" autoAdjust="0"/>
  </p:normalViewPr>
  <p:slideViewPr>
    <p:cSldViewPr snapToGrid="0" showGuides="1">
      <p:cViewPr>
        <p:scale>
          <a:sx n="75" d="100"/>
          <a:sy n="75" d="100"/>
        </p:scale>
        <p:origin x="1962" y="684"/>
      </p:cViewPr>
      <p:guideLst>
        <p:guide pos="415"/>
        <p:guide pos="7219"/>
        <p:guide orient="horz" pos="4224"/>
        <p:guide orient="horz" pos="3725"/>
        <p:guide orient="horz" pos="3928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59395" name="文本占位符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175880" y="2421461"/>
            <a:ext cx="58402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古诗三首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——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雪梅</a:t>
            </a:r>
            <a:endParaRPr kumimoji="1" lang="zh-CN" altLang="en-US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75000">
                    <a:srgbClr val="C58F67"/>
                  </a:gs>
                  <a:gs pos="50000">
                    <a:srgbClr val="E4B684"/>
                  </a:gs>
                  <a:gs pos="25000">
                    <a:srgbClr val="C58F67"/>
                  </a:gs>
                  <a:gs pos="0">
                    <a:srgbClr val="E4B684"/>
                  </a:gs>
                  <a:gs pos="100000">
                    <a:srgbClr val="E4B684"/>
                  </a:gs>
                </a:gsLst>
                <a:lin ang="2700000" scaled="0"/>
              </a:gra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四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矩形 4"/>
          <p:cNvSpPr/>
          <p:nvPr/>
        </p:nvSpPr>
        <p:spPr>
          <a:xfrm>
            <a:off x="881062" y="2581275"/>
            <a:ext cx="4689475" cy="588816"/>
          </a:xfrm>
          <a:prstGeom prst="rect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 scaled="1"/>
          </a:gradFill>
          <a:ln w="6350">
            <a:solidFill>
              <a:srgbClr val="FFC000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雪梅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题目是什么意思？</a:t>
            </a:r>
          </a:p>
        </p:txBody>
      </p:sp>
      <p:sp>
        <p:nvSpPr>
          <p:cNvPr id="23558" name="矩形 5"/>
          <p:cNvSpPr/>
          <p:nvPr/>
        </p:nvSpPr>
        <p:spPr>
          <a:xfrm>
            <a:off x="2320925" y="4171950"/>
            <a:ext cx="1808162" cy="588816"/>
          </a:xfrm>
          <a:prstGeom prst="rect">
            <a:avLst/>
          </a:prstGeom>
          <a:gradFill rotWithShape="1">
            <a:gsLst>
              <a:gs pos="0">
                <a:srgbClr val="A8B7DF"/>
              </a:gs>
              <a:gs pos="50000">
                <a:srgbClr val="9AABD9"/>
              </a:gs>
              <a:gs pos="100000">
                <a:srgbClr val="879ED7"/>
              </a:gs>
            </a:gsLst>
            <a:lin ang="5400000" scaled="1"/>
          </a:gradFill>
          <a:ln w="6350">
            <a:solidFill>
              <a:srgbClr val="4472C4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雪中的梅花</a:t>
            </a:r>
          </a:p>
        </p:txBody>
      </p:sp>
      <p:pic>
        <p:nvPicPr>
          <p:cNvPr id="23559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870" y="1959428"/>
            <a:ext cx="5132076" cy="3541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1843088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4583" name="文本框 11"/>
          <p:cNvSpPr/>
          <p:nvPr/>
        </p:nvSpPr>
        <p:spPr>
          <a:xfrm>
            <a:off x="6085340" y="1389063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梅雪争春未肯降</a:t>
            </a:r>
          </a:p>
        </p:txBody>
      </p:sp>
      <p:sp>
        <p:nvSpPr>
          <p:cNvPr id="24585" name="矩形 10"/>
          <p:cNvSpPr/>
          <p:nvPr/>
        </p:nvSpPr>
        <p:spPr>
          <a:xfrm>
            <a:off x="6085340" y="3532188"/>
            <a:ext cx="2387600" cy="6715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降：服输。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141"/>
            <a:ext cx="3825551" cy="368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344" y="1944688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5608" name="矩形 10"/>
          <p:cNvSpPr/>
          <p:nvPr/>
        </p:nvSpPr>
        <p:spPr>
          <a:xfrm>
            <a:off x="5297844" y="3278188"/>
            <a:ext cx="5724525" cy="175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句意：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梅花和雪花都认为各自占尽了春色，谁也不肯服输。</a:t>
            </a:r>
          </a:p>
        </p:txBody>
      </p:sp>
      <p:sp>
        <p:nvSpPr>
          <p:cNvPr id="25609" name="文本框 11"/>
          <p:cNvSpPr/>
          <p:nvPr/>
        </p:nvSpPr>
        <p:spPr>
          <a:xfrm>
            <a:off x="6318606" y="1528763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梅雪争春未肯降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141"/>
            <a:ext cx="3825551" cy="368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385" y="1843088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6631" name="文本框 11"/>
          <p:cNvSpPr/>
          <p:nvPr/>
        </p:nvSpPr>
        <p:spPr>
          <a:xfrm>
            <a:off x="6178647" y="1389063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骚人阁笔费评章</a:t>
            </a:r>
          </a:p>
        </p:txBody>
      </p:sp>
      <p:sp>
        <p:nvSpPr>
          <p:cNvPr id="26633" name="矩形 10"/>
          <p:cNvSpPr/>
          <p:nvPr/>
        </p:nvSpPr>
        <p:spPr>
          <a:xfrm>
            <a:off x="5327747" y="3027363"/>
            <a:ext cx="5473700" cy="960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骚人：诗人。因诗人屈原代表作名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离骚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而借称。</a:t>
            </a:r>
          </a:p>
        </p:txBody>
      </p:sp>
      <p:sp>
        <p:nvSpPr>
          <p:cNvPr id="26634" name="矩形 11"/>
          <p:cNvSpPr/>
          <p:nvPr/>
        </p:nvSpPr>
        <p:spPr>
          <a:xfrm>
            <a:off x="5327747" y="3997326"/>
            <a:ext cx="2877711" cy="50610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阁，同“搁 ”，放下。</a:t>
            </a:r>
          </a:p>
        </p:txBody>
      </p:sp>
      <p:sp>
        <p:nvSpPr>
          <p:cNvPr id="26635" name="矩形 13"/>
          <p:cNvSpPr/>
          <p:nvPr/>
        </p:nvSpPr>
        <p:spPr>
          <a:xfrm>
            <a:off x="5327747" y="4648200"/>
            <a:ext cx="5442516" cy="50610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评章：评议文章，这里指评议梅与雪的高下。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141"/>
            <a:ext cx="3825551" cy="368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 fill="hold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 fill="hold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3" grpId="0"/>
      <p:bldP spid="26634" grpId="0"/>
      <p:bldP spid="266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369" y="1843088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7656" name="矩形 10"/>
          <p:cNvSpPr/>
          <p:nvPr/>
        </p:nvSpPr>
        <p:spPr>
          <a:xfrm>
            <a:off x="5213869" y="3176588"/>
            <a:ext cx="5395912" cy="175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句意：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文人骚客难以评论高下，只得搁笔好好思量。</a:t>
            </a:r>
          </a:p>
        </p:txBody>
      </p:sp>
      <p:sp>
        <p:nvSpPr>
          <p:cNvPr id="27657" name="文本框 11"/>
          <p:cNvSpPr/>
          <p:nvPr/>
        </p:nvSpPr>
        <p:spPr>
          <a:xfrm>
            <a:off x="6234631" y="1427163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骚人阁笔费评章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141"/>
            <a:ext cx="3825551" cy="368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981" y="1944688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8679" name="文本框 11"/>
          <p:cNvSpPr/>
          <p:nvPr/>
        </p:nvSpPr>
        <p:spPr>
          <a:xfrm>
            <a:off x="6546656" y="1447800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梅须逊雪三分白</a:t>
            </a:r>
          </a:p>
        </p:txBody>
      </p:sp>
      <p:sp>
        <p:nvSpPr>
          <p:cNvPr id="28681" name="矩形 10"/>
          <p:cNvSpPr/>
          <p:nvPr/>
        </p:nvSpPr>
        <p:spPr>
          <a:xfrm>
            <a:off x="5791006" y="3613150"/>
            <a:ext cx="3908425" cy="5888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逊：不及，比不上。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141"/>
            <a:ext cx="3825551" cy="368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071" y="1944688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9704" name="矩形 10"/>
          <p:cNvSpPr/>
          <p:nvPr/>
        </p:nvSpPr>
        <p:spPr>
          <a:xfrm>
            <a:off x="5176709" y="3489326"/>
            <a:ext cx="5395912" cy="11350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句意：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梅花不及雪花的三分晶莹洁白。</a:t>
            </a:r>
          </a:p>
        </p:txBody>
      </p:sp>
      <p:sp>
        <p:nvSpPr>
          <p:cNvPr id="29705" name="文本框 11"/>
          <p:cNvSpPr/>
          <p:nvPr/>
        </p:nvSpPr>
        <p:spPr>
          <a:xfrm>
            <a:off x="6113333" y="1528763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梅须逊雪三分白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141"/>
            <a:ext cx="3825551" cy="368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矩形 2"/>
          <p:cNvSpPr>
            <a:spLocks noChangeArrowheads="1"/>
          </p:cNvSpPr>
          <p:nvPr/>
        </p:nvSpPr>
        <p:spPr bwMode="auto">
          <a:xfrm>
            <a:off x="4805363" y="731838"/>
            <a:ext cx="2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学习第一、二句</a:t>
            </a:r>
          </a:p>
        </p:txBody>
      </p:sp>
      <p:sp>
        <p:nvSpPr>
          <p:cNvPr id="32774" name="矩形 1"/>
          <p:cNvSpPr/>
          <p:nvPr/>
        </p:nvSpPr>
        <p:spPr>
          <a:xfrm>
            <a:off x="849086" y="4357688"/>
            <a:ext cx="10638064" cy="1315232"/>
          </a:xfrm>
          <a:prstGeom prst="rect">
            <a:avLst/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 scaled="1"/>
          </a:gradFill>
          <a:ln w="6350">
            <a:solidFill>
              <a:srgbClr val="A5A5A5"/>
            </a:solidFill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拟人修辞手法。使梅、雪具有了人的特性，将梅、雪的美别出心裁、生动活泼地表现了出来。</a:t>
            </a:r>
          </a:p>
        </p:txBody>
      </p:sp>
      <p:sp>
        <p:nvSpPr>
          <p:cNvPr id="32775" name="矩形 2"/>
          <p:cNvSpPr/>
          <p:nvPr/>
        </p:nvSpPr>
        <p:spPr>
          <a:xfrm>
            <a:off x="1171575" y="1708150"/>
            <a:ext cx="5781101" cy="6715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梅雪争春未肯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降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，骚人阁笔费评章。</a:t>
            </a:r>
          </a:p>
        </p:txBody>
      </p:sp>
      <p:sp>
        <p:nvSpPr>
          <p:cNvPr id="32776" name="矩形 3"/>
          <p:cNvSpPr/>
          <p:nvPr/>
        </p:nvSpPr>
        <p:spPr>
          <a:xfrm>
            <a:off x="2814249" y="2714716"/>
            <a:ext cx="1840568" cy="588816"/>
          </a:xfrm>
          <a:prstGeom prst="rect">
            <a:avLst/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 scaled="1"/>
          </a:gradFill>
          <a:ln w="6350">
            <a:solidFill>
              <a:srgbClr val="70AD47"/>
            </a:solidFill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降： 服输。</a:t>
            </a:r>
          </a:p>
        </p:txBody>
      </p:sp>
      <p:sp>
        <p:nvSpPr>
          <p:cNvPr id="32777" name="矩形 4"/>
          <p:cNvSpPr/>
          <p:nvPr/>
        </p:nvSpPr>
        <p:spPr>
          <a:xfrm>
            <a:off x="5457825" y="2887662"/>
            <a:ext cx="6029325" cy="11350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梅雪不肯“降”是因为“争春”，即都认为各自占尽了春色。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6" grpId="0" animBg="1"/>
      <p:bldP spid="327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矩形 2"/>
          <p:cNvSpPr>
            <a:spLocks noChangeArrowheads="1"/>
          </p:cNvSpPr>
          <p:nvPr/>
        </p:nvSpPr>
        <p:spPr bwMode="auto">
          <a:xfrm>
            <a:off x="4805363" y="731838"/>
            <a:ext cx="2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学习第一、二句</a:t>
            </a:r>
          </a:p>
        </p:txBody>
      </p:sp>
      <p:sp>
        <p:nvSpPr>
          <p:cNvPr id="33798" name="矩形 1"/>
          <p:cNvSpPr/>
          <p:nvPr/>
        </p:nvSpPr>
        <p:spPr>
          <a:xfrm>
            <a:off x="1171575" y="3195638"/>
            <a:ext cx="5784850" cy="1754188"/>
          </a:xfrm>
          <a:prstGeom prst="rect">
            <a:avLst/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 scaled="1"/>
          </a:gradFill>
          <a:ln w="6350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战国诗人屈原创作了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离骚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，故后人称屈原为“骚人”，后来泛指忧愁失意的文士、诗人。</a:t>
            </a:r>
          </a:p>
        </p:txBody>
      </p:sp>
      <p:sp>
        <p:nvSpPr>
          <p:cNvPr id="33799" name="矩形 6"/>
          <p:cNvSpPr/>
          <p:nvPr/>
        </p:nvSpPr>
        <p:spPr>
          <a:xfrm>
            <a:off x="1171575" y="1708150"/>
            <a:ext cx="5781101" cy="6715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梅雪争春未肯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降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，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骚人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阁笔费评章。</a:t>
            </a:r>
          </a:p>
        </p:txBody>
      </p:sp>
      <p:pic>
        <p:nvPicPr>
          <p:cNvPr id="3380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207" y="2921000"/>
            <a:ext cx="344936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801" name="矩形 2"/>
          <p:cNvSpPr/>
          <p:nvPr/>
        </p:nvSpPr>
        <p:spPr>
          <a:xfrm>
            <a:off x="1171575" y="5500688"/>
            <a:ext cx="5963992" cy="586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想象：你认为“骚人”应如何评议梅、雪？</a:t>
            </a:r>
          </a:p>
        </p:txBody>
      </p:sp>
      <p:sp>
        <p:nvSpPr>
          <p:cNvPr id="3" name="矩形 2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8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矩形 2"/>
          <p:cNvSpPr>
            <a:spLocks noChangeArrowheads="1"/>
          </p:cNvSpPr>
          <p:nvPr/>
        </p:nvSpPr>
        <p:spPr bwMode="auto">
          <a:xfrm>
            <a:off x="4805363" y="731838"/>
            <a:ext cx="2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学习第三、四句</a:t>
            </a:r>
          </a:p>
        </p:txBody>
      </p:sp>
      <p:sp>
        <p:nvSpPr>
          <p:cNvPr id="36870" name="矩形 1"/>
          <p:cNvSpPr/>
          <p:nvPr/>
        </p:nvSpPr>
        <p:spPr>
          <a:xfrm>
            <a:off x="1171575" y="2848948"/>
            <a:ext cx="7728631" cy="586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在这两句诗中，诗人指出梅、雪各有什么长处、短处？</a:t>
            </a:r>
          </a:p>
        </p:txBody>
      </p:sp>
      <p:sp>
        <p:nvSpPr>
          <p:cNvPr id="36871" name="矩形 6"/>
          <p:cNvSpPr/>
          <p:nvPr/>
        </p:nvSpPr>
        <p:spPr>
          <a:xfrm>
            <a:off x="1171575" y="1708150"/>
            <a:ext cx="5781101" cy="6715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梅须逊雪三分白，雪却输梅一段香。</a:t>
            </a:r>
          </a:p>
        </p:txBody>
      </p:sp>
      <p:pic>
        <p:nvPicPr>
          <p:cNvPr id="3687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3932238"/>
            <a:ext cx="2058988" cy="20288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6873" name="矩形 3"/>
          <p:cNvSpPr/>
          <p:nvPr/>
        </p:nvSpPr>
        <p:spPr>
          <a:xfrm>
            <a:off x="4805363" y="4028896"/>
            <a:ext cx="5772247" cy="12003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梅含清香，但比之雪的白则逊色三分；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雪晶莹洁白，却少了梅的清香。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新知导入</a:t>
            </a:r>
          </a:p>
        </p:txBody>
      </p:sp>
      <p:sp>
        <p:nvSpPr>
          <p:cNvPr id="4" name="矩形 1"/>
          <p:cNvSpPr/>
          <p:nvPr/>
        </p:nvSpPr>
        <p:spPr>
          <a:xfrm>
            <a:off x="1324948" y="2479481"/>
            <a:ext cx="9311951" cy="22430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梅花是中国十大名花之首，与兰花、竹子、菊花一起列为四君子，与松、竹并称为“岁寒三友”。在中国传统文化中，梅以它的高洁、坚强、谦虚的品格，给人以立志奋发的激励。在严寒中，梅开百花之先，独天下而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矩形 2"/>
          <p:cNvSpPr>
            <a:spLocks noChangeArrowheads="1"/>
          </p:cNvSpPr>
          <p:nvPr/>
        </p:nvSpPr>
        <p:spPr bwMode="auto">
          <a:xfrm>
            <a:off x="4713249" y="1309526"/>
            <a:ext cx="2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学习第三、四句</a:t>
            </a:r>
          </a:p>
        </p:txBody>
      </p:sp>
      <p:sp>
        <p:nvSpPr>
          <p:cNvPr id="37894" name="矩形 1"/>
          <p:cNvSpPr/>
          <p:nvPr/>
        </p:nvSpPr>
        <p:spPr>
          <a:xfrm>
            <a:off x="3843338" y="1865312"/>
            <a:ext cx="7929562" cy="130888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诗人将梅、雪的长处、短处对照着写，客观地进行评价，你如何看待这种评价方式？ </a:t>
            </a:r>
          </a:p>
        </p:txBody>
      </p:sp>
      <p:pic>
        <p:nvPicPr>
          <p:cNvPr id="3789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2790825"/>
            <a:ext cx="2803525" cy="26527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7896" name="矩形 3"/>
          <p:cNvSpPr/>
          <p:nvPr/>
        </p:nvSpPr>
        <p:spPr>
          <a:xfrm>
            <a:off x="4652963" y="3713385"/>
            <a:ext cx="6310312" cy="1754188"/>
          </a:xfrm>
          <a:prstGeom prst="rect">
            <a:avLst/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 scaled="1"/>
          </a:gradFill>
          <a:ln w="6350">
            <a:solidFill>
              <a:srgbClr val="70AD47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诗人没有单纯地赞美梅或雪的独特优点，而是综合分析其优缺点，说明它们各有长短，这种评价显得十分中肯、公允。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矩形 8"/>
          <p:cNvSpPr/>
          <p:nvPr/>
        </p:nvSpPr>
        <p:spPr>
          <a:xfrm>
            <a:off x="3493784" y="4759325"/>
            <a:ext cx="3405188" cy="6715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费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-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贝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+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氵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=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沸</a:t>
            </a:r>
          </a:p>
        </p:txBody>
      </p:sp>
      <p:grpSp>
        <p:nvGrpSpPr>
          <p:cNvPr id="44039" name="组合 9"/>
          <p:cNvGrpSpPr/>
          <p:nvPr/>
        </p:nvGrpSpPr>
        <p:grpSpPr>
          <a:xfrm>
            <a:off x="890588" y="1785938"/>
            <a:ext cx="2393950" cy="1455738"/>
            <a:chOff x="251520" y="1837116"/>
            <a:chExt cx="2393975" cy="1455012"/>
          </a:xfrm>
        </p:grpSpPr>
        <p:sp>
          <p:nvSpPr>
            <p:cNvPr id="44042" name="右箭头 14"/>
            <p:cNvSpPr/>
            <p:nvPr/>
          </p:nvSpPr>
          <p:spPr>
            <a:xfrm>
              <a:off x="251520" y="2060842"/>
              <a:ext cx="2087584" cy="1007561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chemeClr val="accent1"/>
            </a:solidFill>
            <a:ln w="12700">
              <a:solidFill>
                <a:srgbClr val="41719C"/>
              </a:solidFill>
              <a:miter lim="800000"/>
            </a:ln>
          </p:spPr>
          <p:txBody>
            <a:bodyPr anchor="ctr" anchorCtr="0">
              <a:noAutofit/>
            </a:bodyPr>
            <a:lstStyle>
              <a:lvl1pPr marL="227330" indent="-22733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熟字加偏旁</a:t>
              </a:r>
            </a:p>
          </p:txBody>
        </p:sp>
        <p:sp>
          <p:nvSpPr>
            <p:cNvPr id="44043" name="左大括号 15"/>
            <p:cNvSpPr/>
            <p:nvPr/>
          </p:nvSpPr>
          <p:spPr>
            <a:xfrm>
              <a:off x="2464518" y="1837116"/>
              <a:ext cx="180977" cy="1455012"/>
            </a:xfrm>
            <a:prstGeom prst="leftBrace">
              <a:avLst>
                <a:gd name="adj1" fmla="val 8338"/>
                <a:gd name="adj2" fmla="val 50000"/>
              </a:avLst>
            </a:prstGeom>
            <a:noFill/>
            <a:ln w="6350">
              <a:solidFill>
                <a:schemeClr val="accent1"/>
              </a:solidFill>
              <a:miter lim="800000"/>
            </a:ln>
          </p:spPr>
          <p:txBody>
            <a:bodyPr anchor="ctr" anchorCtr="0">
              <a:noAutofit/>
            </a:bodyPr>
            <a:lstStyle>
              <a:lvl1pPr marL="227330" indent="-22733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44040" name="右箭头 12"/>
          <p:cNvSpPr/>
          <p:nvPr/>
        </p:nvSpPr>
        <p:spPr>
          <a:xfrm>
            <a:off x="929971" y="4611688"/>
            <a:ext cx="2087562" cy="1008062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12700">
            <a:solidFill>
              <a:srgbClr val="41719C"/>
            </a:solidFill>
            <a:miter lim="800000"/>
          </a:ln>
        </p:spPr>
        <p:txBody>
          <a:bodyPr anchor="ctr" anchorCtr="0">
            <a:no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熟字换偏旁</a:t>
            </a:r>
          </a:p>
        </p:txBody>
      </p:sp>
      <p:sp>
        <p:nvSpPr>
          <p:cNvPr id="44041" name="矩形 1"/>
          <p:cNvSpPr/>
          <p:nvPr/>
        </p:nvSpPr>
        <p:spPr>
          <a:xfrm>
            <a:off x="3581400" y="1498600"/>
            <a:ext cx="2849562" cy="20304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车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+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俞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=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输    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门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+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各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=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阁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生字书写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550" y="278157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 fill="hold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 fill="hold"/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组合 3"/>
          <p:cNvGrpSpPr/>
          <p:nvPr/>
        </p:nvGrpSpPr>
        <p:grpSpPr>
          <a:xfrm>
            <a:off x="846138" y="1216025"/>
            <a:ext cx="10669588" cy="5284788"/>
            <a:chOff x="846138" y="1355724"/>
            <a:chExt cx="10669588" cy="5284741"/>
          </a:xfrm>
        </p:grpSpPr>
        <p:pic>
          <p:nvPicPr>
            <p:cNvPr id="53260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138" y="1355724"/>
              <a:ext cx="10669588" cy="5284741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53261" name="图片 6"/>
            <p:cNvPicPr>
              <a:picLocks noChangeAspect="1"/>
            </p:cNvPicPr>
            <p:nvPr/>
          </p:nvPicPr>
          <p:blipFill>
            <a:blip r:embed="rId3"/>
            <a:srcRect l="45142" t="31211" r="41602" b="52883"/>
            <a:stretch>
              <a:fillRect/>
            </a:stretch>
          </p:blipFill>
          <p:spPr>
            <a:xfrm>
              <a:off x="9258299" y="4357688"/>
              <a:ext cx="1614216" cy="13144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53262" name="图片 7"/>
            <p:cNvPicPr>
              <a:picLocks noChangeAspect="1"/>
            </p:cNvPicPr>
            <p:nvPr/>
          </p:nvPicPr>
          <p:blipFill>
            <a:blip r:embed="rId3"/>
            <a:srcRect l="45142" t="31211" r="41602" b="52883"/>
            <a:stretch>
              <a:fillRect/>
            </a:stretch>
          </p:blipFill>
          <p:spPr>
            <a:xfrm>
              <a:off x="2124074" y="1838325"/>
              <a:ext cx="1614216" cy="13144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53254" name="矩形 1"/>
          <p:cNvSpPr/>
          <p:nvPr/>
        </p:nvSpPr>
        <p:spPr>
          <a:xfrm>
            <a:off x="2124075" y="2876550"/>
            <a:ext cx="8485188" cy="203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雪梅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的作者是（         ），作者通过描写（       ）与（           ）争春，让诗人思考后评价二者皆有特色，雪更（     ），梅花更（     ）。         </a:t>
            </a:r>
          </a:p>
        </p:txBody>
      </p:sp>
      <p:sp>
        <p:nvSpPr>
          <p:cNvPr id="53255" name="矩形 1"/>
          <p:cNvSpPr/>
          <p:nvPr/>
        </p:nvSpPr>
        <p:spPr>
          <a:xfrm>
            <a:off x="6743700" y="3025775"/>
            <a:ext cx="92204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卢钺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3256" name="矩形 2"/>
          <p:cNvSpPr/>
          <p:nvPr/>
        </p:nvSpPr>
        <p:spPr>
          <a:xfrm>
            <a:off x="2935288" y="3630612"/>
            <a:ext cx="55335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雪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3257" name="矩形 3"/>
          <p:cNvSpPr/>
          <p:nvPr/>
        </p:nvSpPr>
        <p:spPr>
          <a:xfrm>
            <a:off x="4883150" y="3736975"/>
            <a:ext cx="92204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梅花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3258" name="矩形 4"/>
          <p:cNvSpPr/>
          <p:nvPr/>
        </p:nvSpPr>
        <p:spPr>
          <a:xfrm>
            <a:off x="5822950" y="4316412"/>
            <a:ext cx="55335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白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3259" name="矩形 5"/>
          <p:cNvSpPr/>
          <p:nvPr/>
        </p:nvSpPr>
        <p:spPr>
          <a:xfrm>
            <a:off x="8482012" y="4279900"/>
            <a:ext cx="55335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香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56" grpId="0"/>
      <p:bldP spid="53257" grpId="0"/>
      <p:bldP spid="53258" grpId="0"/>
      <p:bldP spid="532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组合 3"/>
          <p:cNvGrpSpPr/>
          <p:nvPr/>
        </p:nvGrpSpPr>
        <p:grpSpPr>
          <a:xfrm>
            <a:off x="846138" y="1255712"/>
            <a:ext cx="10669588" cy="5284788"/>
            <a:chOff x="846138" y="1355724"/>
            <a:chExt cx="10669588" cy="5284741"/>
          </a:xfrm>
        </p:grpSpPr>
        <p:pic>
          <p:nvPicPr>
            <p:cNvPr id="54280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138" y="1355724"/>
              <a:ext cx="10669588" cy="5284741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54281" name="图片 6"/>
            <p:cNvPicPr>
              <a:picLocks noChangeAspect="1"/>
            </p:cNvPicPr>
            <p:nvPr/>
          </p:nvPicPr>
          <p:blipFill>
            <a:blip r:embed="rId3"/>
            <a:srcRect l="45142" t="31211" r="41602" b="52883"/>
            <a:stretch>
              <a:fillRect/>
            </a:stretch>
          </p:blipFill>
          <p:spPr>
            <a:xfrm>
              <a:off x="9258299" y="4357688"/>
              <a:ext cx="1614216" cy="13144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54282" name="图片 7"/>
            <p:cNvPicPr>
              <a:picLocks noChangeAspect="1"/>
            </p:cNvPicPr>
            <p:nvPr/>
          </p:nvPicPr>
          <p:blipFill>
            <a:blip r:embed="rId3"/>
            <a:srcRect l="45142" t="31211" r="41602" b="52883"/>
            <a:stretch>
              <a:fillRect/>
            </a:stretch>
          </p:blipFill>
          <p:spPr>
            <a:xfrm>
              <a:off x="2124074" y="1838325"/>
              <a:ext cx="1614216" cy="13144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54278" name="矩形 1"/>
          <p:cNvSpPr/>
          <p:nvPr/>
        </p:nvSpPr>
        <p:spPr>
          <a:xfrm>
            <a:off x="2124075" y="2205038"/>
            <a:ext cx="8362950" cy="3324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、对于本文中三首诗的理解，错误的是（      ）。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A《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暮江吟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表达了诗人轻松愉快的心情 。      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B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这三首诗都蕴含着人生的哲理。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C《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雪梅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诗人运用对比的手法，描写了雪梅争春的情趣，表达了诗人对雪梅的喜爱之情。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4279" name="矩形 1"/>
          <p:cNvSpPr/>
          <p:nvPr/>
        </p:nvSpPr>
        <p:spPr>
          <a:xfrm>
            <a:off x="8924925" y="2357438"/>
            <a:ext cx="481222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B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850" y="1628775"/>
            <a:ext cx="7659688" cy="4292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5299" name="矩形 1"/>
          <p:cNvSpPr/>
          <p:nvPr/>
        </p:nvSpPr>
        <p:spPr>
          <a:xfrm>
            <a:off x="2781300" y="2190750"/>
            <a:ext cx="6291262" cy="3416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梅花自古就是中华民族的精神象征。别的花都是春天开，它却不一样，越是寒冷，越是风欺雪压，它就开得越精神，越秀气。所以，它象征着不畏严寒、坚强不屈的精神品质。希望我们像梅花一样也能不畏严寒，在艰苦的环境中坚强不屈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图片 1"/>
          <p:cNvPicPr>
            <a:picLocks noChangeAspect="1"/>
          </p:cNvPicPr>
          <p:nvPr/>
        </p:nvPicPr>
        <p:blipFill>
          <a:blip r:embed="rId3"/>
          <a:srcRect t="4598" r="1584" b="6944"/>
          <a:stretch>
            <a:fillRect/>
          </a:stretch>
        </p:blipFill>
        <p:spPr>
          <a:xfrm>
            <a:off x="801688" y="461962"/>
            <a:ext cx="10628312" cy="60896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8371" name="矩形 1"/>
          <p:cNvSpPr/>
          <p:nvPr/>
        </p:nvSpPr>
        <p:spPr>
          <a:xfrm>
            <a:off x="2667000" y="2830512"/>
            <a:ext cx="7467600" cy="2607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、正确、流利、有感情地朗读古诗。背诵整首古诗。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、借助生活事例，说说你是怎么理解“梅须逊雪三分白，雪却输梅一段香”的？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作业布置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三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文本框 5"/>
          <p:cNvSpPr/>
          <p:nvPr/>
        </p:nvSpPr>
        <p:spPr>
          <a:xfrm>
            <a:off x="4007790" y="1577262"/>
            <a:ext cx="7127272" cy="2802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要求：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1、不认识的字可以看拼音，或者请教老师和同学。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2、读准每一个字的字音，圈出生字词；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3、读通每个句子，读不通顺的多读几遍；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4、通读古诗，给诗文划分小节，注意句子的停顿。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自读课文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141"/>
            <a:ext cx="3825551" cy="368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9" name="表格 7"/>
          <p:cNvGraphicFramePr>
            <a:graphicFrameLocks noGrp="1"/>
          </p:cNvGraphicFramePr>
          <p:nvPr/>
        </p:nvGraphicFramePr>
        <p:xfrm>
          <a:off x="5150498" y="1028700"/>
          <a:ext cx="4565650" cy="5119688"/>
        </p:xfrm>
        <a:graphic>
          <a:graphicData uri="http://schemas.openxmlformats.org/drawingml/2006/table">
            <a:tbl>
              <a:tblPr/>
              <a:tblGrid>
                <a:gridCol w="456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9688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2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雪梅</a:t>
                      </a: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en-US" altLang="zh-CN" sz="32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【</a:t>
                      </a:r>
                      <a:r>
                        <a:rPr lang="zh-CN" altLang="en-US" sz="32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宋</a:t>
                      </a:r>
                      <a:r>
                        <a:rPr lang="en-US" altLang="zh-CN" sz="32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】</a:t>
                      </a:r>
                      <a:r>
                        <a:rPr lang="zh-CN" altLang="en-US" sz="32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卢钺</a:t>
                      </a: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2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梅雪</a:t>
                      </a:r>
                      <a:r>
                        <a:rPr lang="en-US" altLang="zh-CN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2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争春</a:t>
                      </a:r>
                      <a:r>
                        <a:rPr lang="en-US" altLang="zh-CN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2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未肯降，</a:t>
                      </a:r>
                      <a:endParaRPr lang="en-US" altLang="zh-CN" sz="3200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2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骚人</a:t>
                      </a:r>
                      <a:r>
                        <a:rPr lang="en-US" altLang="zh-CN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2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阁笔</a:t>
                      </a:r>
                      <a:r>
                        <a:rPr lang="en-US" altLang="zh-CN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2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费评章。</a:t>
                      </a: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2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梅须</a:t>
                      </a:r>
                      <a:r>
                        <a:rPr lang="en-US" altLang="zh-CN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2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逊雪</a:t>
                      </a:r>
                      <a:r>
                        <a:rPr lang="en-US" altLang="zh-CN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2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三分白，</a:t>
                      </a:r>
                      <a:endParaRPr lang="en-US" altLang="zh-CN" sz="3200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2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雪却</a:t>
                      </a:r>
                      <a:r>
                        <a:rPr lang="en-US" altLang="zh-CN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2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输梅</a:t>
                      </a:r>
                      <a:r>
                        <a:rPr lang="en-US" altLang="zh-CN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2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一段香。</a:t>
                      </a: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141"/>
            <a:ext cx="3825551" cy="368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圆角矩形 4"/>
          <p:cNvSpPr/>
          <p:nvPr/>
        </p:nvSpPr>
        <p:spPr>
          <a:xfrm>
            <a:off x="2312890" y="2220783"/>
            <a:ext cx="6835775" cy="15525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xiáng    sāo    xùn    shū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降        骚      逊       输</a:t>
            </a:r>
          </a:p>
        </p:txBody>
      </p:sp>
      <p:sp>
        <p:nvSpPr>
          <p:cNvPr id="17416" name="矩形 8"/>
          <p:cNvSpPr/>
          <p:nvPr/>
        </p:nvSpPr>
        <p:spPr>
          <a:xfrm>
            <a:off x="1856954" y="4488898"/>
            <a:ext cx="36359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68BC9E"/>
            </a:solidFill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根据拼音读一读</a:t>
            </a:r>
          </a:p>
        </p:txBody>
      </p:sp>
      <p:sp>
        <p:nvSpPr>
          <p:cNvPr id="17417" name="矩形 9"/>
          <p:cNvSpPr/>
          <p:nvPr/>
        </p:nvSpPr>
        <p:spPr>
          <a:xfrm>
            <a:off x="5909841" y="4465085"/>
            <a:ext cx="36359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68BC9E"/>
            </a:solidFill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开火车认读生字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识字解词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圆角矩形 4"/>
          <p:cNvSpPr/>
          <p:nvPr/>
        </p:nvSpPr>
        <p:spPr>
          <a:xfrm rot="20400000">
            <a:off x="4319588" y="3276600"/>
            <a:ext cx="219075" cy="2230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圆角矩形 5"/>
          <p:cNvSpPr/>
          <p:nvPr/>
        </p:nvSpPr>
        <p:spPr>
          <a:xfrm rot="20880000">
            <a:off x="5310188" y="1571625"/>
            <a:ext cx="214312" cy="37004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圆角矩形 6"/>
          <p:cNvSpPr/>
          <p:nvPr/>
        </p:nvSpPr>
        <p:spPr>
          <a:xfrm rot="21180000">
            <a:off x="6486525" y="1049338"/>
            <a:ext cx="201612" cy="42052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圆角矩形 7"/>
          <p:cNvSpPr/>
          <p:nvPr/>
        </p:nvSpPr>
        <p:spPr>
          <a:xfrm rot="480000">
            <a:off x="7381875" y="2090738"/>
            <a:ext cx="193675" cy="31702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圆角矩形 9"/>
          <p:cNvSpPr/>
          <p:nvPr/>
        </p:nvSpPr>
        <p:spPr>
          <a:xfrm>
            <a:off x="5884862" y="2592388"/>
            <a:ext cx="198438" cy="2663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圆角矩形 10"/>
          <p:cNvSpPr/>
          <p:nvPr/>
        </p:nvSpPr>
        <p:spPr>
          <a:xfrm rot="480000">
            <a:off x="6111875" y="1201738"/>
            <a:ext cx="2730500" cy="954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23C27"/>
              </a:gs>
              <a:gs pos="8000">
                <a:srgbClr val="795A3C"/>
              </a:gs>
              <a:gs pos="94000">
                <a:srgbClr val="916D49"/>
              </a:gs>
              <a:gs pos="100000">
                <a:srgbClr val="58402A"/>
              </a:gs>
            </a:gsLst>
            <a:lin ang="10800000" scaled="1"/>
          </a:gradFill>
          <a:ln>
            <a:solidFill>
              <a:srgbClr val="000000"/>
            </a:solidFill>
            <a:miter lim="800000"/>
          </a:ln>
          <a:effectLst>
            <a:outerShdw blurRad="254000" dist="38100" dir="5400000" algn="t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矩形 11"/>
          <p:cNvSpPr/>
          <p:nvPr/>
        </p:nvSpPr>
        <p:spPr>
          <a:xfrm>
            <a:off x="1998662" y="5267325"/>
            <a:ext cx="8169275" cy="927100"/>
          </a:xfrm>
          <a:prstGeom prst="rect">
            <a:avLst/>
          </a:prstGeom>
          <a:gradFill rotWithShape="1">
            <a:gsLst>
              <a:gs pos="0">
                <a:srgbClr val="2E75B6"/>
              </a:gs>
              <a:gs pos="8000">
                <a:srgbClr val="00B0F0"/>
              </a:gs>
              <a:gs pos="48320">
                <a:srgbClr val="00B0F0"/>
              </a:gs>
              <a:gs pos="92000">
                <a:srgbClr val="438CCF"/>
              </a:gs>
              <a:gs pos="100000">
                <a:srgbClr val="00B0F0"/>
              </a:gs>
            </a:gsLst>
            <a:lin ang="0" scaled="1"/>
          </a:gradFill>
          <a:ln w="25400">
            <a:noFill/>
            <a:miter lim="800000"/>
          </a:ln>
          <a:effectLst>
            <a:outerShdw blurRad="50800" dist="38100" dir="16200000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圆角矩形 12"/>
          <p:cNvSpPr/>
          <p:nvPr/>
        </p:nvSpPr>
        <p:spPr>
          <a:xfrm rot="20880000">
            <a:off x="3228975" y="1225550"/>
            <a:ext cx="2730500" cy="952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3A0A"/>
              </a:gs>
              <a:gs pos="12000">
                <a:srgbClr val="955714"/>
              </a:gs>
              <a:gs pos="94000">
                <a:srgbClr val="B2691A"/>
              </a:gs>
              <a:gs pos="100000">
                <a:srgbClr val="6D3E0B"/>
              </a:gs>
            </a:gsLst>
            <a:lin ang="0" scaled="1"/>
          </a:gradFill>
          <a:ln>
            <a:solidFill>
              <a:srgbClr val="000000"/>
            </a:solidFill>
            <a:miter lim="800000"/>
          </a:ln>
          <a:effectLst>
            <a:outerShdw blurRad="254000" dist="38100" dir="5400000" algn="t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矩形 15"/>
          <p:cNvSpPr/>
          <p:nvPr/>
        </p:nvSpPr>
        <p:spPr>
          <a:xfrm>
            <a:off x="7350125" y="1439862"/>
            <a:ext cx="12255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离骚 </a:t>
            </a:r>
          </a:p>
        </p:txBody>
      </p:sp>
      <p:sp>
        <p:nvSpPr>
          <p:cNvPr id="18443" name="矩形 16"/>
          <p:cNvSpPr/>
          <p:nvPr/>
        </p:nvSpPr>
        <p:spPr>
          <a:xfrm>
            <a:off x="6180138" y="1358900"/>
            <a:ext cx="102143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骚人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444" name="矩形 17"/>
          <p:cNvSpPr/>
          <p:nvPr/>
        </p:nvSpPr>
        <p:spPr>
          <a:xfrm>
            <a:off x="4344988" y="1368425"/>
            <a:ext cx="122396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降服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445" name="矩形 18"/>
          <p:cNvSpPr/>
          <p:nvPr/>
        </p:nvSpPr>
        <p:spPr>
          <a:xfrm>
            <a:off x="3414712" y="1630362"/>
            <a:ext cx="122396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投降 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446" name="TextBox 104"/>
          <p:cNvSpPr/>
          <p:nvPr/>
        </p:nvSpPr>
        <p:spPr>
          <a:xfrm>
            <a:off x="4537075" y="5446712"/>
            <a:ext cx="3286125" cy="647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我 来 组 词</a:t>
            </a:r>
          </a:p>
        </p:txBody>
      </p:sp>
      <p:sp>
        <p:nvSpPr>
          <p:cNvPr id="18450" name="矩形 25"/>
          <p:cNvSpPr/>
          <p:nvPr/>
        </p:nvSpPr>
        <p:spPr>
          <a:xfrm>
            <a:off x="773113" y="2251075"/>
            <a:ext cx="737337" cy="16564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降        骚</a:t>
            </a:r>
          </a:p>
        </p:txBody>
      </p:sp>
      <p:sp>
        <p:nvSpPr>
          <p:cNvPr id="18451" name="圆角矩形 26"/>
          <p:cNvSpPr/>
          <p:nvPr/>
        </p:nvSpPr>
        <p:spPr>
          <a:xfrm rot="480000">
            <a:off x="7994650" y="3355975"/>
            <a:ext cx="188912" cy="19367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52" name="矩形 30"/>
          <p:cNvSpPr/>
          <p:nvPr/>
        </p:nvSpPr>
        <p:spPr>
          <a:xfrm>
            <a:off x="10960099" y="2043113"/>
            <a:ext cx="737337" cy="16564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逊       输</a:t>
            </a:r>
          </a:p>
        </p:txBody>
      </p:sp>
      <p:sp>
        <p:nvSpPr>
          <p:cNvPr id="18453" name="圆角矩形 31"/>
          <p:cNvSpPr/>
          <p:nvPr/>
        </p:nvSpPr>
        <p:spPr>
          <a:xfrm>
            <a:off x="3405188" y="2641600"/>
            <a:ext cx="2730500" cy="9525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54" name="圆角矩形 32"/>
          <p:cNvSpPr/>
          <p:nvPr/>
        </p:nvSpPr>
        <p:spPr>
          <a:xfrm>
            <a:off x="6454775" y="2603500"/>
            <a:ext cx="2730500" cy="9525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55" name="矩形 33"/>
          <p:cNvSpPr/>
          <p:nvPr/>
        </p:nvSpPr>
        <p:spPr>
          <a:xfrm>
            <a:off x="3492500" y="2855912"/>
            <a:ext cx="1331912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逊色   </a:t>
            </a:r>
          </a:p>
        </p:txBody>
      </p:sp>
      <p:sp>
        <p:nvSpPr>
          <p:cNvPr id="18456" name="矩形 34"/>
          <p:cNvSpPr/>
          <p:nvPr/>
        </p:nvSpPr>
        <p:spPr>
          <a:xfrm>
            <a:off x="4344988" y="2871788"/>
            <a:ext cx="194310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略逊一筹  </a:t>
            </a:r>
          </a:p>
        </p:txBody>
      </p:sp>
      <p:sp>
        <p:nvSpPr>
          <p:cNvPr id="18457" name="矩形 35"/>
          <p:cNvSpPr/>
          <p:nvPr/>
        </p:nvSpPr>
        <p:spPr>
          <a:xfrm>
            <a:off x="6630988" y="2859088"/>
            <a:ext cx="1331912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认输   </a:t>
            </a:r>
          </a:p>
        </p:txBody>
      </p:sp>
      <p:sp>
        <p:nvSpPr>
          <p:cNvPr id="18458" name="矩形 36"/>
          <p:cNvSpPr/>
          <p:nvPr/>
        </p:nvSpPr>
        <p:spPr>
          <a:xfrm>
            <a:off x="7783512" y="2854325"/>
            <a:ext cx="12255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输入  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识字解词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 fill="hold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 fill="hold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 fill="hold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 fill="hold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 fill="hold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 fill="hold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  <p:bldP spid="18444" grpId="0"/>
      <p:bldP spid="18445" grpId="0"/>
      <p:bldP spid="18455" grpId="0"/>
      <p:bldP spid="18456" grpId="0"/>
      <p:bldP spid="18457" grpId="0"/>
      <p:bldP spid="18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文本框 24"/>
          <p:cNvSpPr/>
          <p:nvPr/>
        </p:nvSpPr>
        <p:spPr>
          <a:xfrm>
            <a:off x="3440906" y="1351736"/>
            <a:ext cx="5170488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010B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古文识字</a:t>
            </a:r>
          </a:p>
        </p:txBody>
      </p:sp>
      <p:sp>
        <p:nvSpPr>
          <p:cNvPr id="19462" name="右箭头 33"/>
          <p:cNvSpPr/>
          <p:nvPr/>
        </p:nvSpPr>
        <p:spPr>
          <a:xfrm>
            <a:off x="3400425" y="2905125"/>
            <a:ext cx="1008062" cy="373062"/>
          </a:xfrm>
          <a:prstGeom prst="rightArrow">
            <a:avLst>
              <a:gd name="adj1" fmla="val 50000"/>
              <a:gd name="adj2" fmla="val 49864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</a:ln>
        </p:spPr>
        <p:txBody>
          <a:bodyPr anchor="ctr" anchorCtr="0">
            <a:no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pic>
        <p:nvPicPr>
          <p:cNvPr id="1946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562" y="2846388"/>
            <a:ext cx="5273675" cy="1984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9465" name="TextBox 13"/>
          <p:cNvSpPr/>
          <p:nvPr/>
        </p:nvSpPr>
        <p:spPr>
          <a:xfrm>
            <a:off x="1163638" y="3881438"/>
            <a:ext cx="1677988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（降）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466" name="TextBox 4"/>
          <p:cNvSpPr/>
          <p:nvPr/>
        </p:nvSpPr>
        <p:spPr>
          <a:xfrm>
            <a:off x="4503738" y="3943350"/>
            <a:ext cx="2654300" cy="1077218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阜，盘山石阶</a:t>
            </a:r>
          </a:p>
        </p:txBody>
      </p:sp>
      <p:sp>
        <p:nvSpPr>
          <p:cNvPr id="19467" name="矩形 1"/>
          <p:cNvSpPr/>
          <p:nvPr/>
        </p:nvSpPr>
        <p:spPr>
          <a:xfrm>
            <a:off x="8277225" y="3943350"/>
            <a:ext cx="35573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夅，倒写的“步”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468" name="矩形 2"/>
          <p:cNvSpPr/>
          <p:nvPr/>
        </p:nvSpPr>
        <p:spPr>
          <a:xfrm>
            <a:off x="4503738" y="5419725"/>
            <a:ext cx="2871481" cy="5186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从山顶往山下走</a:t>
            </a: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。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pic>
        <p:nvPicPr>
          <p:cNvPr id="19469" name="图片 1" descr="http://www.zxxk.c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0" y="2628900"/>
            <a:ext cx="506412" cy="8937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9470" name="图片 3" descr="http://www.zxxk.co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888" y="2682875"/>
            <a:ext cx="195262" cy="8175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9471" name="图片 5" descr="http://www.zxxk.co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3738" y="2628900"/>
            <a:ext cx="427038" cy="8556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识字解词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5" grpId="0"/>
      <p:bldP spid="19466" grpId="0" animBg="1"/>
      <p:bldP spid="19467" grpId="0"/>
      <p:bldP spid="194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文本框 24"/>
          <p:cNvSpPr/>
          <p:nvPr/>
        </p:nvSpPr>
        <p:spPr>
          <a:xfrm>
            <a:off x="3062887" y="1495752"/>
            <a:ext cx="5170488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010B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多音字</a:t>
            </a:r>
          </a:p>
        </p:txBody>
      </p:sp>
      <p:sp>
        <p:nvSpPr>
          <p:cNvPr id="20486" name="矩形 32"/>
          <p:cNvSpPr/>
          <p:nvPr/>
        </p:nvSpPr>
        <p:spPr>
          <a:xfrm>
            <a:off x="1695450" y="3712125"/>
            <a:ext cx="508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降</a:t>
            </a:r>
          </a:p>
        </p:txBody>
      </p:sp>
      <p:sp>
        <p:nvSpPr>
          <p:cNvPr id="20487" name="左大括号 34"/>
          <p:cNvSpPr/>
          <p:nvPr/>
        </p:nvSpPr>
        <p:spPr>
          <a:xfrm>
            <a:off x="2373312" y="3340651"/>
            <a:ext cx="257175" cy="1347788"/>
          </a:xfrm>
          <a:prstGeom prst="leftBrace">
            <a:avLst>
              <a:gd name="adj1" fmla="val 8322"/>
              <a:gd name="adj2" fmla="val 50000"/>
            </a:avLst>
          </a:prstGeom>
          <a:noFill/>
          <a:ln w="19050" cap="rnd">
            <a:solidFill>
              <a:prstClr val="black"/>
            </a:solidFill>
            <a:miter lim="800000"/>
          </a:ln>
        </p:spPr>
        <p:txBody>
          <a:bodyPr anchor="ctr" anchorCtr="0">
            <a:no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488" name="矩形 36"/>
          <p:cNvSpPr/>
          <p:nvPr/>
        </p:nvSpPr>
        <p:spPr>
          <a:xfrm>
            <a:off x="2051050" y="2958063"/>
            <a:ext cx="3479800" cy="19642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205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xiáng    </a:t>
            </a:r>
            <a:r>
              <a: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投降</a:t>
            </a:r>
            <a:endParaRPr kumimoji="1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624205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624205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jiàng    </a:t>
            </a:r>
            <a:r>
              <a: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降落</a:t>
            </a:r>
          </a:p>
        </p:txBody>
      </p:sp>
      <p:sp>
        <p:nvSpPr>
          <p:cNvPr id="20490" name="矩形 2"/>
          <p:cNvSpPr/>
          <p:nvPr/>
        </p:nvSpPr>
        <p:spPr>
          <a:xfrm>
            <a:off x="5191125" y="3005688"/>
            <a:ext cx="4454525" cy="6715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205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表示投降、认输的意思</a:t>
            </a:r>
          </a:p>
        </p:txBody>
      </p:sp>
      <p:sp>
        <p:nvSpPr>
          <p:cNvPr id="20491" name="矩形 3"/>
          <p:cNvSpPr/>
          <p:nvPr/>
        </p:nvSpPr>
        <p:spPr>
          <a:xfrm>
            <a:off x="5191125" y="4180438"/>
            <a:ext cx="4025900" cy="6715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205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表示往下落的意思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识字解词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90" grpId="0"/>
      <p:bldP spid="204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矩形 1"/>
          <p:cNvSpPr>
            <a:spLocks noChangeArrowheads="1"/>
          </p:cNvSpPr>
          <p:nvPr/>
        </p:nvSpPr>
        <p:spPr bwMode="auto">
          <a:xfrm>
            <a:off x="1060450" y="1723313"/>
            <a:ext cx="7988342" cy="20136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卢钺，字梅坡，宋朝末年人，具体生卒年、生平事迹不详，存世诗作也不多，与刘过是朋友，以两首雪梅诗留名千古。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走近作者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550" y="278157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theme/theme1.xml><?xml version="1.0" encoding="utf-8"?>
<a:theme xmlns:a="http://schemas.openxmlformats.org/drawingml/2006/main" name=" 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Microsoft Office PowerPoint</Application>
  <PresentationFormat>宽屏</PresentationFormat>
  <Paragraphs>152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Roboto Bold</vt:lpstr>
      <vt:lpstr>宋体</vt:lpstr>
      <vt:lpstr>OPPOSans R</vt:lpstr>
      <vt:lpstr>Roboto Regular</vt:lpstr>
      <vt:lpstr>思源黑体 CN Regular</vt:lpstr>
      <vt:lpstr>Calibri</vt:lpstr>
      <vt:lpstr>思源宋体 Heavy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2021-05-10T01:13:00Z</dcterms:created>
  <dcterms:modified xsi:type="dcterms:W3CDTF">2023-01-10T07:05:59Z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6505BDD798D747FEA113004EE7E52139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