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343" r:id="rId4"/>
    <p:sldId id="263" r:id="rId5"/>
    <p:sldId id="264" r:id="rId6"/>
    <p:sldId id="306" r:id="rId7"/>
    <p:sldId id="325" r:id="rId8"/>
    <p:sldId id="344" r:id="rId9"/>
    <p:sldId id="345" r:id="rId10"/>
    <p:sldId id="308" r:id="rId11"/>
    <p:sldId id="346" r:id="rId12"/>
    <p:sldId id="347" r:id="rId13"/>
    <p:sldId id="348" r:id="rId14"/>
    <p:sldId id="349" r:id="rId15"/>
    <p:sldId id="270" r:id="rId16"/>
    <p:sldId id="323" r:id="rId17"/>
    <p:sldId id="336" r:id="rId18"/>
    <p:sldId id="339" r:id="rId19"/>
    <p:sldId id="338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8427-BFC8-4CD8-BE3A-7EECD3E74AA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390DC-B11C-4D40-B4AB-05F9058AB6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5388"/>
            <a:ext cx="7772400" cy="1252537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98425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46"/>
          <p:cNvSpPr/>
          <p:nvPr/>
        </p:nvSpPr>
        <p:spPr bwMode="auto">
          <a:xfrm>
            <a:off x="0" y="1108075"/>
            <a:ext cx="9174163" cy="5749925"/>
          </a:xfrm>
          <a:custGeom>
            <a:avLst/>
            <a:gdLst>
              <a:gd name="T0" fmla="*/ 0 w 5780"/>
              <a:gd name="T1" fmla="*/ 0 h 3622"/>
              <a:gd name="T2" fmla="*/ 5780 w 5780"/>
              <a:gd name="T3" fmla="*/ 3622 h 3622"/>
            </a:gdLst>
            <a:ahLst/>
            <a:cxnLst/>
            <a:rect l="T0" t="T1" r="T2" b="T3"/>
            <a:pathLst/>
          </a:custGeom>
          <a:solidFill>
            <a:srgbClr val="FFFFFF">
              <a:alpha val="50000"/>
            </a:srgb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051" name="Freeform 73"/>
          <p:cNvSpPr/>
          <p:nvPr/>
        </p:nvSpPr>
        <p:spPr bwMode="auto">
          <a:xfrm>
            <a:off x="3175" y="685800"/>
            <a:ext cx="9131300" cy="685800"/>
          </a:xfrm>
          <a:custGeom>
            <a:avLst/>
            <a:gdLst>
              <a:gd name="T0" fmla="*/ 0 w 5752"/>
              <a:gd name="T1" fmla="*/ 0 h 444"/>
              <a:gd name="T2" fmla="*/ 5752 w 5752"/>
              <a:gd name="T3" fmla="*/ 444 h 444"/>
            </a:gdLst>
            <a:ahLst/>
            <a:cxnLst/>
            <a:rect l="T0" t="T1" r="T2" b="T3"/>
            <a:pathLst/>
          </a:custGeom>
          <a:solidFill>
            <a:srgbClr val="FFFFFF">
              <a:alpha val="50000"/>
            </a:srgb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ctr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  <p:txStyles>
    <p:titleStyle>
      <a:lvl1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77825" indent="-377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819150" indent="-3143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260475" indent="-25273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764030" indent="-25273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2669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7241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31813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6385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40957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087990"/>
            <a:ext cx="9144000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              </a:t>
            </a:r>
            <a:endParaRPr lang="zh-CN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500421" y="1283762"/>
            <a:ext cx="6143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5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Love Learning English!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3" y="53066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 got up late today. After a ________ breakfast, I went to school.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quick</a:t>
            </a:r>
            <a:r>
              <a:rPr lang="zh-CN" altLang="en-US" sz="2400" dirty="0" smtClean="0"/>
              <a:t>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quickly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fast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rushing</a:t>
            </a:r>
          </a:p>
          <a:p>
            <a:pPr>
              <a:lnSpc>
                <a:spcPct val="150000"/>
              </a:lnSpc>
            </a:pPr>
            <a:endParaRPr lang="en-US" altLang="zh-CN" sz="2400" dirty="0" smtClean="0"/>
          </a:p>
        </p:txBody>
      </p:sp>
      <p:sp>
        <p:nvSpPr>
          <p:cNvPr id="11" name="矩形 10"/>
          <p:cNvSpPr/>
          <p:nvPr/>
        </p:nvSpPr>
        <p:spPr>
          <a:xfrm>
            <a:off x="4452151" y="1795985"/>
            <a:ext cx="296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229" y="1407886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even adv. </a:t>
            </a:r>
            <a:r>
              <a:rPr lang="zh-CN" altLang="en-US" sz="3000" b="1" dirty="0" smtClean="0"/>
              <a:t>甚至；还；其实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61257" y="2422076"/>
            <a:ext cx="8752115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You don't </a:t>
            </a:r>
            <a:r>
              <a:rPr lang="en-US" altLang="zh-CN" sz="2800" i="1" dirty="0" smtClean="0"/>
              <a:t>even</a:t>
            </a:r>
            <a:r>
              <a:rPr lang="en-US" altLang="zh-CN" sz="2800" dirty="0" smtClean="0"/>
              <a:t> need to move any letters around.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你甚至不需要移动周围的任何字母。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8" y="1260931"/>
            <a:ext cx="8186057" cy="390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even</a:t>
            </a:r>
            <a:r>
              <a:rPr lang="zh-CN" altLang="en-US" sz="2400" dirty="0" smtClean="0"/>
              <a:t>可放在它所强调的单词、短语或从句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之前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之后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，用来加强语气，表示“即使，甚至连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都”。试比较下列句子：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Even now he doesn't believe me. </a:t>
            </a:r>
            <a:r>
              <a:rPr lang="zh-CN" altLang="en-US" sz="2400" dirty="0" smtClean="0"/>
              <a:t>甚至到现在他还不相信我。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Now even he doesn't believe me. </a:t>
            </a:r>
            <a:r>
              <a:rPr lang="zh-CN" altLang="en-US" sz="2400" dirty="0" smtClean="0"/>
              <a:t>现在连他都不相信我了。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Now he doesn't even believe me. </a:t>
            </a:r>
            <a:r>
              <a:rPr lang="zh-CN" altLang="en-US" sz="2400" dirty="0" smtClean="0"/>
              <a:t>现在他甚至不相信我了。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Now he doesn't believe even me. </a:t>
            </a:r>
            <a:r>
              <a:rPr lang="zh-CN" altLang="en-US" sz="2400" dirty="0" smtClean="0"/>
              <a:t>现在他甚至连我都不相信了。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770844" y="129125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之前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8" y="1260931"/>
            <a:ext cx="8186057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 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/>
              <a:t>even</a:t>
            </a:r>
            <a:r>
              <a:rPr lang="zh-CN" altLang="en-US" sz="2800" dirty="0" smtClean="0"/>
              <a:t>修饰动词时，要位于</a:t>
            </a:r>
            <a:r>
              <a:rPr lang="en-US" altLang="zh-CN" sz="2800" dirty="0" smtClean="0"/>
              <a:t>be</a:t>
            </a:r>
            <a:r>
              <a:rPr lang="zh-CN" altLang="en-US" sz="2800" dirty="0" smtClean="0"/>
              <a:t>动词、情态动词、助动词之后，实义动词之前。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642" y="1810804"/>
            <a:ext cx="8440930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他甚至忘记了我的名字。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He ________ ________ my name.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(2)2017•</a:t>
            </a:r>
            <a:r>
              <a:rPr lang="zh-CN" altLang="en-US" sz="2400" dirty="0" smtClean="0"/>
              <a:t>包头  </a:t>
            </a:r>
            <a:r>
              <a:rPr lang="en-US" altLang="zh-CN" sz="2400" dirty="0" smtClean="0"/>
              <a:t>—How was your vacation in America?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—It couldn't be worse(</a:t>
            </a:r>
            <a:r>
              <a:rPr lang="zh-CN" altLang="en-US" sz="2400" dirty="0" smtClean="0"/>
              <a:t>更糟</a:t>
            </a:r>
            <a:r>
              <a:rPr lang="en-US" altLang="zh-CN" sz="2400" dirty="0" smtClean="0"/>
              <a:t>)! I don't ________ want to talk about it.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even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hardly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ever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mainly</a:t>
            </a:r>
          </a:p>
        </p:txBody>
      </p:sp>
      <p:sp>
        <p:nvSpPr>
          <p:cNvPr id="11" name="矩形 10"/>
          <p:cNvSpPr/>
          <p:nvPr/>
        </p:nvSpPr>
        <p:spPr>
          <a:xfrm>
            <a:off x="881556" y="2373390"/>
            <a:ext cx="2979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even          forgot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84250" y="4113378"/>
            <a:ext cx="606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English is an easy language to learn, right?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所以英语是一门容易学的语言，对吗？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2538" y="3472733"/>
            <a:ext cx="831283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本句中的“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learn”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前置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后置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定语，修饰名词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。在英语中，动词不定式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 do)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常位于名词或代词之后作后置定语。如：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some books to read.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我想找些书读。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has nothing to worry about.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她没有什么可担心的。</a:t>
            </a:r>
            <a:endParaRPr lang="zh-CN" altLang="en-US" sz="2400" dirty="0" smtClean="0"/>
          </a:p>
        </p:txBody>
      </p:sp>
      <p:sp>
        <p:nvSpPr>
          <p:cNvPr id="9" name="矩形 8"/>
          <p:cNvSpPr/>
          <p:nvPr/>
        </p:nvSpPr>
        <p:spPr>
          <a:xfrm flipH="1">
            <a:off x="4430899" y="3472682"/>
            <a:ext cx="1044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后置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391691"/>
            <a:ext cx="7899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My parents have a lot of housework ________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do</a:t>
            </a:r>
            <a:r>
              <a:rPr lang="zh-CN" altLang="en-US" sz="2400" dirty="0" smtClean="0"/>
              <a:t>　　　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do	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doing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3038" y="15641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326" y="1016014"/>
            <a:ext cx="8583389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there are about 800 000 words in the English language.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事实上，英语中大约有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万个单词。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1911" y="3012751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(1)fact</a:t>
            </a:r>
            <a:r>
              <a:rPr lang="zh-CN" altLang="en-US" sz="2400" dirty="0" smtClean="0"/>
              <a:t>作名词，意为“事实；真实的事物”。常用短语是</a:t>
            </a:r>
            <a:r>
              <a:rPr lang="en-US" altLang="zh-CN" sz="2400" dirty="0" smtClean="0"/>
              <a:t>in fact</a:t>
            </a:r>
            <a:r>
              <a:rPr lang="zh-CN" altLang="en-US" sz="2400" dirty="0" smtClean="0"/>
              <a:t>，意为“</a:t>
            </a:r>
            <a:r>
              <a:rPr lang="en-US" altLang="zh-CN" sz="2400" dirty="0" smtClean="0"/>
              <a:t>__________”</a:t>
            </a:r>
            <a:r>
              <a:rPr lang="zh-CN" altLang="en-US" sz="2400" dirty="0" smtClean="0"/>
              <a:t>，既可位于句首，也可位于句尾。</a:t>
            </a:r>
            <a:r>
              <a:rPr lang="en-US" altLang="zh-CN" sz="2400" dirty="0" smtClean="0"/>
              <a:t>in fact</a:t>
            </a:r>
            <a:r>
              <a:rPr lang="zh-CN" altLang="en-US" sz="2400" dirty="0" smtClean="0"/>
              <a:t>常用于两种语境：用于补充信息，尤其是令人惊奇的信息；用来表示与人们的看法不太相符的事实。</a:t>
            </a:r>
            <a:endParaRPr lang="en-US" altLang="zh-CN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16729" y="3588451"/>
            <a:ext cx="1284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事实上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3683" y="1201019"/>
            <a:ext cx="8312834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/>
              <a:t>(2)</a:t>
            </a:r>
            <a:r>
              <a:rPr lang="zh-CN" altLang="en-US" sz="2800" dirty="0" smtClean="0"/>
              <a:t>该句包含</a:t>
            </a:r>
            <a:r>
              <a:rPr lang="en-US" altLang="zh-CN" sz="2800" dirty="0" smtClean="0"/>
              <a:t>there be</a:t>
            </a:r>
            <a:r>
              <a:rPr lang="zh-CN" altLang="en-US" sz="2800" dirty="0" smtClean="0"/>
              <a:t>句型，意为“</a:t>
            </a:r>
            <a:r>
              <a:rPr lang="en-US" altLang="zh-CN" sz="2800" dirty="0" smtClean="0"/>
              <a:t>________”</a:t>
            </a:r>
            <a:r>
              <a:rPr lang="zh-CN" altLang="en-US" sz="2800" dirty="0" smtClean="0"/>
              <a:t>，其结构为“</a:t>
            </a:r>
            <a:r>
              <a:rPr lang="en-US" altLang="zh-CN" sz="2800" dirty="0" smtClean="0"/>
              <a:t>there be</a:t>
            </a:r>
            <a:r>
              <a:rPr lang="zh-CN" altLang="en-US" sz="2800" dirty="0" smtClean="0"/>
              <a:t>＋主语＋状语”。</a:t>
            </a:r>
            <a:r>
              <a:rPr lang="en-US" altLang="zh-CN" sz="2800" dirty="0" smtClean="0"/>
              <a:t>be</a:t>
            </a:r>
            <a:r>
              <a:rPr lang="zh-CN" altLang="en-US" sz="2800" dirty="0" smtClean="0"/>
              <a:t>动词的单复数形式随主语变化。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1893" y="1337597"/>
            <a:ext cx="191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有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914214"/>
            <a:ext cx="7899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He isn't a doctor. ________</a:t>
            </a:r>
            <a:r>
              <a:rPr lang="zh-CN" altLang="en-US" sz="2400" dirty="0" smtClean="0"/>
              <a:t>， </a:t>
            </a:r>
            <a:r>
              <a:rPr lang="en-US" altLang="zh-CN" sz="2400" dirty="0" smtClean="0"/>
              <a:t>he is a teacher.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Above all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In fact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At last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 example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36258" y="1914214"/>
            <a:ext cx="424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76425" y="1122046"/>
            <a:ext cx="2339369" cy="523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65728" y="2079036"/>
          <a:ext cx="8094502" cy="3726684"/>
        </p:xfrm>
        <a:graphic>
          <a:graphicData uri="http://schemas.openxmlformats.org/drawingml/2006/table">
            <a:tbl>
              <a:tblPr/>
              <a:tblGrid>
                <a:gridCol w="67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668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字母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letə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确切地；精确地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ɪɡ'zæktlɪ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adv. 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事实；真实的事物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fækt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句子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sentəns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懒惰的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leɪzɪ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 ________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285952" y="2447864"/>
            <a:ext cx="883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letter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84866" y="3115522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exactly </a:t>
            </a:r>
          </a:p>
        </p:txBody>
      </p:sp>
      <p:sp>
        <p:nvSpPr>
          <p:cNvPr id="11" name="矩形 10"/>
          <p:cNvSpPr/>
          <p:nvPr/>
        </p:nvSpPr>
        <p:spPr>
          <a:xfrm>
            <a:off x="5114751" y="3826723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fact</a:t>
            </a:r>
          </a:p>
        </p:txBody>
      </p:sp>
      <p:sp>
        <p:nvSpPr>
          <p:cNvPr id="14" name="矩形 13"/>
          <p:cNvSpPr/>
          <p:nvPr/>
        </p:nvSpPr>
        <p:spPr>
          <a:xfrm>
            <a:off x="3623410" y="4465351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sentence</a:t>
            </a:r>
          </a:p>
        </p:txBody>
      </p:sp>
      <p:sp>
        <p:nvSpPr>
          <p:cNvPr id="15" name="矩形 14"/>
          <p:cNvSpPr/>
          <p:nvPr/>
        </p:nvSpPr>
        <p:spPr>
          <a:xfrm>
            <a:off x="3917323" y="5162037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lazy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65728" y="1716186"/>
          <a:ext cx="8094502" cy="2815527"/>
        </p:xfrm>
        <a:graphic>
          <a:graphicData uri="http://schemas.openxmlformats.org/drawingml/2006/table">
            <a:tbl>
              <a:tblPr/>
              <a:tblGrid>
                <a:gridCol w="67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588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6.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甚至；还；其实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iːvn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adv.________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7.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挖；掘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dɪɡ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过去式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8.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slow adj.→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反义词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51466" y="2215636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even</a:t>
            </a:r>
          </a:p>
        </p:txBody>
      </p:sp>
      <p:sp>
        <p:nvSpPr>
          <p:cNvPr id="11" name="矩形 10"/>
          <p:cNvSpPr/>
          <p:nvPr/>
        </p:nvSpPr>
        <p:spPr>
          <a:xfrm>
            <a:off x="3449237" y="2926836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dig</a:t>
            </a:r>
          </a:p>
        </p:txBody>
      </p:sp>
      <p:sp>
        <p:nvSpPr>
          <p:cNvPr id="14" name="矩形 13"/>
          <p:cNvSpPr/>
          <p:nvPr/>
        </p:nvSpPr>
        <p:spPr>
          <a:xfrm>
            <a:off x="3775809" y="3652550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quick</a:t>
            </a:r>
          </a:p>
        </p:txBody>
      </p:sp>
      <p:sp>
        <p:nvSpPr>
          <p:cNvPr id="15" name="矩形 14"/>
          <p:cNvSpPr/>
          <p:nvPr/>
        </p:nvSpPr>
        <p:spPr>
          <a:xfrm>
            <a:off x="6389620" y="289949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dug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0"/>
          <a:ext cx="7520668" cy="3042558"/>
        </p:xfrm>
        <a:graphic>
          <a:graphicData uri="http://schemas.openxmlformats.org/drawingml/2006/table">
            <a:tbl>
              <a:tblPr/>
              <a:tblGrid>
                <a:gridCol w="45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事实上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开始认真工作；钻研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to do </a:t>
                      </a:r>
                      <a:r>
                        <a:rPr lang="en-US" altLang="zh-CN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556608" y="2143063"/>
            <a:ext cx="1608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in fact</a:t>
            </a:r>
            <a:r>
              <a:rPr 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68439" y="288329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dig in </a:t>
            </a:r>
          </a:p>
        </p:txBody>
      </p:sp>
      <p:sp>
        <p:nvSpPr>
          <p:cNvPr id="13" name="矩形 12"/>
          <p:cNvSpPr/>
          <p:nvPr/>
        </p:nvSpPr>
        <p:spPr>
          <a:xfrm>
            <a:off x="3460124" y="3550949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需要做某事</a:t>
            </a:r>
            <a:r>
              <a:rPr 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8935" y="1181680"/>
          <a:ext cx="8090151" cy="5132035"/>
        </p:xfrm>
        <a:graphic>
          <a:graphicData uri="http://schemas.openxmlformats.org/drawingml/2006/table">
            <a:tbl>
              <a:tblPr/>
              <a:tblGrid>
                <a:gridCol w="548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20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所以英语是一门容易学的语言，对吗？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 English is an easy language ________ ________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right?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在英语中只有二十六个字母。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only 26 letters in English.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你可以正着或倒着读它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________ ________ it forwards ________ backwards…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5081742" y="2131890"/>
            <a:ext cx="2992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to             learn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4094" y="3732964"/>
            <a:ext cx="2633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 are</a:t>
            </a:r>
          </a:p>
        </p:txBody>
      </p:sp>
      <p:sp>
        <p:nvSpPr>
          <p:cNvPr id="9" name="矩形 8"/>
          <p:cNvSpPr/>
          <p:nvPr/>
        </p:nvSpPr>
        <p:spPr>
          <a:xfrm>
            <a:off x="1657732" y="4831861"/>
            <a:ext cx="5699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               read                            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3" y="1117881"/>
            <a:ext cx="2382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quick adj. </a:t>
            </a:r>
            <a:r>
              <a:rPr lang="zh-CN" altLang="en-US" sz="3000" b="1" dirty="0" smtClean="0"/>
              <a:t>快的；迅速的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39485" y="3133277"/>
            <a:ext cx="8752115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The </a:t>
            </a:r>
            <a:r>
              <a:rPr lang="en-US" altLang="zh-CN" sz="2800" i="1" dirty="0" smtClean="0"/>
              <a:t>quick</a:t>
            </a:r>
            <a:r>
              <a:rPr lang="en-US" altLang="zh-CN" sz="2800" dirty="0" smtClean="0"/>
              <a:t> brown fox jumps over the lazy dog.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敏捷的棕色狐狸跳过了懒惰的狗。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 is </a:t>
            </a:r>
            <a:r>
              <a:rPr lang="en-US" altLang="zh-CN" sz="2800" i="1" dirty="0" smtClean="0"/>
              <a:t>quick</a:t>
            </a:r>
            <a:r>
              <a:rPr lang="en-US" altLang="zh-CN" sz="2800" dirty="0" smtClean="0"/>
              <a:t> in mind.</a:t>
            </a:r>
            <a:r>
              <a:rPr lang="zh-CN" altLang="en-US" sz="2800" dirty="0" smtClean="0"/>
              <a:t>他思维敏捷。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5" y="1623788"/>
            <a:ext cx="8186057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/>
              <a:t>quick</a:t>
            </a:r>
            <a:r>
              <a:rPr lang="zh-CN" altLang="en-US" sz="2800" dirty="0" smtClean="0"/>
              <a:t>可作</a:t>
            </a:r>
            <a:r>
              <a:rPr lang="en-US" altLang="zh-CN" sz="2800" dirty="0" smtClean="0"/>
              <a:t>________</a:t>
            </a:r>
            <a:r>
              <a:rPr lang="zh-CN" altLang="en-US" sz="2800" dirty="0" smtClean="0"/>
              <a:t>语或</a:t>
            </a:r>
            <a:r>
              <a:rPr lang="en-US" altLang="zh-CN" sz="2800" dirty="0" smtClean="0"/>
              <a:t>________</a:t>
            </a:r>
            <a:r>
              <a:rPr lang="zh-CN" altLang="en-US" sz="2800" dirty="0" smtClean="0"/>
              <a:t>语。其副词形式是</a:t>
            </a:r>
            <a:r>
              <a:rPr lang="en-US" altLang="zh-CN" sz="2800" dirty="0" smtClean="0"/>
              <a:t>quickly</a:t>
            </a:r>
            <a:r>
              <a:rPr lang="zh-CN" altLang="en-US" sz="2800" dirty="0" smtClean="0"/>
              <a:t>。</a:t>
            </a:r>
            <a:endParaRPr lang="zh-CN" altLang="zh-CN" sz="2800" dirty="0"/>
          </a:p>
        </p:txBody>
      </p:sp>
      <p:sp>
        <p:nvSpPr>
          <p:cNvPr id="13" name="矩形 12"/>
          <p:cNvSpPr/>
          <p:nvPr/>
        </p:nvSpPr>
        <p:spPr>
          <a:xfrm>
            <a:off x="2969008" y="17838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57086" y="1782736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230" y="1449616"/>
            <a:ext cx="81860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quick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fast</a:t>
            </a:r>
            <a:endParaRPr lang="zh-CN" altLang="zh-CN" sz="3000" b="1" dirty="0"/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37459" y="2346779"/>
          <a:ext cx="8305799" cy="2907395"/>
        </p:xfrm>
        <a:graphic>
          <a:graphicData uri="http://schemas.openxmlformats.org/drawingml/2006/table">
            <a:tbl>
              <a:tblPr/>
              <a:tblGrid>
                <a:gridCol w="831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词性及含义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用法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quick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词，意为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快的，迅速的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完成动作的时间短；立即行动，毫不拖延。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fast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词或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词，意为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快的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地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)”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运动着的人或物体本身的速度很快，延续的时间较长。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521208" y="303206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40951" y="414966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15322" y="414966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5" y="1623789"/>
            <a:ext cx="8186057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He gave a quick answer.</a:t>
            </a:r>
            <a:r>
              <a:rPr lang="zh-CN" altLang="en-US" sz="2800" dirty="0" smtClean="0"/>
              <a:t>他迅速地给出了答案。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 is on a fast train.</a:t>
            </a:r>
            <a:r>
              <a:rPr lang="zh-CN" altLang="en-US" sz="2800" dirty="0" smtClean="0"/>
              <a:t>他在一列快车上。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 runs as fast as a deer.</a:t>
            </a:r>
            <a:r>
              <a:rPr lang="zh-CN" altLang="en-US" sz="2800" dirty="0" smtClean="0"/>
              <a:t>他跑得和鹿一样快。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4751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Amazing English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CAD4CF"/>
      </a:lt1>
      <a:dk2>
        <a:srgbClr val="425462"/>
      </a:dk2>
      <a:lt2>
        <a:srgbClr val="768A7B"/>
      </a:lt2>
      <a:accent1>
        <a:srgbClr val="DE608D"/>
      </a:accent1>
      <a:accent2>
        <a:srgbClr val="35ADE3"/>
      </a:accent2>
      <a:accent3>
        <a:srgbClr val="E1E6E4"/>
      </a:accent3>
      <a:accent4>
        <a:srgbClr val="000000"/>
      </a:accent4>
      <a:accent5>
        <a:srgbClr val="ECB6C5"/>
      </a:accent5>
      <a:accent6>
        <a:srgbClr val="2F9CCE"/>
      </a:accent6>
      <a:hlink>
        <a:srgbClr val="F6AE44"/>
      </a:hlink>
      <a:folHlink>
        <a:srgbClr val="99CC00"/>
      </a:folHlink>
    </a:clrScheme>
    <a:fontScheme name="开题报告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926</Words>
  <Application>Microsoft Office PowerPoint</Application>
  <PresentationFormat>全屏显示(4:3)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2167A569A3914B9680AEB3F8ADD74DB6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