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531FB-079C-4839-A692-4D1DC7D6EB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75A0B-7850-4994-979C-7AB2CFD4F7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8692-3EE5-4DC0-A9D7-1951513F9D0C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8692-3EE5-4DC0-A9D7-1951513F9D0C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8692-3EE5-4DC0-A9D7-1951513F9D0C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8692-3EE5-4DC0-A9D7-1951513F9D0C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8692-3EE5-4DC0-A9D7-1951513F9D0C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8692-3EE5-4DC0-A9D7-1951513F9D0C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FDF7B77B-210C-47AD-8780-708AE021E38A}" type="slidenum">
              <a:rPr lang="zh-CN" altLang="en-US" sz="1200">
                <a:latin typeface="Times New Roman" panose="02020603050405020304" pitchFamily="18" charset="0"/>
              </a:rPr>
              <a:t>7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98692-3EE5-4DC0-A9D7-1951513F9D0C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1325880"/>
          </a:xfrm>
        </p:spPr>
        <p:txBody>
          <a:bodyPr/>
          <a:lstStyle/>
          <a:p>
            <a:r>
              <a:rPr lang="zh-CN" altLang="en-US" dirty="0" smtClean="0"/>
              <a:t>图形的中心对称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331640" y="3429000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486916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8200" y="2351544"/>
            <a:ext cx="7620000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sym typeface="宋体" panose="02010600030101010101" pitchFamily="2" charset="-122"/>
              </a:rPr>
              <a:t>   1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  <a:sym typeface="宋体" panose="02010600030101010101" pitchFamily="2" charset="-122"/>
              </a:rPr>
              <a:t>理解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两个图形关于某一点中心对称的概念及其</a:t>
            </a:r>
            <a:r>
              <a:rPr lang="zh-CN" altLang="en-US" sz="2800" b="1" dirty="0" smtClean="0">
                <a:latin typeface="宋体" panose="02010600030101010101" pitchFamily="2" charset="-122"/>
                <a:sym typeface="宋体" panose="02010600030101010101" pitchFamily="2" charset="-122"/>
              </a:rPr>
              <a:t>性质。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indent="266700"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</a:rPr>
              <a:t>   2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  <a:r>
              <a:rPr lang="en-US" sz="2800" b="1" dirty="0" err="1" smtClean="0">
                <a:latin typeface="宋体" panose="02010600030101010101" pitchFamily="2" charset="-122"/>
                <a:sym typeface="宋体" panose="02010600030101010101" pitchFamily="2" charset="-122"/>
              </a:rPr>
              <a:t>能作一个图形关于某一个点的中心对称图形</a:t>
            </a:r>
            <a:r>
              <a:rPr lang="zh-CN" altLang="en-US" sz="2800" b="1" dirty="0" smtClean="0">
                <a:latin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zh-CN" altLang="en-US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4100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817563"/>
            <a:ext cx="388778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08200" y="3565525"/>
            <a:ext cx="22225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7675" y="990600"/>
            <a:ext cx="8391525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 b="1" dirty="0"/>
              <a:t>实验与探究</a:t>
            </a:r>
          </a:p>
          <a:p>
            <a:r>
              <a:rPr lang="zh-CN" altLang="en-US" sz="2000" b="1" dirty="0"/>
              <a:t>（1）用硬纸板任意剪出一个三角形，以它为模板，在纸上画出这个三角形，记为△</a:t>
            </a:r>
            <a:r>
              <a:rPr lang="zh-CN" altLang="en-US" sz="2000" b="1" dirty="0" smtClean="0">
                <a:latin typeface="EU-BX" pitchFamily="65" charset="-122"/>
                <a:ea typeface="EU-BX" pitchFamily="65" charset="-122"/>
              </a:rPr>
              <a:t>ABC。</a:t>
            </a:r>
            <a:r>
              <a:rPr lang="zh-CN" altLang="en-US" sz="2000" b="1" dirty="0" smtClean="0"/>
              <a:t>再</a:t>
            </a:r>
            <a:r>
              <a:rPr lang="zh-CN" altLang="en-US" sz="2000" b="1" dirty="0"/>
              <a:t>将三角形纸板绕它的顶点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000" b="1" dirty="0"/>
              <a:t>旋转180°，在同一张纸上画出旋转后得到的△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000" b="1" dirty="0"/>
              <a:t>′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000" b="1" dirty="0"/>
              <a:t>′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000" b="1" dirty="0" smtClean="0"/>
              <a:t>′。</a:t>
            </a:r>
            <a:endParaRPr lang="zh-CN" altLang="en-US" sz="2000" b="1" dirty="0"/>
          </a:p>
          <a:p>
            <a:r>
              <a:rPr lang="zh-CN" altLang="en-US" sz="2000" b="1" dirty="0"/>
              <a:t>（2）在△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000" b="1" dirty="0"/>
              <a:t>所在的纸上，任意取一点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000" b="1" dirty="0"/>
              <a:t>，将△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000" b="1" dirty="0"/>
              <a:t>在纸上绕点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000" b="1" dirty="0"/>
              <a:t>旋转180°，得到△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000" b="1" dirty="0"/>
              <a:t>′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000" b="1" dirty="0"/>
              <a:t>′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000" b="1" dirty="0"/>
              <a:t>′，观察△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000" b="1" dirty="0"/>
              <a:t>与旋转得到的△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000" b="1" dirty="0"/>
              <a:t>′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000" b="1" dirty="0"/>
              <a:t>′</a:t>
            </a:r>
            <a:r>
              <a:rPr lang="zh-CN" altLang="en-US" sz="2000" b="1" dirty="0"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000" b="1" dirty="0"/>
              <a:t>′对应顶点的</a:t>
            </a:r>
            <a:r>
              <a:rPr lang="zh-CN" altLang="en-US" sz="2000" b="1" dirty="0" smtClean="0"/>
              <a:t>位置。</a:t>
            </a:r>
            <a:endParaRPr lang="zh-CN" altLang="en-US" sz="2000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200" y="3200400"/>
            <a:ext cx="338296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67200" y="3200400"/>
            <a:ext cx="342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4" descr="新课引入（3）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5" y="228600"/>
            <a:ext cx="246697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114800" y="44958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endParaRPr lang="zh-CN" altLang="en-US" i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1425575"/>
            <a:ext cx="7889875" cy="1774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2400" b="1" dirty="0" smtClean="0"/>
              <a:t>        在</a:t>
            </a:r>
            <a:r>
              <a:rPr lang="zh-CN" altLang="en-US" sz="2400" b="1" dirty="0"/>
              <a:t>平面内将一个图形绕某一定点旋转180°，图形的这种变化叫做</a:t>
            </a:r>
            <a:r>
              <a:rPr lang="zh-CN" altLang="en-US" sz="2400" b="1" dirty="0">
                <a:solidFill>
                  <a:srgbClr val="0000FF"/>
                </a:solidFill>
              </a:rPr>
              <a:t>中心对称</a:t>
            </a:r>
            <a:r>
              <a:rPr lang="zh-CN" altLang="en-US" sz="2400" b="1" dirty="0"/>
              <a:t>，这个定点叫做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对称中心。</a:t>
            </a:r>
            <a:r>
              <a:rPr lang="zh-CN" altLang="en-US" sz="2400" b="1" dirty="0" smtClean="0"/>
              <a:t>一</a:t>
            </a:r>
            <a:r>
              <a:rPr lang="zh-CN" altLang="en-US" sz="2400" b="1" dirty="0"/>
              <a:t>个图形经过中心对称能与另一个图形重合，就说</a:t>
            </a:r>
            <a:r>
              <a:rPr lang="zh-CN" altLang="en-US" sz="2400" b="1" dirty="0">
                <a:solidFill>
                  <a:srgbClr val="0000FF"/>
                </a:solidFill>
              </a:rPr>
              <a:t>这两个图形关于这个定点成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中心对称。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781300" y="3429000"/>
            <a:ext cx="5067300" cy="1828800"/>
          </a:xfrm>
          <a:prstGeom prst="wedgeEllipseCallout">
            <a:avLst>
              <a:gd name="adj1" fmla="val -59343"/>
              <a:gd name="adj2" fmla="val 274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r>
              <a:rPr lang="zh-CN" altLang="en-US" b="1" dirty="0" smtClean="0"/>
              <a:t>        中心对称</a:t>
            </a:r>
            <a:r>
              <a:rPr lang="zh-CN" altLang="en-US" b="1" dirty="0"/>
              <a:t>是旋转变化的特殊情况，</a:t>
            </a:r>
          </a:p>
          <a:p>
            <a:r>
              <a:rPr lang="zh-CN" altLang="en-US" b="1" dirty="0"/>
              <a:t>成中心对称的两个图形是</a:t>
            </a:r>
            <a:r>
              <a:rPr lang="zh-CN" altLang="en-US" b="1" dirty="0" smtClean="0"/>
              <a:t>全等形。</a:t>
            </a:r>
            <a:endParaRPr lang="zh-CN" altLang="en-US" b="1" dirty="0"/>
          </a:p>
        </p:txBody>
      </p:sp>
      <p:pic>
        <p:nvPicPr>
          <p:cNvPr id="6149" name="Picture 25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BFE"/>
              </a:clrFrom>
              <a:clrTo>
                <a:srgbClr val="FFFB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343400"/>
            <a:ext cx="876300" cy="2133600"/>
          </a:xfrm>
          <a:prstGeom prst="rect">
            <a:avLst/>
          </a:prstGeom>
          <a:noFill/>
          <a:ln w="9525">
            <a:noFill/>
            <a:bevel/>
          </a:ln>
          <a:effectLst/>
        </p:spPr>
      </p:pic>
      <p:pic>
        <p:nvPicPr>
          <p:cNvPr id="6150" name="Picture 6" descr="图片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" y="533400"/>
            <a:ext cx="25495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66800" y="1857375"/>
            <a:ext cx="7161213" cy="1463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/>
              <a:t>一般地，中心对称有下面的基本</a:t>
            </a:r>
            <a:r>
              <a:rPr lang="zh-CN" altLang="en-US" sz="2400" b="1" dirty="0" smtClean="0"/>
              <a:t>性质：</a:t>
            </a:r>
            <a:endParaRPr lang="en-US" altLang="zh-CN" sz="2400" b="1" dirty="0" smtClean="0"/>
          </a:p>
          <a:p>
            <a:pPr>
              <a:lnSpc>
                <a:spcPct val="125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</a:rPr>
              <a:t>       成</a:t>
            </a:r>
            <a:r>
              <a:rPr lang="zh-CN" altLang="en-US" sz="2400" b="1" dirty="0">
                <a:solidFill>
                  <a:srgbClr val="0000FF"/>
                </a:solidFill>
              </a:rPr>
              <a:t>中心对称的两个图形中，对应点的连线经过对称中心，且被对称中心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平分。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66800" y="3397250"/>
            <a:ext cx="716280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600" b="1" dirty="0"/>
              <a:t>怎样做一个图形关于某个点的中心对称图形呢？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" y="609600"/>
            <a:ext cx="8164512" cy="11326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 b="1" dirty="0"/>
              <a:t>如图，已知四边形</a:t>
            </a:r>
            <a:r>
              <a:rPr lang="zh-CN" altLang="en-US" sz="2600" b="1" dirty="0">
                <a:latin typeface="EU-BX" pitchFamily="65" charset="-122"/>
                <a:ea typeface="EU-BX" pitchFamily="65" charset="-122"/>
              </a:rPr>
              <a:t>ABCD</a:t>
            </a:r>
            <a:r>
              <a:rPr lang="zh-CN" altLang="en-US" sz="2600" b="1" dirty="0"/>
              <a:t>和点</a:t>
            </a:r>
            <a:r>
              <a:rPr lang="zh-CN" altLang="en-US" sz="2600" b="1" dirty="0"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600" b="1" dirty="0"/>
              <a:t>，画出与四边形</a:t>
            </a:r>
            <a:r>
              <a:rPr lang="zh-CN" altLang="en-US" sz="2600" b="1" dirty="0">
                <a:latin typeface="EU-BX" pitchFamily="65" charset="-122"/>
                <a:ea typeface="EU-BX" pitchFamily="65" charset="-122"/>
              </a:rPr>
              <a:t>ABCD</a:t>
            </a:r>
            <a:r>
              <a:rPr lang="zh-CN" altLang="en-US" sz="2600" b="1" dirty="0"/>
              <a:t>关于点</a:t>
            </a:r>
            <a:r>
              <a:rPr lang="zh-CN" altLang="en-US" sz="2600" b="1" dirty="0"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600" b="1" dirty="0"/>
              <a:t>成中心对称的</a:t>
            </a:r>
            <a:r>
              <a:rPr lang="zh-CN" altLang="en-US" sz="2600" b="1" dirty="0" smtClean="0"/>
              <a:t>图形。</a:t>
            </a:r>
            <a:endParaRPr lang="zh-CN" altLang="en-US" sz="2600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95536" y="1690687"/>
            <a:ext cx="5025776" cy="34532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解：（1）连接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AO</a:t>
            </a:r>
            <a:r>
              <a:rPr lang="zh-CN" altLang="en-US" sz="2400" b="1" dirty="0">
                <a:solidFill>
                  <a:srgbClr val="0000FF"/>
                </a:solidFill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BO</a:t>
            </a:r>
            <a:r>
              <a:rPr lang="zh-CN" altLang="en-US" sz="2400" b="1" dirty="0">
                <a:solidFill>
                  <a:srgbClr val="0000FF"/>
                </a:solidFill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CO</a:t>
            </a:r>
            <a:r>
              <a:rPr lang="zh-CN" altLang="en-US" sz="2400" b="1" dirty="0">
                <a:solidFill>
                  <a:srgbClr val="0000FF"/>
                </a:solidFill>
              </a:rPr>
              <a:t>、</a:t>
            </a:r>
            <a:r>
              <a:rPr lang="zh-CN" altLang="en-US" sz="24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DO</a:t>
            </a:r>
            <a:endParaRPr lang="zh-CN" altLang="en-US" sz="2400" b="1" dirty="0">
              <a:solidFill>
                <a:srgbClr val="0000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solidFill>
                  <a:srgbClr val="0000FF"/>
                </a:solidFill>
              </a:rPr>
              <a:t>分别延长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AO</a:t>
            </a:r>
            <a:r>
              <a:rPr lang="zh-CN" altLang="en-US" sz="2400" b="1" dirty="0">
                <a:solidFill>
                  <a:srgbClr val="0000FF"/>
                </a:solidFill>
              </a:rPr>
              <a:t>到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baseline="-25000" dirty="0" smtClean="0">
                <a:solidFill>
                  <a:srgbClr val="0000FF"/>
                </a:solidFill>
              </a:rPr>
              <a:t>1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BO</a:t>
            </a:r>
            <a:r>
              <a:rPr lang="zh-CN" altLang="en-US" sz="2400" b="1" dirty="0">
                <a:solidFill>
                  <a:srgbClr val="0000FF"/>
                </a:solidFill>
              </a:rPr>
              <a:t>到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baseline="-25000" dirty="0" smtClean="0">
                <a:solidFill>
                  <a:srgbClr val="0000FF"/>
                </a:solidFill>
              </a:rPr>
              <a:t>1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CO</a:t>
            </a:r>
            <a:r>
              <a:rPr lang="zh-CN" altLang="en-US" sz="2400" b="1" dirty="0">
                <a:solidFill>
                  <a:srgbClr val="0000FF"/>
                </a:solidFill>
              </a:rPr>
              <a:t>到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DO</a:t>
            </a:r>
            <a:r>
              <a:rPr lang="zh-CN" altLang="en-US" sz="2400" b="1" dirty="0">
                <a:solidFill>
                  <a:srgbClr val="0000FF"/>
                </a:solidFill>
              </a:rPr>
              <a:t>到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D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，使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400" b="1" dirty="0">
                <a:solidFill>
                  <a:srgbClr val="0000FF"/>
                </a:solidFill>
              </a:rPr>
              <a:t>A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=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OA</a:t>
            </a:r>
            <a:r>
              <a:rPr lang="zh-CN" altLang="en-US" sz="2400" b="1" dirty="0">
                <a:solidFill>
                  <a:srgbClr val="0000FF"/>
                </a:solidFill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OB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=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OB</a:t>
            </a:r>
            <a:r>
              <a:rPr lang="zh-CN" altLang="en-US" sz="2400" b="1" dirty="0">
                <a:solidFill>
                  <a:srgbClr val="0000FF"/>
                </a:solidFill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OC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=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OC</a:t>
            </a:r>
            <a:r>
              <a:rPr lang="zh-CN" altLang="en-US" sz="2400" b="1" dirty="0">
                <a:solidFill>
                  <a:srgbClr val="0000FF"/>
                </a:solidFill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OD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=</a:t>
            </a:r>
            <a:r>
              <a:rPr lang="zh-CN" altLang="en-US" sz="2400" b="1" dirty="0" smtClean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OD</a:t>
            </a:r>
            <a:endParaRPr lang="zh-CN" altLang="en-US" sz="2400" b="1" dirty="0">
              <a:solidFill>
                <a:srgbClr val="0000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（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</a:rPr>
              <a:t>）顺次连接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D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各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点。</a:t>
            </a:r>
            <a:endParaRPr lang="zh-CN" altLang="en-US" sz="2400" b="1" dirty="0">
              <a:solidFill>
                <a:srgbClr val="0000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四边形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D</a:t>
            </a:r>
            <a:r>
              <a:rPr lang="zh-CN" altLang="en-US" sz="2400" b="1" baseline="-25000" dirty="0">
                <a:solidFill>
                  <a:srgbClr val="0000FF"/>
                </a:solidFill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</a:rPr>
              <a:t>就是所要画的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四边形。</a:t>
            </a:r>
            <a:endParaRPr lang="zh-CN" altLang="en-US" sz="2400" b="1" baseline="-25000" dirty="0">
              <a:solidFill>
                <a:srgbClr val="0000FF"/>
              </a:solidFill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3124200"/>
            <a:ext cx="4335463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762000" y="2708275"/>
            <a:ext cx="754380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600" b="1" dirty="0" smtClean="0">
                <a:latin typeface="宋体" panose="02010600030101010101" pitchFamily="2" charset="-122"/>
              </a:rPr>
              <a:t>1</a:t>
            </a:r>
            <a:r>
              <a:rPr lang="en-US" sz="2600" b="1" dirty="0">
                <a:latin typeface="宋体" panose="02010600030101010101" pitchFamily="2" charset="-122"/>
              </a:rPr>
              <a:t>.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中心对称</a:t>
            </a:r>
            <a:r>
              <a:rPr lang="zh-CN" altLang="en-US" sz="2600" b="1" dirty="0">
                <a:latin typeface="宋体" panose="02010600030101010101" pitchFamily="2" charset="-122"/>
              </a:rPr>
              <a:t>、对称中心、成中心对称的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定义。</a:t>
            </a:r>
            <a:endParaRPr lang="en-US" sz="2600" b="1" dirty="0">
              <a:latin typeface="宋体" panose="02010600030101010101" pitchFamily="2" charset="-122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762000" y="3454400"/>
            <a:ext cx="7467600" cy="15327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600" b="1" dirty="0" smtClean="0">
                <a:latin typeface="Times New Roman" panose="02020603050405020304" pitchFamily="18" charset="0"/>
              </a:rPr>
              <a:t>2</a:t>
            </a:r>
            <a:r>
              <a:rPr lang="en-US" sz="26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600" b="1" dirty="0" smtClean="0">
                <a:latin typeface="Times New Roman" panose="02020603050405020304" pitchFamily="18" charset="0"/>
              </a:rPr>
              <a:t>中心对称</a:t>
            </a:r>
            <a:r>
              <a:rPr lang="zh-CN" altLang="en-US" sz="2600" b="1" dirty="0">
                <a:latin typeface="Times New Roman" panose="02020603050405020304" pitchFamily="18" charset="0"/>
              </a:rPr>
              <a:t>的基本性质：</a:t>
            </a:r>
            <a:r>
              <a:rPr lang="zh-CN" altLang="en-US" sz="2600" b="1" dirty="0"/>
              <a:t>成中心对称的两个图形中，对应点的连线经过对称中心，且被对称中心</a:t>
            </a:r>
            <a:r>
              <a:rPr lang="zh-CN" altLang="en-US" sz="2600" b="1" dirty="0" smtClean="0"/>
              <a:t>平分。</a:t>
            </a:r>
            <a:endParaRPr lang="zh-CN" altLang="en-US" sz="2600" b="1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33425" y="1955800"/>
            <a:ext cx="5210081" cy="4924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 b="1" dirty="0"/>
              <a:t>通过本课时的学习，我们学习</a:t>
            </a:r>
            <a:r>
              <a:rPr lang="zh-CN" altLang="en-US" sz="2600" b="1" dirty="0" smtClean="0"/>
              <a:t>了：</a:t>
            </a:r>
            <a:endParaRPr lang="zh-CN" altLang="en-US" sz="2600" b="1" dirty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62000" y="4978400"/>
            <a:ext cx="739140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600" b="1" dirty="0" smtClean="0">
                <a:latin typeface="宋体" panose="02010600030101010101" pitchFamily="2" charset="-122"/>
              </a:rPr>
              <a:t>3</a:t>
            </a:r>
            <a:r>
              <a:rPr lang="en-US" sz="2600" b="1" dirty="0">
                <a:latin typeface="宋体" panose="02010600030101010101" pitchFamily="2" charset="-122"/>
              </a:rPr>
              <a:t>.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利用</a:t>
            </a:r>
            <a:r>
              <a:rPr lang="zh-CN" altLang="en-US" sz="2600" b="1" dirty="0">
                <a:latin typeface="宋体" panose="02010600030101010101" pitchFamily="2" charset="-122"/>
              </a:rPr>
              <a:t>中心对称的性质作图形的中心对称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图形。</a:t>
            </a:r>
            <a:endParaRPr lang="en-US" sz="2600" b="1" dirty="0">
              <a:latin typeface="宋体" panose="02010600030101010101" pitchFamily="2" charset="-122"/>
            </a:endParaRP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3411537" y="838200"/>
            <a:ext cx="21526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宋体" panose="02010600030101010101" pitchFamily="2" charset="-122"/>
              </a:rPr>
              <a:t>课堂小结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2971800" y="1504950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3321" name="Line 6"/>
          <p:cNvSpPr>
            <a:spLocks noChangeShapeType="1"/>
          </p:cNvSpPr>
          <p:nvPr/>
        </p:nvSpPr>
        <p:spPr bwMode="auto">
          <a:xfrm>
            <a:off x="2971800" y="876300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图形的中心对称-第一课时_课件1</Template>
  <TotalTime>0</TotalTime>
  <Words>456</Words>
  <Application>Microsoft Office PowerPoint</Application>
  <PresentationFormat>全屏显示(4:3)</PresentationFormat>
  <Paragraphs>34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EU-BX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图形的中心对称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2020-02-24T07:39:00Z</dcterms:created>
  <dcterms:modified xsi:type="dcterms:W3CDTF">2023-01-17T01:16:54Z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7E1A81E37A5B4C629763D2780190A040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