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7"/>
  </p:notesMasterIdLst>
  <p:handoutMasterIdLst>
    <p:handoutMasterId r:id="rId28"/>
  </p:handoutMasterIdLst>
  <p:sldIdLst>
    <p:sldId id="310" r:id="rId3"/>
    <p:sldId id="309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33" r:id="rId13"/>
    <p:sldId id="334" r:id="rId14"/>
    <p:sldId id="319" r:id="rId15"/>
    <p:sldId id="323" r:id="rId16"/>
    <p:sldId id="322" r:id="rId17"/>
    <p:sldId id="324" r:id="rId18"/>
    <p:sldId id="325" r:id="rId19"/>
    <p:sldId id="326" r:id="rId20"/>
    <p:sldId id="335" r:id="rId21"/>
    <p:sldId id="336" r:id="rId22"/>
    <p:sldId id="330" r:id="rId23"/>
    <p:sldId id="327" r:id="rId24"/>
    <p:sldId id="331" r:id="rId25"/>
    <p:sldId id="33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71BC"/>
    <a:srgbClr val="8BCFFF"/>
    <a:srgbClr val="3E8F30"/>
    <a:srgbClr val="974A09"/>
    <a:srgbClr val="005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58" d="100"/>
          <a:sy n="58" d="100"/>
        </p:scale>
        <p:origin x="-102" y="-1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A1C0D-1A70-4B04-A406-AA968F09D77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87E6-EBF4-4090-AD05-3BB619AA39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, 时钟&#10;&#10;已生成高可信度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500"/>
            <a:ext cx="12192000" cy="3251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59" y="685966"/>
            <a:ext cx="981075" cy="581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99" y="1054802"/>
            <a:ext cx="1333500" cy="695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24" y="719853"/>
            <a:ext cx="1057275" cy="571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92" y="685966"/>
            <a:ext cx="895350" cy="523875"/>
          </a:xfrm>
          <a:prstGeom prst="rect">
            <a:avLst/>
          </a:prstGeom>
        </p:spPr>
      </p:pic>
      <p:pic>
        <p:nvPicPr>
          <p:cNvPr id="11" name="图片 10" descr="cf6a03843171e56c4b8f06e4c8cde87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7475" y="405197"/>
            <a:ext cx="1410335" cy="13258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024892" y="246380"/>
            <a:ext cx="2167108" cy="210312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6" b="7850"/>
          <a:stretch>
            <a:fillRect/>
          </a:stretch>
        </p:blipFill>
        <p:spPr>
          <a:xfrm>
            <a:off x="1" y="5558553"/>
            <a:ext cx="12191999" cy="12994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, 时钟&#10;&#10;已生成高可信度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500"/>
            <a:ext cx="12192000" cy="3251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59" y="685966"/>
            <a:ext cx="981075" cy="581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99" y="1054802"/>
            <a:ext cx="1333500" cy="695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24" y="719853"/>
            <a:ext cx="1057275" cy="571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92" y="685966"/>
            <a:ext cx="895350" cy="523875"/>
          </a:xfrm>
          <a:prstGeom prst="rect">
            <a:avLst/>
          </a:prstGeom>
        </p:spPr>
      </p:pic>
      <p:pic>
        <p:nvPicPr>
          <p:cNvPr id="13" name="图片 12" descr="cf6a03843171e56c4b8f06e4c8cde87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7475" y="405197"/>
            <a:ext cx="1410335" cy="13258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024892" y="246380"/>
            <a:ext cx="2167108" cy="2103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6" b="7850"/>
          <a:stretch>
            <a:fillRect/>
          </a:stretch>
        </p:blipFill>
        <p:spPr>
          <a:xfrm>
            <a:off x="1" y="5558553"/>
            <a:ext cx="12191999" cy="12994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6"/>
            </p:custDataLst>
          </p:nvPr>
        </p:nvSpPr>
        <p:spPr>
          <a:xfrm>
            <a:off x="-25400000" y="-25400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7"/>
            </p:custDataLst>
          </p:nvPr>
        </p:nvSpPr>
        <p:spPr>
          <a:xfrm>
            <a:off x="37592000" y="32258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2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195204"/>
            <a:ext cx="12191998" cy="4662796"/>
            <a:chOff x="1" y="2195204"/>
            <a:chExt cx="12191998" cy="466279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7850"/>
            <a:stretch>
              <a:fillRect/>
            </a:stretch>
          </p:blipFill>
          <p:spPr>
            <a:xfrm>
              <a:off x="1" y="2766705"/>
              <a:ext cx="6470452" cy="409129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43" b="7329"/>
            <a:stretch>
              <a:fillRect/>
            </a:stretch>
          </p:blipFill>
          <p:spPr>
            <a:xfrm>
              <a:off x="5954130" y="2195204"/>
              <a:ext cx="6237869" cy="4662796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/>
          <a:stretch>
            <a:fillRect/>
          </a:stretch>
        </p:blipFill>
        <p:spPr>
          <a:xfrm>
            <a:off x="4130901" y="3582527"/>
            <a:ext cx="3930197" cy="32754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4722" r="12497" b="62221"/>
          <a:stretch>
            <a:fillRect/>
          </a:stretch>
        </p:blipFill>
        <p:spPr>
          <a:xfrm>
            <a:off x="3789679" y="38100"/>
            <a:ext cx="4328901" cy="29270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43664" y="2605620"/>
            <a:ext cx="759568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n w="19050">
                  <a:solidFill>
                    <a:srgbClr val="5971BC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小学生交通安全教育主题班会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0061"/>
            <a:ext cx="12192000" cy="8797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89391"/>
            <a:ext cx="12192000" cy="8797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20" y="2090962"/>
            <a:ext cx="3532280" cy="19093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676109" y="2927243"/>
            <a:ext cx="3307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不要在铁路导轨上行走、玩耍，横穿铁路轨道。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60" y="2412218"/>
            <a:ext cx="5677675" cy="4054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fallOve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488" y="1543050"/>
            <a:ext cx="11235023" cy="30827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2" t="1944" r="40856" b="16389"/>
          <a:stretch>
            <a:fillRect/>
          </a:stretch>
        </p:blipFill>
        <p:spPr>
          <a:xfrm>
            <a:off x="1388233" y="4133685"/>
            <a:ext cx="1402732" cy="2711527"/>
          </a:xfrm>
          <a:prstGeom prst="rect">
            <a:avLst/>
          </a:prstGeom>
        </p:spPr>
      </p:pic>
      <p:pic>
        <p:nvPicPr>
          <p:cNvPr id="39" name="图片 38" descr="图片包含 矢量图形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30" y="4336919"/>
            <a:ext cx="1426242" cy="1906740"/>
          </a:xfrm>
          <a:prstGeom prst="rect">
            <a:avLst/>
          </a:prstGeom>
        </p:spPr>
      </p:pic>
      <p:sp>
        <p:nvSpPr>
          <p:cNvPr id="42" name="TextBox 27"/>
          <p:cNvSpPr txBox="1"/>
          <p:nvPr/>
        </p:nvSpPr>
        <p:spPr>
          <a:xfrm>
            <a:off x="4696951" y="472521"/>
            <a:ext cx="279809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n w="22225">
                  <a:solidFill>
                    <a:schemeClr val="bg1"/>
                  </a:solidFill>
                </a:ln>
                <a:solidFill>
                  <a:srgbClr val="048676"/>
                </a:solidFill>
                <a:cs typeface="+mn-ea"/>
                <a:sym typeface="+mn-lt"/>
              </a:rPr>
              <a:t>骑车安全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1050202" y="1894128"/>
            <a:ext cx="696789" cy="710061"/>
            <a:chOff x="641160" y="3787227"/>
            <a:chExt cx="696789" cy="710061"/>
          </a:xfrm>
        </p:grpSpPr>
        <p:pic>
          <p:nvPicPr>
            <p:cNvPr id="65" name="绿色旗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3787227"/>
              <a:ext cx="696789" cy="710061"/>
            </a:xfrm>
            <a:prstGeom prst="rect">
              <a:avLst/>
            </a:prstGeom>
          </p:spPr>
        </p:pic>
        <p:sp>
          <p:nvSpPr>
            <p:cNvPr id="66" name="1"/>
            <p:cNvSpPr txBox="1"/>
            <p:nvPr/>
          </p:nvSpPr>
          <p:spPr>
            <a:xfrm>
              <a:off x="754627" y="3873417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50202" y="2694783"/>
            <a:ext cx="696789" cy="710061"/>
            <a:chOff x="641160" y="4842854"/>
            <a:chExt cx="696789" cy="710061"/>
          </a:xfrm>
        </p:grpSpPr>
        <p:pic>
          <p:nvPicPr>
            <p:cNvPr id="68" name="橘色旗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4842854"/>
              <a:ext cx="696789" cy="710061"/>
            </a:xfrm>
            <a:prstGeom prst="rect">
              <a:avLst/>
            </a:prstGeom>
          </p:spPr>
        </p:pic>
        <p:sp>
          <p:nvSpPr>
            <p:cNvPr id="69" name="1"/>
            <p:cNvSpPr txBox="1"/>
            <p:nvPr/>
          </p:nvSpPr>
          <p:spPr>
            <a:xfrm>
              <a:off x="740772" y="4960420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0202" y="3544898"/>
            <a:ext cx="696789" cy="710061"/>
            <a:chOff x="641160" y="5898481"/>
            <a:chExt cx="696789" cy="710061"/>
          </a:xfrm>
        </p:grpSpPr>
        <p:pic>
          <p:nvPicPr>
            <p:cNvPr id="71" name="黄色旗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72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1896585" y="1901990"/>
            <a:ext cx="4054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未满</a:t>
            </a:r>
            <a:r>
              <a:rPr lang="en-US" altLang="zh-CN" sz="2000" dirty="0">
                <a:solidFill>
                  <a:srgbClr val="724502"/>
                </a:solidFill>
                <a:cs typeface="+mn-ea"/>
                <a:sym typeface="+mn-lt"/>
              </a:rPr>
              <a:t>12</a:t>
            </a:r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岁的儿童独自骑车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1896585" y="2713944"/>
            <a:ext cx="4830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骑车横冲直闯、争到强行，与机动车抢道、逆向骑车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1896585" y="3499115"/>
            <a:ext cx="549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在路口闯信号灯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7029719" y="3537931"/>
            <a:ext cx="696789" cy="710061"/>
            <a:chOff x="641160" y="3787227"/>
            <a:chExt cx="696789" cy="710061"/>
          </a:xfrm>
        </p:grpSpPr>
        <p:pic>
          <p:nvPicPr>
            <p:cNvPr id="77" name="绿色旗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3787227"/>
              <a:ext cx="696789" cy="710061"/>
            </a:xfrm>
            <a:prstGeom prst="rect">
              <a:avLst/>
            </a:prstGeom>
          </p:spPr>
        </p:pic>
        <p:sp>
          <p:nvSpPr>
            <p:cNvPr id="78" name="1"/>
            <p:cNvSpPr txBox="1"/>
            <p:nvPr/>
          </p:nvSpPr>
          <p:spPr>
            <a:xfrm>
              <a:off x="754627" y="3873417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029719" y="2711258"/>
            <a:ext cx="696789" cy="710061"/>
            <a:chOff x="641160" y="4842854"/>
            <a:chExt cx="696789" cy="710061"/>
          </a:xfrm>
        </p:grpSpPr>
        <p:pic>
          <p:nvPicPr>
            <p:cNvPr id="80" name="橘色旗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4842854"/>
              <a:ext cx="696789" cy="710061"/>
            </a:xfrm>
            <a:prstGeom prst="rect">
              <a:avLst/>
            </a:prstGeom>
          </p:spPr>
        </p:pic>
        <p:sp>
          <p:nvSpPr>
            <p:cNvPr id="81" name="1"/>
            <p:cNvSpPr txBox="1"/>
            <p:nvPr/>
          </p:nvSpPr>
          <p:spPr>
            <a:xfrm>
              <a:off x="740772" y="4960420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029719" y="1901990"/>
            <a:ext cx="696789" cy="710061"/>
            <a:chOff x="641160" y="5898481"/>
            <a:chExt cx="696789" cy="710061"/>
          </a:xfrm>
        </p:grpSpPr>
        <p:pic>
          <p:nvPicPr>
            <p:cNvPr id="83" name="黄色旗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84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7876102" y="1898279"/>
            <a:ext cx="4648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不能在人行道、机动车道骑车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876102" y="2730419"/>
            <a:ext cx="4830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转弯不减速，不打手势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876102" y="3548593"/>
            <a:ext cx="4973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骑车双手离把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029" y="4161538"/>
            <a:ext cx="4287092" cy="306171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7862" y="4977096"/>
            <a:ext cx="2873370" cy="1922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  <p:bldP spid="73" grpId="0"/>
      <p:bldP spid="74" grpId="0"/>
      <p:bldP spid="75" grpId="0"/>
      <p:bldP spid="85" grpId="0"/>
      <p:bldP spid="86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478488" y="1543050"/>
            <a:ext cx="11235023" cy="30827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TextBox 27"/>
          <p:cNvSpPr txBox="1"/>
          <p:nvPr/>
        </p:nvSpPr>
        <p:spPr>
          <a:xfrm>
            <a:off x="4696951" y="472521"/>
            <a:ext cx="279809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n w="22225">
                  <a:solidFill>
                    <a:schemeClr val="bg1"/>
                  </a:solidFill>
                </a:ln>
                <a:solidFill>
                  <a:srgbClr val="048676"/>
                </a:solidFill>
                <a:cs typeface="+mn-ea"/>
                <a:sym typeface="+mn-lt"/>
              </a:rPr>
              <a:t>交通标示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r="29321"/>
          <a:stretch>
            <a:fillRect/>
          </a:stretch>
        </p:blipFill>
        <p:spPr>
          <a:xfrm flipH="1">
            <a:off x="9342860" y="4313327"/>
            <a:ext cx="2826892" cy="255206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899117" y="3704305"/>
            <a:ext cx="2261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禁止非机动车通行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89132" y="3704305"/>
            <a:ext cx="2325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禁止骑自行车上坡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138998" y="3704305"/>
            <a:ext cx="2270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禁止骑自行车下坡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28" y="1801901"/>
            <a:ext cx="1816069" cy="18238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30" y="1794157"/>
            <a:ext cx="1812196" cy="183155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359" y="1794157"/>
            <a:ext cx="1816068" cy="1831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6" y="4065703"/>
            <a:ext cx="4266931" cy="3047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fallOve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9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37" y="2308805"/>
            <a:ext cx="3532280" cy="1909340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8183783" y="3099860"/>
            <a:ext cx="3025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未满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岁的儿童不能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独自骑车。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2" t="1944" r="40856" b="16389"/>
          <a:stretch>
            <a:fillRect/>
          </a:stretch>
        </p:blipFill>
        <p:spPr>
          <a:xfrm>
            <a:off x="2592748" y="2125528"/>
            <a:ext cx="2345567" cy="45340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51" y="3766016"/>
            <a:ext cx="4538718" cy="3241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wind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5301"/>
            <a:ext cx="12192000" cy="15860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37" y="2308805"/>
            <a:ext cx="3532280" cy="1909340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8183783" y="3099860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ysClr val="windowText" lastClr="000000"/>
                </a:solidFill>
                <a:cs typeface="+mn-ea"/>
                <a:sym typeface="+mn-lt"/>
              </a:rPr>
              <a:t>不能在机动车道和人</a:t>
            </a:r>
            <a:endParaRPr lang="en-US" altLang="zh-CN" sz="2400" b="1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r>
              <a:rPr lang="zh-CN" altLang="en-US" sz="2400" b="1" dirty="0">
                <a:solidFill>
                  <a:sysClr val="windowText" lastClr="000000"/>
                </a:solidFill>
                <a:cs typeface="+mn-ea"/>
                <a:sym typeface="+mn-lt"/>
              </a:rPr>
              <a:t>行道上骑车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1126" y="3539195"/>
            <a:ext cx="4668801" cy="33343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12" y="4755301"/>
            <a:ext cx="2873370" cy="1922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wind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44" y="1978186"/>
            <a:ext cx="4512056" cy="24389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22107" y="3013501"/>
            <a:ext cx="608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骑车横冲直闯、争到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强行，与机动车抢道、逆向骑车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29" y="5099926"/>
            <a:ext cx="2303241" cy="15548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1973"/>
            <a:ext cx="12192000" cy="158607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5" y="4879813"/>
            <a:ext cx="2989461" cy="18499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11" y="4879813"/>
            <a:ext cx="2846578" cy="2032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wind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1.53125 3.703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3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1.27214 -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5550593"/>
            <a:ext cx="12192000" cy="13074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41" y="1510501"/>
            <a:ext cx="3532280" cy="1909340"/>
          </a:xfrm>
          <a:prstGeom prst="rect">
            <a:avLst/>
          </a:prstGeom>
        </p:spPr>
      </p:pic>
      <p:sp>
        <p:nvSpPr>
          <p:cNvPr id="22" name="TextBox 6"/>
          <p:cNvSpPr txBox="1"/>
          <p:nvPr/>
        </p:nvSpPr>
        <p:spPr>
          <a:xfrm>
            <a:off x="3841566" y="240998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不能在路口闯信号灯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90" y="2266410"/>
            <a:ext cx="1979505" cy="4591590"/>
          </a:xfrm>
          <a:prstGeom prst="rect">
            <a:avLst/>
          </a:prstGeom>
        </p:spPr>
      </p:pic>
      <p:sp>
        <p:nvSpPr>
          <p:cNvPr id="9" name="任意多边形 13"/>
          <p:cNvSpPr/>
          <p:nvPr/>
        </p:nvSpPr>
        <p:spPr>
          <a:xfrm>
            <a:off x="2004736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-1" fmla="*/ 7832 w 587682"/>
              <a:gd name="connsiteY0-2" fmla="*/ 178850 h 475048"/>
              <a:gd name="connsiteX1-3" fmla="*/ 94600 w 587682"/>
              <a:gd name="connsiteY1-4" fmla="*/ 55373 h 475048"/>
              <a:gd name="connsiteX2-5" fmla="*/ 301508 w 587682"/>
              <a:gd name="connsiteY2-6" fmla="*/ 8652 h 475048"/>
              <a:gd name="connsiteX3-7" fmla="*/ 434997 w 587682"/>
              <a:gd name="connsiteY3-8" fmla="*/ 1977 h 475048"/>
              <a:gd name="connsiteX4-9" fmla="*/ 531777 w 587682"/>
              <a:gd name="connsiteY4-10" fmla="*/ 32012 h 475048"/>
              <a:gd name="connsiteX5-11" fmla="*/ 581835 w 587682"/>
              <a:gd name="connsiteY5-12" fmla="*/ 132129 h 475048"/>
              <a:gd name="connsiteX6-13" fmla="*/ 581835 w 587682"/>
              <a:gd name="connsiteY6-14" fmla="*/ 262281 h 475048"/>
              <a:gd name="connsiteX7-15" fmla="*/ 538451 w 587682"/>
              <a:gd name="connsiteY7-16" fmla="*/ 385758 h 475048"/>
              <a:gd name="connsiteX8-17" fmla="*/ 354904 w 587682"/>
              <a:gd name="connsiteY8-18" fmla="*/ 465852 h 475048"/>
              <a:gd name="connsiteX9-19" fmla="*/ 117961 w 587682"/>
              <a:gd name="connsiteY9-20" fmla="*/ 465852 h 475048"/>
              <a:gd name="connsiteX10-21" fmla="*/ 37867 w 587682"/>
              <a:gd name="connsiteY10-22" fmla="*/ 399107 h 475048"/>
              <a:gd name="connsiteX11-23" fmla="*/ 1158 w 587682"/>
              <a:gd name="connsiteY11-24" fmla="*/ 278967 h 475048"/>
              <a:gd name="connsiteX12-25" fmla="*/ 7832 w 587682"/>
              <a:gd name="connsiteY12-26" fmla="*/ 178850 h 475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任意多边形 14"/>
          <p:cNvSpPr/>
          <p:nvPr/>
        </p:nvSpPr>
        <p:spPr>
          <a:xfrm>
            <a:off x="2036766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-1" fmla="*/ 7832 w 587682"/>
              <a:gd name="connsiteY0-2" fmla="*/ 178850 h 475048"/>
              <a:gd name="connsiteX1-3" fmla="*/ 94600 w 587682"/>
              <a:gd name="connsiteY1-4" fmla="*/ 55373 h 475048"/>
              <a:gd name="connsiteX2-5" fmla="*/ 301508 w 587682"/>
              <a:gd name="connsiteY2-6" fmla="*/ 8652 h 475048"/>
              <a:gd name="connsiteX3-7" fmla="*/ 434997 w 587682"/>
              <a:gd name="connsiteY3-8" fmla="*/ 1977 h 475048"/>
              <a:gd name="connsiteX4-9" fmla="*/ 531777 w 587682"/>
              <a:gd name="connsiteY4-10" fmla="*/ 32012 h 475048"/>
              <a:gd name="connsiteX5-11" fmla="*/ 581835 w 587682"/>
              <a:gd name="connsiteY5-12" fmla="*/ 132129 h 475048"/>
              <a:gd name="connsiteX6-13" fmla="*/ 581835 w 587682"/>
              <a:gd name="connsiteY6-14" fmla="*/ 262281 h 475048"/>
              <a:gd name="connsiteX7-15" fmla="*/ 538451 w 587682"/>
              <a:gd name="connsiteY7-16" fmla="*/ 385758 h 475048"/>
              <a:gd name="connsiteX8-17" fmla="*/ 354904 w 587682"/>
              <a:gd name="connsiteY8-18" fmla="*/ 465852 h 475048"/>
              <a:gd name="connsiteX9-19" fmla="*/ 117961 w 587682"/>
              <a:gd name="connsiteY9-20" fmla="*/ 465852 h 475048"/>
              <a:gd name="connsiteX10-21" fmla="*/ 37867 w 587682"/>
              <a:gd name="connsiteY10-22" fmla="*/ 399107 h 475048"/>
              <a:gd name="connsiteX11-23" fmla="*/ 1158 w 587682"/>
              <a:gd name="connsiteY11-24" fmla="*/ 278967 h 475048"/>
              <a:gd name="connsiteX12-25" fmla="*/ 7832 w 587682"/>
              <a:gd name="connsiteY12-26" fmla="*/ 178850 h 475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任意多边形 15"/>
          <p:cNvSpPr/>
          <p:nvPr/>
        </p:nvSpPr>
        <p:spPr>
          <a:xfrm>
            <a:off x="2072838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-1" fmla="*/ 7832 w 587682"/>
              <a:gd name="connsiteY0-2" fmla="*/ 178850 h 475048"/>
              <a:gd name="connsiteX1-3" fmla="*/ 94600 w 587682"/>
              <a:gd name="connsiteY1-4" fmla="*/ 55373 h 475048"/>
              <a:gd name="connsiteX2-5" fmla="*/ 301508 w 587682"/>
              <a:gd name="connsiteY2-6" fmla="*/ 8652 h 475048"/>
              <a:gd name="connsiteX3-7" fmla="*/ 434997 w 587682"/>
              <a:gd name="connsiteY3-8" fmla="*/ 1977 h 475048"/>
              <a:gd name="connsiteX4-9" fmla="*/ 531777 w 587682"/>
              <a:gd name="connsiteY4-10" fmla="*/ 32012 h 475048"/>
              <a:gd name="connsiteX5-11" fmla="*/ 581835 w 587682"/>
              <a:gd name="connsiteY5-12" fmla="*/ 132129 h 475048"/>
              <a:gd name="connsiteX6-13" fmla="*/ 581835 w 587682"/>
              <a:gd name="connsiteY6-14" fmla="*/ 262281 h 475048"/>
              <a:gd name="connsiteX7-15" fmla="*/ 538451 w 587682"/>
              <a:gd name="connsiteY7-16" fmla="*/ 385758 h 475048"/>
              <a:gd name="connsiteX8-17" fmla="*/ 354904 w 587682"/>
              <a:gd name="connsiteY8-18" fmla="*/ 465852 h 475048"/>
              <a:gd name="connsiteX9-19" fmla="*/ 117961 w 587682"/>
              <a:gd name="connsiteY9-20" fmla="*/ 465852 h 475048"/>
              <a:gd name="connsiteX10-21" fmla="*/ 37867 w 587682"/>
              <a:gd name="connsiteY10-22" fmla="*/ 399107 h 475048"/>
              <a:gd name="connsiteX11-23" fmla="*/ 1158 w 587682"/>
              <a:gd name="connsiteY11-24" fmla="*/ 278967 h 475048"/>
              <a:gd name="connsiteX12-25" fmla="*/ 7832 w 587682"/>
              <a:gd name="connsiteY12-26" fmla="*/ 178850 h 475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1203" y="2871065"/>
            <a:ext cx="4668801" cy="33343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6221" y="4589217"/>
            <a:ext cx="2873370" cy="1922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wind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651 0.7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3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 animBg="1"/>
      <p:bldP spid="9" grpId="1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95801"/>
            <a:ext cx="12192000" cy="2362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68" y="3429000"/>
            <a:ext cx="4061575" cy="2195446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6690989" y="4495801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ysClr val="windowText" lastClr="000000"/>
                </a:solidFill>
                <a:cs typeface="+mn-ea"/>
                <a:sym typeface="+mn-lt"/>
              </a:rPr>
              <a:t>不要骑车双手离把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692" y="2362199"/>
            <a:ext cx="4999228" cy="3570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wind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84896 -0.010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4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78488" y="790454"/>
            <a:ext cx="11235023" cy="526111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73701" y="2164830"/>
            <a:ext cx="6964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600" dirty="0">
                <a:cs typeface="+mn-ea"/>
                <a:sym typeface="+mn-lt"/>
              </a:rPr>
              <a:t>交通安全很重要，条条规则别忘了。 </a:t>
            </a:r>
          </a:p>
          <a:p>
            <a:r>
              <a:rPr lang="zh-CN" altLang="en-US" sz="2400" spc="600" dirty="0">
                <a:cs typeface="+mn-ea"/>
                <a:sym typeface="+mn-lt"/>
              </a:rPr>
              <a:t>从小养成好习惯，文明行为都说好。 </a:t>
            </a:r>
          </a:p>
          <a:p>
            <a:r>
              <a:rPr lang="zh-CN" altLang="en-US" sz="2400" spc="600" dirty="0">
                <a:cs typeface="+mn-ea"/>
                <a:sym typeface="+mn-lt"/>
              </a:rPr>
              <a:t>行路应走人行道，没有行道往右靠。 </a:t>
            </a:r>
          </a:p>
          <a:p>
            <a:r>
              <a:rPr lang="zh-CN" altLang="en-US" sz="2400" spc="600" dirty="0">
                <a:cs typeface="+mn-ea"/>
                <a:sym typeface="+mn-lt"/>
              </a:rPr>
              <a:t>斑马线条真清楚，横穿马路少不了。 </a:t>
            </a:r>
          </a:p>
          <a:p>
            <a:r>
              <a:rPr lang="zh-CN" altLang="en-US" sz="2400" spc="600" dirty="0">
                <a:cs typeface="+mn-ea"/>
                <a:sym typeface="+mn-lt"/>
              </a:rPr>
              <a:t>一慢二看三通过，莫与车辆去抢道。</a:t>
            </a:r>
            <a:endParaRPr lang="en-US" altLang="zh-CN" sz="2400" spc="600" dirty="0">
              <a:cs typeface="+mn-ea"/>
              <a:sym typeface="+mn-lt"/>
            </a:endParaRPr>
          </a:p>
          <a:p>
            <a:r>
              <a:rPr lang="zh-CN" altLang="en-US" sz="2400" spc="600" dirty="0">
                <a:cs typeface="+mn-ea"/>
                <a:sym typeface="+mn-lt"/>
              </a:rPr>
              <a:t>骑车更要守规则，不能心急往前跑。 </a:t>
            </a:r>
          </a:p>
          <a:p>
            <a:r>
              <a:rPr lang="zh-CN" altLang="en-US" sz="2400" spc="600" dirty="0">
                <a:cs typeface="+mn-ea"/>
                <a:sym typeface="+mn-lt"/>
              </a:rPr>
              <a:t>转弯拐角要减慢，注意四面别说笑。 </a:t>
            </a:r>
          </a:p>
          <a:p>
            <a:r>
              <a:rPr lang="zh-CN" altLang="en-US" sz="2400" spc="600" dirty="0">
                <a:cs typeface="+mn-ea"/>
                <a:sym typeface="+mn-lt"/>
              </a:rPr>
              <a:t>乘车安全应注意，遵守上下车秩序； </a:t>
            </a:r>
          </a:p>
          <a:p>
            <a:r>
              <a:rPr lang="zh-CN" altLang="en-US" sz="2400" spc="600" dirty="0">
                <a:cs typeface="+mn-ea"/>
                <a:sym typeface="+mn-lt"/>
              </a:rPr>
              <a:t>手头别伸车窗外，扶住坐好要记牢。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30291" y="1225527"/>
            <a:ext cx="45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n w="28575">
                  <a:noFill/>
                </a:ln>
                <a:solidFill>
                  <a:srgbClr val="FC8957"/>
                </a:solidFill>
                <a:cs typeface="+mn-ea"/>
                <a:sym typeface="+mn-lt"/>
              </a:rPr>
              <a:t>交通安全儿歌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1" r="35518"/>
          <a:stretch>
            <a:fillRect/>
          </a:stretch>
        </p:blipFill>
        <p:spPr>
          <a:xfrm flipH="1">
            <a:off x="1219290" y="1225527"/>
            <a:ext cx="2213610" cy="48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wind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488" y="1543050"/>
            <a:ext cx="11235023" cy="30827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2" t="1944" r="40856" b="16389"/>
          <a:stretch>
            <a:fillRect/>
          </a:stretch>
        </p:blipFill>
        <p:spPr>
          <a:xfrm>
            <a:off x="1388233" y="4133685"/>
            <a:ext cx="1402732" cy="2711527"/>
          </a:xfrm>
          <a:prstGeom prst="rect">
            <a:avLst/>
          </a:prstGeom>
        </p:spPr>
      </p:pic>
      <p:pic>
        <p:nvPicPr>
          <p:cNvPr id="39" name="图片 38" descr="图片包含 矢量图形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30" y="4336919"/>
            <a:ext cx="1426242" cy="1906740"/>
          </a:xfrm>
          <a:prstGeom prst="rect">
            <a:avLst/>
          </a:prstGeom>
        </p:spPr>
      </p:pic>
      <p:sp>
        <p:nvSpPr>
          <p:cNvPr id="42" name="TextBox 27"/>
          <p:cNvSpPr txBox="1"/>
          <p:nvPr/>
        </p:nvSpPr>
        <p:spPr>
          <a:xfrm>
            <a:off x="4696951" y="472521"/>
            <a:ext cx="279809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n w="22225">
                  <a:solidFill>
                    <a:schemeClr val="bg1"/>
                  </a:solidFill>
                </a:ln>
                <a:solidFill>
                  <a:srgbClr val="048676"/>
                </a:solidFill>
                <a:cs typeface="+mn-ea"/>
                <a:sym typeface="+mn-lt"/>
              </a:rPr>
              <a:t>乘车安全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317705" y="1988075"/>
            <a:ext cx="696789" cy="710061"/>
            <a:chOff x="641160" y="3787227"/>
            <a:chExt cx="696789" cy="710061"/>
          </a:xfrm>
        </p:grpSpPr>
        <p:pic>
          <p:nvPicPr>
            <p:cNvPr id="33" name="绿色旗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3787227"/>
              <a:ext cx="696789" cy="710061"/>
            </a:xfrm>
            <a:prstGeom prst="rect">
              <a:avLst/>
            </a:prstGeom>
          </p:spPr>
        </p:pic>
        <p:sp>
          <p:nvSpPr>
            <p:cNvPr id="34" name="1"/>
            <p:cNvSpPr txBox="1"/>
            <p:nvPr/>
          </p:nvSpPr>
          <p:spPr>
            <a:xfrm>
              <a:off x="754627" y="3873417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317705" y="3265979"/>
            <a:ext cx="696789" cy="710061"/>
            <a:chOff x="641160" y="4842854"/>
            <a:chExt cx="696789" cy="710061"/>
          </a:xfrm>
        </p:grpSpPr>
        <p:pic>
          <p:nvPicPr>
            <p:cNvPr id="36" name="橘色旗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4842854"/>
              <a:ext cx="696789" cy="710061"/>
            </a:xfrm>
            <a:prstGeom prst="rect">
              <a:avLst/>
            </a:prstGeom>
          </p:spPr>
        </p:pic>
        <p:sp>
          <p:nvSpPr>
            <p:cNvPr id="37" name="1"/>
            <p:cNvSpPr txBox="1"/>
            <p:nvPr/>
          </p:nvSpPr>
          <p:spPr>
            <a:xfrm>
              <a:off x="740772" y="4960420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084790" y="2173053"/>
            <a:ext cx="696789" cy="710061"/>
            <a:chOff x="641160" y="5898481"/>
            <a:chExt cx="696789" cy="710061"/>
          </a:xfrm>
        </p:grpSpPr>
        <p:pic>
          <p:nvPicPr>
            <p:cNvPr id="41" name="黄色旗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43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2164088" y="1995937"/>
            <a:ext cx="4054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汽车的惯性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164088" y="3285140"/>
            <a:ext cx="4830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机动车在行驶中要坐稳扶牢。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931173" y="2127270"/>
            <a:ext cx="54951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乘车须在站台或指定地点依次候车，</a:t>
            </a:r>
          </a:p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待车辆停稳后先下后上。 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029" y="4161538"/>
            <a:ext cx="4287092" cy="306171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8868" y="4921935"/>
            <a:ext cx="2873370" cy="1922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78" y="4327914"/>
            <a:ext cx="2925128" cy="15252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12" y="3189206"/>
            <a:ext cx="2198380" cy="128628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16" y="1861929"/>
            <a:ext cx="2455462" cy="132727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23260" y="3550641"/>
            <a:ext cx="183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724502"/>
                </a:solidFill>
                <a:cs typeface="+mn-ea"/>
                <a:sym typeface="+mn-lt"/>
              </a:rPr>
              <a:t>骑车安全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70321" y="2300146"/>
            <a:ext cx="183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724502"/>
                </a:solidFill>
                <a:cs typeface="+mn-ea"/>
                <a:sym typeface="+mn-lt"/>
              </a:rPr>
              <a:t>行走安全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378788" y="5052436"/>
            <a:ext cx="183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724502"/>
                </a:solidFill>
                <a:cs typeface="+mn-ea"/>
                <a:sym typeface="+mn-lt"/>
              </a:rPr>
              <a:t>乘车安全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1" r="35518"/>
          <a:stretch>
            <a:fillRect/>
          </a:stretch>
        </p:blipFill>
        <p:spPr>
          <a:xfrm>
            <a:off x="1438664" y="257175"/>
            <a:ext cx="2925128" cy="6343650"/>
          </a:xfrm>
          <a:prstGeom prst="rect">
            <a:avLst/>
          </a:prstGeom>
        </p:spPr>
      </p:pic>
    </p:spTree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488" y="1543050"/>
            <a:ext cx="11235023" cy="30827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TextBox 27"/>
          <p:cNvSpPr txBox="1"/>
          <p:nvPr/>
        </p:nvSpPr>
        <p:spPr>
          <a:xfrm>
            <a:off x="4696951" y="472521"/>
            <a:ext cx="279809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n w="22225">
                  <a:solidFill>
                    <a:schemeClr val="bg1"/>
                  </a:solidFill>
                </a:ln>
                <a:solidFill>
                  <a:srgbClr val="048676"/>
                </a:solidFill>
                <a:cs typeface="+mn-ea"/>
                <a:sym typeface="+mn-lt"/>
              </a:rPr>
              <a:t>汽车标识</a:t>
            </a:r>
          </a:p>
        </p:txBody>
      </p:sp>
      <p:pic>
        <p:nvPicPr>
          <p:cNvPr id="20" name="图片 19" descr="图片包含 文字&#10;&#10;已生成高可信度的说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80" y="2029870"/>
            <a:ext cx="1742536" cy="153564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0" y="2009339"/>
            <a:ext cx="1751162" cy="1751162"/>
          </a:xfrm>
          <a:prstGeom prst="rect">
            <a:avLst/>
          </a:prstGeom>
        </p:spPr>
      </p:pic>
      <p:pic>
        <p:nvPicPr>
          <p:cNvPr id="22" name="图片 21" descr="图片包含 标牌, 户外, 剪贴画, 街道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71" y="2029870"/>
            <a:ext cx="1832398" cy="1832398"/>
          </a:xfrm>
          <a:prstGeom prst="rect">
            <a:avLst/>
          </a:prstGeom>
        </p:spPr>
      </p:pic>
      <p:pic>
        <p:nvPicPr>
          <p:cNvPr id="23" name="图片 22" descr="图片包含 标牌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77" y="1883022"/>
            <a:ext cx="1971061" cy="197106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559881" y="3715533"/>
            <a:ext cx="2261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注意安全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064784" y="3862268"/>
            <a:ext cx="2261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禁止通行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762581" y="3950084"/>
            <a:ext cx="2261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禁止停车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238922" y="3885326"/>
            <a:ext cx="2261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禁止鸣笛</a:t>
            </a:r>
          </a:p>
        </p:txBody>
      </p:sp>
      <p:pic>
        <p:nvPicPr>
          <p:cNvPr id="16" name="图片 15" descr="图片包含 矢量图形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6" y="4371010"/>
            <a:ext cx="1426242" cy="19067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r="29321"/>
          <a:stretch>
            <a:fillRect/>
          </a:stretch>
        </p:blipFill>
        <p:spPr>
          <a:xfrm flipH="1">
            <a:off x="9342860" y="4313327"/>
            <a:ext cx="2826892" cy="255206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0256" y="4320764"/>
            <a:ext cx="3565993" cy="2386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  <p:bldP spid="24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14" y="1564780"/>
            <a:ext cx="6432627" cy="347709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115263" y="2580200"/>
            <a:ext cx="2569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“左瞧瞧、右望望” </a:t>
            </a:r>
          </a:p>
        </p:txBody>
      </p:sp>
      <p:sp>
        <p:nvSpPr>
          <p:cNvPr id="18" name="矩形 17"/>
          <p:cNvSpPr/>
          <p:nvPr/>
        </p:nvSpPr>
        <p:spPr>
          <a:xfrm>
            <a:off x="2815619" y="3530411"/>
            <a:ext cx="3057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“宁停三分、不抢一秒” </a:t>
            </a:r>
          </a:p>
        </p:txBody>
      </p:sp>
      <p:sp>
        <p:nvSpPr>
          <p:cNvPr id="19" name="矩形 18"/>
          <p:cNvSpPr/>
          <p:nvPr/>
        </p:nvSpPr>
        <p:spPr>
          <a:xfrm>
            <a:off x="8355630" y="2147350"/>
            <a:ext cx="3262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汽车不是一刹车就能停止的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144758" y="2647710"/>
            <a:ext cx="463358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000" dirty="0">
                <a:solidFill>
                  <a:srgbClr val="724502"/>
                </a:solidFill>
                <a:latin typeface="+mn-lt"/>
                <a:ea typeface="+mn-ea"/>
                <a:cs typeface="+mn-ea"/>
                <a:sym typeface="+mn-lt"/>
              </a:rPr>
              <a:t>    检测结果表明，当汽车以每小时</a:t>
            </a:r>
            <a:r>
              <a:rPr lang="en-US" altLang="zh-CN" sz="2000" dirty="0">
                <a:solidFill>
                  <a:srgbClr val="724502"/>
                </a:solidFill>
                <a:latin typeface="+mn-lt"/>
                <a:ea typeface="+mn-ea"/>
                <a:cs typeface="+mn-ea"/>
                <a:sym typeface="+mn-lt"/>
              </a:rPr>
              <a:t>40</a:t>
            </a:r>
            <a:r>
              <a:rPr lang="zh-CN" altLang="en-US" sz="2000" dirty="0">
                <a:solidFill>
                  <a:srgbClr val="724502"/>
                </a:solidFill>
                <a:latin typeface="+mn-lt"/>
                <a:ea typeface="+mn-ea"/>
                <a:cs typeface="+mn-ea"/>
                <a:sym typeface="+mn-lt"/>
              </a:rPr>
              <a:t>公里的速度行驶行进时，从司机发现情况急刹车到制动有效，车会向前继续行驶</a:t>
            </a:r>
            <a:r>
              <a:rPr lang="en-US" altLang="zh-CN" sz="2000" dirty="0">
                <a:solidFill>
                  <a:srgbClr val="724502"/>
                </a:solidFill>
                <a:latin typeface="+mn-lt"/>
                <a:ea typeface="+mn-ea"/>
                <a:cs typeface="+mn-ea"/>
                <a:sym typeface="+mn-lt"/>
              </a:rPr>
              <a:t>18.82</a:t>
            </a:r>
            <a:r>
              <a:rPr lang="zh-CN" altLang="en-US" sz="2000" dirty="0">
                <a:solidFill>
                  <a:srgbClr val="724502"/>
                </a:solidFill>
                <a:latin typeface="+mn-lt"/>
                <a:ea typeface="+mn-ea"/>
                <a:cs typeface="+mn-ea"/>
                <a:sym typeface="+mn-lt"/>
              </a:rPr>
              <a:t>米远，才能停住。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000" dirty="0">
                <a:solidFill>
                  <a:srgbClr val="724502"/>
                </a:solidFill>
                <a:latin typeface="+mn-lt"/>
                <a:ea typeface="+mn-ea"/>
                <a:cs typeface="+mn-ea"/>
                <a:sym typeface="+mn-lt"/>
              </a:rPr>
              <a:t>    而在雨、雪天气，由于路面较滑，会向前继续行驶达</a:t>
            </a:r>
            <a:r>
              <a:rPr lang="en-US" altLang="zh-CN" sz="2000" dirty="0">
                <a:solidFill>
                  <a:srgbClr val="724502"/>
                </a:solidFill>
                <a:latin typeface="+mn-lt"/>
                <a:ea typeface="+mn-ea"/>
                <a:cs typeface="+mn-ea"/>
                <a:sym typeface="+mn-lt"/>
              </a:rPr>
              <a:t>24</a:t>
            </a:r>
            <a:r>
              <a:rPr lang="zh-CN" altLang="en-US" sz="2000" dirty="0">
                <a:solidFill>
                  <a:srgbClr val="724502"/>
                </a:solidFill>
                <a:latin typeface="+mn-lt"/>
                <a:ea typeface="+mn-ea"/>
                <a:cs typeface="+mn-ea"/>
                <a:sym typeface="+mn-lt"/>
              </a:rPr>
              <a:t>米！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3656107"/>
            <a:ext cx="4266931" cy="3047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83240"/>
            <a:ext cx="4671591" cy="2525185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04577" y="2739459"/>
            <a:ext cx="409243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200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乘车须在站台或指定地点依次候车，</a:t>
            </a:r>
            <a:endParaRPr lang="en-US" altLang="zh-CN" sz="2000" b="1" dirty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200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待车辆停稳后先下后上。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2" t="1944" r="40856" b="16389"/>
          <a:stretch>
            <a:fillRect/>
          </a:stretch>
        </p:blipFill>
        <p:spPr>
          <a:xfrm>
            <a:off x="2592748" y="2125528"/>
            <a:ext cx="2345567" cy="45340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30" y="3810000"/>
            <a:ext cx="4560209" cy="3256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61" y="2166407"/>
            <a:ext cx="4671591" cy="25251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15457" y="3238499"/>
            <a:ext cx="3685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ysClr val="windowText" lastClr="000000"/>
                </a:solidFill>
                <a:cs typeface="+mn-ea"/>
                <a:sym typeface="+mn-lt"/>
              </a:rPr>
              <a:t>机动车在行驶中要坐稳扶牢，防止紧急刹车，不得将头、手伸出窗外，以免被来往车辆擦伤。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03" y="3009900"/>
            <a:ext cx="7122039" cy="508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" y="2195204"/>
            <a:ext cx="12191998" cy="4662796"/>
            <a:chOff x="1" y="2195204"/>
            <a:chExt cx="12191998" cy="466279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7850"/>
            <a:stretch>
              <a:fillRect/>
            </a:stretch>
          </p:blipFill>
          <p:spPr>
            <a:xfrm>
              <a:off x="1" y="2766705"/>
              <a:ext cx="6470452" cy="409129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43" b="7329"/>
            <a:stretch>
              <a:fillRect/>
            </a:stretch>
          </p:blipFill>
          <p:spPr>
            <a:xfrm>
              <a:off x="5954130" y="2195204"/>
              <a:ext cx="6237869" cy="4662796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/>
          <a:stretch>
            <a:fillRect/>
          </a:stretch>
        </p:blipFill>
        <p:spPr>
          <a:xfrm>
            <a:off x="4130901" y="3582527"/>
            <a:ext cx="3930197" cy="32754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4722" r="12497" b="62221"/>
          <a:stretch>
            <a:fillRect/>
          </a:stretch>
        </p:blipFill>
        <p:spPr>
          <a:xfrm>
            <a:off x="1823229" y="1116524"/>
            <a:ext cx="3879948" cy="26234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03177" y="1851177"/>
            <a:ext cx="5879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spc="600" dirty="0">
                <a:solidFill>
                  <a:srgbClr val="FFC000"/>
                </a:solidFill>
                <a:cs typeface="+mn-ea"/>
                <a:sym typeface="+mn-lt"/>
              </a:rPr>
              <a:t>谢谢观看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00">
        <p15:prstTrans prst="drap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488" y="1543050"/>
            <a:ext cx="11235023" cy="30827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2533" y="1829172"/>
            <a:ext cx="696789" cy="710061"/>
            <a:chOff x="641160" y="3787227"/>
            <a:chExt cx="696789" cy="710061"/>
          </a:xfrm>
        </p:grpSpPr>
        <p:pic>
          <p:nvPicPr>
            <p:cNvPr id="10" name="绿色旗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3787227"/>
              <a:ext cx="696789" cy="710061"/>
            </a:xfrm>
            <a:prstGeom prst="rect">
              <a:avLst/>
            </a:prstGeom>
          </p:spPr>
        </p:pic>
        <p:sp>
          <p:nvSpPr>
            <p:cNvPr id="12" name="1"/>
            <p:cNvSpPr txBox="1"/>
            <p:nvPr/>
          </p:nvSpPr>
          <p:spPr>
            <a:xfrm>
              <a:off x="754627" y="3873417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2533" y="2795231"/>
            <a:ext cx="696789" cy="710061"/>
            <a:chOff x="641160" y="4842854"/>
            <a:chExt cx="696789" cy="710061"/>
          </a:xfrm>
        </p:grpSpPr>
        <p:pic>
          <p:nvPicPr>
            <p:cNvPr id="15" name="橘色旗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4842854"/>
              <a:ext cx="696789" cy="710061"/>
            </a:xfrm>
            <a:prstGeom prst="rect">
              <a:avLst/>
            </a:prstGeom>
          </p:spPr>
        </p:pic>
        <p:sp>
          <p:nvSpPr>
            <p:cNvPr id="16" name="1"/>
            <p:cNvSpPr txBox="1"/>
            <p:nvPr/>
          </p:nvSpPr>
          <p:spPr>
            <a:xfrm>
              <a:off x="740772" y="4960420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2533" y="3779359"/>
            <a:ext cx="696789" cy="710061"/>
            <a:chOff x="641160" y="5898481"/>
            <a:chExt cx="696789" cy="710061"/>
          </a:xfrm>
        </p:grpSpPr>
        <p:pic>
          <p:nvPicPr>
            <p:cNvPr id="18" name="黄色旗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19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478916" y="1837034"/>
            <a:ext cx="405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走人行道，靠路右边走。没有人行道时靠路边行走。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478916" y="2814392"/>
            <a:ext cx="4830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走人行横道、天桥，不随意横穿马路。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478916" y="3733576"/>
            <a:ext cx="549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注意道路和车辆信号，服从交通管理。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6127681" y="3727509"/>
            <a:ext cx="696789" cy="710061"/>
            <a:chOff x="641160" y="3787227"/>
            <a:chExt cx="696789" cy="710061"/>
          </a:xfrm>
        </p:grpSpPr>
        <p:pic>
          <p:nvPicPr>
            <p:cNvPr id="28" name="绿色旗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3787227"/>
              <a:ext cx="696789" cy="710061"/>
            </a:xfrm>
            <a:prstGeom prst="rect">
              <a:avLst/>
            </a:prstGeom>
          </p:spPr>
        </p:pic>
        <p:sp>
          <p:nvSpPr>
            <p:cNvPr id="29" name="1"/>
            <p:cNvSpPr txBox="1"/>
            <p:nvPr/>
          </p:nvSpPr>
          <p:spPr>
            <a:xfrm>
              <a:off x="754627" y="3873417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27681" y="2795231"/>
            <a:ext cx="696789" cy="710061"/>
            <a:chOff x="641160" y="4842854"/>
            <a:chExt cx="696789" cy="710061"/>
          </a:xfrm>
        </p:grpSpPr>
        <p:pic>
          <p:nvPicPr>
            <p:cNvPr id="31" name="橘色旗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4842854"/>
              <a:ext cx="696789" cy="710061"/>
            </a:xfrm>
            <a:prstGeom prst="rect">
              <a:avLst/>
            </a:prstGeom>
          </p:spPr>
        </p:pic>
        <p:sp>
          <p:nvSpPr>
            <p:cNvPr id="32" name="1"/>
            <p:cNvSpPr txBox="1"/>
            <p:nvPr/>
          </p:nvSpPr>
          <p:spPr>
            <a:xfrm>
              <a:off x="740772" y="4960420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127681" y="1837034"/>
            <a:ext cx="696789" cy="710061"/>
            <a:chOff x="641160" y="5898481"/>
            <a:chExt cx="696789" cy="710061"/>
          </a:xfrm>
        </p:grpSpPr>
        <p:pic>
          <p:nvPicPr>
            <p:cNvPr id="34" name="黄色旗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35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974064" y="1833323"/>
            <a:ext cx="4648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不在车行道、桥梁、隧道上追逐、玩耍、打闹。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974064" y="2814392"/>
            <a:ext cx="4830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不能穿越、攀登、跨越道路隔离栏。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74064" y="3738171"/>
            <a:ext cx="49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不要在铁路导轨上行走、玩耍，横穿铁路轨道。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2" t="1944" r="40856" b="16389"/>
          <a:stretch>
            <a:fillRect/>
          </a:stretch>
        </p:blipFill>
        <p:spPr>
          <a:xfrm>
            <a:off x="1388233" y="4133685"/>
            <a:ext cx="1402732" cy="2711527"/>
          </a:xfrm>
          <a:prstGeom prst="rect">
            <a:avLst/>
          </a:prstGeom>
        </p:spPr>
      </p:pic>
      <p:pic>
        <p:nvPicPr>
          <p:cNvPr id="39" name="图片 38" descr="图片包含 矢量图形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30" y="4336919"/>
            <a:ext cx="1426242" cy="1906740"/>
          </a:xfrm>
          <a:prstGeom prst="rect">
            <a:avLst/>
          </a:prstGeom>
        </p:spPr>
      </p:pic>
      <p:sp>
        <p:nvSpPr>
          <p:cNvPr id="42" name="TextBox 27"/>
          <p:cNvSpPr txBox="1"/>
          <p:nvPr/>
        </p:nvSpPr>
        <p:spPr>
          <a:xfrm>
            <a:off x="4696951" y="472521"/>
            <a:ext cx="279809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n w="22225">
                  <a:solidFill>
                    <a:schemeClr val="bg1"/>
                  </a:solidFill>
                </a:ln>
                <a:solidFill>
                  <a:srgbClr val="048676"/>
                </a:solidFill>
                <a:cs typeface="+mn-ea"/>
                <a:sym typeface="+mn-lt"/>
              </a:rPr>
              <a:t>行走安全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28" y="4133685"/>
            <a:ext cx="4287092" cy="30617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2761" y="4949243"/>
            <a:ext cx="2873370" cy="1922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5" grpId="0"/>
      <p:bldP spid="26" grpId="0"/>
      <p:bldP spid="36" grpId="0"/>
      <p:bldP spid="37" grpId="0"/>
      <p:bldP spid="38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478488" y="1543050"/>
            <a:ext cx="11235023" cy="30827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95586" y="3970900"/>
            <a:ext cx="1777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禁止行人通行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4" y="1985588"/>
            <a:ext cx="1688278" cy="170647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44" y="1987836"/>
            <a:ext cx="1852012" cy="1713748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358" y="1983340"/>
            <a:ext cx="1699194" cy="1699194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2986557" y="3970900"/>
            <a:ext cx="1777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注意行人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5326362" y="3970900"/>
            <a:ext cx="1777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步行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7533361" y="3970900"/>
            <a:ext cx="1777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禁止鸣笛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588582" y="3970900"/>
            <a:ext cx="202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24502"/>
                </a:solidFill>
                <a:cs typeface="+mn-ea"/>
                <a:sym typeface="+mn-lt"/>
              </a:rPr>
              <a:t>禁止机动车行驶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t="5000" r="17619" b="6388"/>
          <a:stretch>
            <a:fillRect/>
          </a:stretch>
        </p:blipFill>
        <p:spPr>
          <a:xfrm>
            <a:off x="7545644" y="2067881"/>
            <a:ext cx="1715192" cy="1648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t="8056" r="19708" b="9167"/>
          <a:stretch>
            <a:fillRect/>
          </a:stretch>
        </p:blipFill>
        <p:spPr>
          <a:xfrm>
            <a:off x="9741928" y="2087093"/>
            <a:ext cx="1721039" cy="1682191"/>
          </a:xfrm>
          <a:prstGeom prst="rect">
            <a:avLst/>
          </a:prstGeom>
        </p:spPr>
      </p:pic>
      <p:sp>
        <p:nvSpPr>
          <p:cNvPr id="59" name="TextBox 27"/>
          <p:cNvSpPr txBox="1"/>
          <p:nvPr/>
        </p:nvSpPr>
        <p:spPr>
          <a:xfrm>
            <a:off x="4696951" y="472521"/>
            <a:ext cx="279809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n w="22225">
                  <a:solidFill>
                    <a:schemeClr val="bg1"/>
                  </a:solidFill>
                </a:ln>
                <a:solidFill>
                  <a:srgbClr val="048676"/>
                </a:solidFill>
                <a:cs typeface="+mn-ea"/>
                <a:sym typeface="+mn-lt"/>
              </a:rPr>
              <a:t>交通标示</a:t>
            </a:r>
          </a:p>
        </p:txBody>
      </p:sp>
      <p:pic>
        <p:nvPicPr>
          <p:cNvPr id="61" name="图片 60" descr="图片包含 矢量图形&#10;&#10;已生成极高可信度的说明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6" y="4371010"/>
            <a:ext cx="1426242" cy="19067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r="29321"/>
          <a:stretch>
            <a:fillRect/>
          </a:stretch>
        </p:blipFill>
        <p:spPr>
          <a:xfrm flipH="1">
            <a:off x="9342860" y="4313327"/>
            <a:ext cx="2826892" cy="25520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4198" y="5066129"/>
            <a:ext cx="2873370" cy="1922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fallOve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14" y="1769201"/>
            <a:ext cx="6141254" cy="3319597"/>
          </a:xfrm>
          <a:prstGeom prst="rect">
            <a:avLst/>
          </a:prstGeom>
        </p:spPr>
      </p:pic>
      <p:sp>
        <p:nvSpPr>
          <p:cNvPr id="5" name="TextBox 19"/>
          <p:cNvSpPr txBox="1"/>
          <p:nvPr/>
        </p:nvSpPr>
        <p:spPr>
          <a:xfrm>
            <a:off x="6675549" y="2687169"/>
            <a:ext cx="412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走人行横道，靠路右边走，没有人行道时靠路边行走。</a:t>
            </a:r>
          </a:p>
          <a:p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46432" y="3707965"/>
            <a:ext cx="3337582" cy="922256"/>
            <a:chOff x="504131" y="5679228"/>
            <a:chExt cx="5353231" cy="1197425"/>
          </a:xfrm>
          <a:solidFill>
            <a:schemeClr val="bg1">
              <a:lumMod val="75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504131" y="5679228"/>
              <a:ext cx="360040" cy="119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88749" y="5679228"/>
              <a:ext cx="360040" cy="119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96029" y="5679228"/>
              <a:ext cx="360040" cy="119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303309" y="5679228"/>
              <a:ext cx="360040" cy="119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910589" y="5679228"/>
              <a:ext cx="360040" cy="119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540531" y="5679228"/>
              <a:ext cx="360040" cy="119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192624" y="5679228"/>
              <a:ext cx="360040" cy="119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867379" y="5679228"/>
              <a:ext cx="360040" cy="119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497322" y="5679228"/>
              <a:ext cx="360040" cy="119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33321" y="2391846"/>
            <a:ext cx="6268461" cy="447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fallOve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80" y="1147718"/>
            <a:ext cx="5277081" cy="2751620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3408602" y="2201096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不随意横穿马路</a:t>
            </a:r>
          </a:p>
        </p:txBody>
      </p:sp>
      <p:sp>
        <p:nvSpPr>
          <p:cNvPr id="20" name="TextBox 18"/>
          <p:cNvSpPr txBox="1"/>
          <p:nvPr/>
        </p:nvSpPr>
        <p:spPr>
          <a:xfrm>
            <a:off x="3408602" y="2919198"/>
            <a:ext cx="3472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走人行横道、天桥，不随意横穿马路。</a:t>
            </a:r>
          </a:p>
          <a:p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r="29321"/>
          <a:stretch>
            <a:fillRect/>
          </a:stretch>
        </p:blipFill>
        <p:spPr>
          <a:xfrm flipH="1">
            <a:off x="-130068" y="3219719"/>
            <a:ext cx="4030075" cy="36382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98" y="3082392"/>
            <a:ext cx="6122302" cy="4372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fallOve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5550593"/>
            <a:ext cx="12192000" cy="13074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72" y="1292214"/>
            <a:ext cx="4720322" cy="2551525"/>
          </a:xfrm>
          <a:prstGeom prst="rect">
            <a:avLst/>
          </a:prstGeom>
        </p:spPr>
      </p:pic>
      <p:sp>
        <p:nvSpPr>
          <p:cNvPr id="13" name="TextBox 32"/>
          <p:cNvSpPr txBox="1"/>
          <p:nvPr/>
        </p:nvSpPr>
        <p:spPr>
          <a:xfrm>
            <a:off x="4325135" y="2368741"/>
            <a:ext cx="37753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注意道路和车辆信号，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服从交通管理。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2" t="1944" r="40856" b="16389"/>
          <a:stretch>
            <a:fillRect/>
          </a:stretch>
        </p:blipFill>
        <p:spPr>
          <a:xfrm flipH="1">
            <a:off x="7996002" y="1721625"/>
            <a:ext cx="2500548" cy="48336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81" y="2381250"/>
            <a:ext cx="6268461" cy="447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fallOve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00013 0.485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15" y="1792871"/>
            <a:ext cx="4720322" cy="25515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36915" y="2890976"/>
            <a:ext cx="347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不在车行道、桥梁、隧道上追逐、玩耍、打闹。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3235" y="2776676"/>
            <a:ext cx="6741589" cy="48146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" y="3315435"/>
            <a:ext cx="4960391" cy="3542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fallOve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2699"/>
            <a:ext cx="3532280" cy="19093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2472"/>
            <a:ext cx="12192000" cy="158607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748758" y="2823132"/>
            <a:ext cx="2850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不能穿越、攀登、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跨越道路隔离栏。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2" t="1944" r="40856" b="16389"/>
          <a:stretch>
            <a:fillRect/>
          </a:stretch>
        </p:blipFill>
        <p:spPr>
          <a:xfrm>
            <a:off x="2592748" y="2125528"/>
            <a:ext cx="2345567" cy="4534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fallOve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ww.2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C22"/>
      </a:accent1>
      <a:accent2>
        <a:srgbClr val="005C22"/>
      </a:accent2>
      <a:accent3>
        <a:srgbClr val="005C22"/>
      </a:accent3>
      <a:accent4>
        <a:srgbClr val="005C22"/>
      </a:accent4>
      <a:accent5>
        <a:srgbClr val="005C22"/>
      </a:accent5>
      <a:accent6>
        <a:srgbClr val="005C22"/>
      </a:accent6>
      <a:hlink>
        <a:srgbClr val="0563C1"/>
      </a:hlink>
      <a:folHlink>
        <a:srgbClr val="954F72"/>
      </a:folHlink>
    </a:clrScheme>
    <a:fontScheme name="werzvvzd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90000"/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宽屏</PresentationFormat>
  <Paragraphs>89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2017-02-17T02:33:00Z</dcterms:created>
  <dcterms:modified xsi:type="dcterms:W3CDTF">2023-01-10T07:06:12Z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E00682A2E3EB44FAAAFF59DA26D5D948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