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4"/>
  </p:notesMasterIdLst>
  <p:handoutMasterIdLst>
    <p:handoutMasterId r:id="rId25"/>
  </p:handoutMasterIdLst>
  <p:sldIdLst>
    <p:sldId id="257" r:id="rId2"/>
    <p:sldId id="258" r:id="rId3"/>
    <p:sldId id="262" r:id="rId4"/>
    <p:sldId id="261" r:id="rId5"/>
    <p:sldId id="263" r:id="rId6"/>
    <p:sldId id="259" r:id="rId7"/>
    <p:sldId id="265" r:id="rId8"/>
    <p:sldId id="266" r:id="rId9"/>
    <p:sldId id="264" r:id="rId10"/>
    <p:sldId id="260" r:id="rId11"/>
    <p:sldId id="267" r:id="rId12"/>
    <p:sldId id="269" r:id="rId13"/>
    <p:sldId id="268" r:id="rId14"/>
    <p:sldId id="270" r:id="rId15"/>
    <p:sldId id="271" r:id="rId16"/>
    <p:sldId id="272" r:id="rId17"/>
    <p:sldId id="273" r:id="rId18"/>
    <p:sldId id="274" r:id="rId19"/>
    <p:sldId id="276" r:id="rId20"/>
    <p:sldId id="275" r:id="rId21"/>
    <p:sldId id="278" r:id="rId22"/>
    <p:sldId id="277" r:id="rId23"/>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autoAdjust="0"/>
  </p:normalViewPr>
  <p:slideViewPr>
    <p:cSldViewPr snapToGrid="0">
      <p:cViewPr>
        <p:scale>
          <a:sx n="100" d="100"/>
          <a:sy n="100" d="100"/>
        </p:scale>
        <p:origin x="-282" y="-264"/>
      </p:cViewPr>
      <p:guideLst>
        <p:guide orient="horz" pos="2160"/>
        <p:guide pos="2880"/>
      </p:guideLst>
    </p:cSldViewPr>
  </p:slideViewPr>
  <p:notesTextViewPr>
    <p:cViewPr>
      <p:scale>
        <a:sx n="1" d="1"/>
        <a:sy n="1" d="1"/>
      </p:scale>
      <p:origin x="0" y="0"/>
    </p:cViewPr>
  </p:notesTextViewPr>
  <p:sorterViewPr>
    <p:cViewPr>
      <p:scale>
        <a:sx n="97" d="100"/>
        <a:sy n="97" d="100"/>
      </p:scale>
      <p:origin x="0" y="0"/>
    </p:cViewPr>
  </p:sorterViewPr>
  <p:gridSpacing cx="72006" cy="72006"/>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2023-01-17</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4F6B5DC-0F69-4560-8A5C-F452B2E68891}" type="datetimeFigureOut">
              <a:rPr lang="zh-CN" altLang="en-US" smtClean="0"/>
              <a:t>2023-01-17</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3BF630F-EE1F-43F5-A8C6-2DDC1B7932C2}"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6000"/>
            </a:lvl1pPr>
          </a:lstStyle>
          <a:p>
            <a:r>
              <a:rPr lang="zh-CN" altLang="en-US" noProof="1" smtClean="0"/>
              <a:t>单击此处编辑母版标题样式</a:t>
            </a:r>
            <a:endParaRPr lang="zh-CN" altLang="en-US" noProof="1"/>
          </a:p>
        </p:txBody>
      </p:sp>
      <p:sp>
        <p:nvSpPr>
          <p:cNvPr id="3" name="副标题 2"/>
          <p:cNvSpPr>
            <a:spLocks noGrp="1"/>
          </p:cNvSpPr>
          <p:nvPr>
            <p:ph type="subTitle" idx="1"/>
          </p:nvPr>
        </p:nvSpPr>
        <p:spPr>
          <a:xfrm>
            <a:off x="1143000" y="3602038"/>
            <a:ext cx="6858000" cy="1655762"/>
          </a:xfrm>
        </p:spPr>
        <p:txBody>
          <a:bodyPr/>
          <a:lstStyle>
            <a:lvl1pPr marL="0" indent="0" algn="ctr">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noProof="1" smtClean="0"/>
              <a:t>单击此处编辑母版副标题样式</a:t>
            </a:r>
            <a:endParaRPr lang="zh-CN" altLang="en-US" noProof="1"/>
          </a:p>
        </p:txBody>
      </p:sp>
      <p:sp>
        <p:nvSpPr>
          <p:cNvPr id="4" name="日期占位符 3"/>
          <p:cNvSpPr>
            <a:spLocks noGrp="1"/>
          </p:cNvSpPr>
          <p:nvPr>
            <p:ph type="dt" sz="half" idx="10"/>
          </p:nvPr>
        </p:nvSpPr>
        <p:spPr/>
        <p:txBody>
          <a:bodyPr/>
          <a:lstStyle>
            <a:lvl1pPr>
              <a:defRPr/>
            </a:lvl1pPr>
          </a:lstStyle>
          <a:p>
            <a:pPr>
              <a:defRPr/>
            </a:pPr>
            <a:fld id="{DBB5DA38-E784-4073-9E8F-76C020ADB2BB}" type="datetimeFigureOut">
              <a:rPr lang="zh-CN" altLang="en-US"/>
              <a:t>2023-01-17</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BED45E50-D8AA-4B44-AD2E-7761B0737888}" type="slidenum">
              <a:rPr lang="zh-CN" altLang="en-US"/>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nly" preserve="1">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628650" y="365125"/>
            <a:ext cx="7886700" cy="5811838"/>
          </a:xfrm>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3" name="日期占位符 3"/>
          <p:cNvSpPr>
            <a:spLocks noGrp="1"/>
          </p:cNvSpPr>
          <p:nvPr>
            <p:ph type="dt" sz="half" idx="10"/>
          </p:nvPr>
        </p:nvSpPr>
        <p:spPr/>
        <p:txBody>
          <a:bodyPr/>
          <a:lstStyle>
            <a:lvl1pPr>
              <a:defRPr/>
            </a:lvl1pPr>
          </a:lstStyle>
          <a:p>
            <a:pPr>
              <a:defRPr/>
            </a:pPr>
            <a:fld id="{433EE630-AA8A-4E92-9974-5C48D27B9BB1}" type="datetimeFigureOut">
              <a:rPr lang="zh-CN" altLang="en-US"/>
              <a:t>2023-01-17</a:t>
            </a:fld>
            <a:endParaRPr lang="zh-CN" altLang="en-US"/>
          </a:p>
        </p:txBody>
      </p:sp>
      <p:sp>
        <p:nvSpPr>
          <p:cNvPr id="4" name="页脚占位符 4"/>
          <p:cNvSpPr>
            <a:spLocks noGrp="1"/>
          </p:cNvSpPr>
          <p:nvPr>
            <p:ph type="ftr" sz="quarter" idx="11"/>
          </p:nvPr>
        </p:nvSpPr>
        <p:spPr/>
        <p:txBody>
          <a:bodyPr/>
          <a:lstStyle>
            <a:lvl1pPr>
              <a:defRPr/>
            </a:lvl1pPr>
          </a:lstStyle>
          <a:p>
            <a:pPr>
              <a:defRPr/>
            </a:pPr>
            <a:endParaRPr lang="zh-CN" altLang="en-US"/>
          </a:p>
        </p:txBody>
      </p:sp>
      <p:sp>
        <p:nvSpPr>
          <p:cNvPr id="5" name="灯片编号占位符 5"/>
          <p:cNvSpPr>
            <a:spLocks noGrp="1"/>
          </p:cNvSpPr>
          <p:nvPr>
            <p:ph type="sldNum" sz="quarter" idx="12"/>
          </p:nvPr>
        </p:nvSpPr>
        <p:spPr/>
        <p:txBody>
          <a:bodyPr/>
          <a:lstStyle>
            <a:lvl1pPr>
              <a:defRPr/>
            </a:lvl1pPr>
          </a:lstStyle>
          <a:p>
            <a:pPr>
              <a:defRPr/>
            </a:pPr>
            <a:fld id="{A2FDB4D3-D88D-4335-9323-D3CAF0EB9328}" type="slidenum">
              <a:rPr lang="zh-CN" altLang="en-US"/>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blipFill dpi="0" rotWithShape="1">
          <a:blip r:embed="rId2" cstate="email"/>
          <a:srcRect/>
          <a:stretch>
            <a:fillRect/>
          </a:stretch>
        </a:blipFill>
        <a:effectLst/>
      </p:bgPr>
    </p:bg>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lvl1pPr>
              <a:defRPr/>
            </a:lvl1pPr>
          </a:lstStyle>
          <a:p>
            <a:pPr>
              <a:defRPr/>
            </a:pPr>
            <a:fld id="{06D7BF22-7F5F-4EE8-852B-690AB96D9445}" type="datetimeFigureOut">
              <a:rPr lang="zh-CN" altLang="en-US"/>
              <a:t>2023-01-17</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A9FE07AB-96D9-4AA9-85AB-4D97214AB500}" type="slidenum">
              <a:rPr lang="zh-CN" altLang="en-US"/>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lgn="l">
              <a:defRPr sz="6000"/>
            </a:lvl1pPr>
          </a:lstStyle>
          <a:p>
            <a:r>
              <a:rPr lang="zh-CN" altLang="en-US" noProof="1" smtClean="0"/>
              <a:t>单击此处编辑母版标题样式</a:t>
            </a:r>
            <a:endParaRPr lang="zh-CN" altLang="en-US" noProof="1"/>
          </a:p>
        </p:txBody>
      </p:sp>
      <p:sp>
        <p:nvSpPr>
          <p:cNvPr id="3" name="文本占位符 2"/>
          <p:cNvSpPr>
            <a:spLocks noGrp="1"/>
          </p:cNvSpPr>
          <p:nvPr>
            <p:ph type="body" idx="1"/>
          </p:nvPr>
        </p:nvSpPr>
        <p:spPr>
          <a:xfrm>
            <a:off x="623888" y="4589463"/>
            <a:ext cx="7886700" cy="1500187"/>
          </a:xfrm>
        </p:spPr>
        <p:txBody>
          <a:bodyPr/>
          <a:lstStyle>
            <a:lvl1pPr marL="0" indent="0" algn="l">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noProof="1" smtClean="0"/>
              <a:t>单击此处编辑母版文本样式</a:t>
            </a:r>
          </a:p>
        </p:txBody>
      </p:sp>
      <p:sp>
        <p:nvSpPr>
          <p:cNvPr id="4" name="日期占位符 3"/>
          <p:cNvSpPr>
            <a:spLocks noGrp="1"/>
          </p:cNvSpPr>
          <p:nvPr>
            <p:ph type="dt" sz="half" idx="10"/>
          </p:nvPr>
        </p:nvSpPr>
        <p:spPr/>
        <p:txBody>
          <a:bodyPr/>
          <a:lstStyle>
            <a:lvl1pPr>
              <a:defRPr/>
            </a:lvl1pPr>
          </a:lstStyle>
          <a:p>
            <a:pPr>
              <a:defRPr/>
            </a:pPr>
            <a:fld id="{2711CB3B-C195-4B52-8390-BB359371EDE5}" type="datetimeFigureOut">
              <a:rPr lang="zh-CN" altLang="en-US"/>
              <a:t>2023-01-17</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C5E451F1-4CB1-4611-9D02-4E9723564A18}" type="slidenum">
              <a:rPr lang="zh-CN" altLang="en-US"/>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内容占位符 2"/>
          <p:cNvSpPr>
            <a:spLocks noGrp="1"/>
          </p:cNvSpPr>
          <p:nvPr>
            <p:ph sz="half" idx="1"/>
          </p:nvPr>
        </p:nvSpPr>
        <p:spPr>
          <a:xfrm>
            <a:off x="628650" y="1825625"/>
            <a:ext cx="3886200" cy="4351338"/>
          </a:xfrm>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内容占位符 3"/>
          <p:cNvSpPr>
            <a:spLocks noGrp="1"/>
          </p:cNvSpPr>
          <p:nvPr>
            <p:ph sz="half" idx="2"/>
          </p:nvPr>
        </p:nvSpPr>
        <p:spPr>
          <a:xfrm>
            <a:off x="4629150" y="1825625"/>
            <a:ext cx="3886200" cy="4351338"/>
          </a:xfrm>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5" name="日期占位符 3"/>
          <p:cNvSpPr>
            <a:spLocks noGrp="1"/>
          </p:cNvSpPr>
          <p:nvPr>
            <p:ph type="dt" sz="half" idx="10"/>
          </p:nvPr>
        </p:nvSpPr>
        <p:spPr/>
        <p:txBody>
          <a:bodyPr/>
          <a:lstStyle>
            <a:lvl1pPr>
              <a:defRPr/>
            </a:lvl1pPr>
          </a:lstStyle>
          <a:p>
            <a:pPr>
              <a:defRPr/>
            </a:pPr>
            <a:fld id="{1BC26F00-1C19-466F-B9CF-63B3465D73FE}" type="datetimeFigureOut">
              <a:rPr lang="zh-CN" altLang="en-US"/>
              <a:t>2023-01-17</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65F83ADE-053A-433C-BBCD-60A004EA9FD5}" type="slidenum">
              <a:rPr lang="zh-CN" altLang="en-US"/>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6"/>
            <a:ext cx="7886700" cy="970222"/>
          </a:xfrm>
        </p:spPr>
        <p:txBody>
          <a:bodyPr/>
          <a:lstStyle>
            <a:lvl1pPr algn="ctr">
              <a:defRPr/>
            </a:lvl1pPr>
          </a:lstStyle>
          <a:p>
            <a:r>
              <a:rPr lang="zh-CN" altLang="en-US" noProof="1" smtClean="0"/>
              <a:t>单击此处编辑母版标题样式</a:t>
            </a:r>
            <a:endParaRPr lang="zh-CN" altLang="en-US" noProof="1"/>
          </a:p>
        </p:txBody>
      </p:sp>
      <p:sp>
        <p:nvSpPr>
          <p:cNvPr id="3" name="文本占位符 2"/>
          <p:cNvSpPr>
            <a:spLocks noGrp="1"/>
          </p:cNvSpPr>
          <p:nvPr>
            <p:ph type="body" idx="1"/>
          </p:nvPr>
        </p:nvSpPr>
        <p:spPr>
          <a:xfrm>
            <a:off x="944793" y="1567346"/>
            <a:ext cx="3526380" cy="710095"/>
          </a:xfrm>
        </p:spPr>
        <p:txBody>
          <a:bodyPr anchor="ctr">
            <a:norm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noProof="1" smtClean="0"/>
              <a:t>单击此处编辑母版文本样式</a:t>
            </a:r>
          </a:p>
        </p:txBody>
      </p:sp>
      <p:sp>
        <p:nvSpPr>
          <p:cNvPr id="4" name="内容占位符 3"/>
          <p:cNvSpPr>
            <a:spLocks noGrp="1"/>
          </p:cNvSpPr>
          <p:nvPr>
            <p:ph sz="half" idx="2"/>
          </p:nvPr>
        </p:nvSpPr>
        <p:spPr>
          <a:xfrm>
            <a:off x="944793" y="2338388"/>
            <a:ext cx="3526380" cy="3785964"/>
          </a:xfrm>
        </p:spPr>
        <p:txBody>
          <a:bodyPr>
            <a:normAutofit/>
          </a:bodyPr>
          <a:lstStyle>
            <a:lvl1pPr>
              <a:defRPr sz="2400"/>
            </a:lvl1pPr>
            <a:lvl2pPr>
              <a:defRPr sz="2000"/>
            </a:lvl2pPr>
            <a:lvl3pPr>
              <a:defRPr sz="1800"/>
            </a:lvl3pPr>
            <a:lvl4pPr>
              <a:defRPr sz="1600"/>
            </a:lvl4pPr>
            <a:lvl5pPr>
              <a:defRPr sz="1600"/>
            </a:lvl5p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5" name="文本占位符 4"/>
          <p:cNvSpPr>
            <a:spLocks noGrp="1"/>
          </p:cNvSpPr>
          <p:nvPr>
            <p:ph type="body" sz="quarter" idx="3"/>
          </p:nvPr>
        </p:nvSpPr>
        <p:spPr>
          <a:xfrm>
            <a:off x="4717212" y="1567346"/>
            <a:ext cx="3526381" cy="710095"/>
          </a:xfrm>
        </p:spPr>
        <p:txBody>
          <a:bodyPr rtlCol="0" anchor="ctr">
            <a:normAutofit/>
          </a:bodyPr>
          <a:lstStyle>
            <a:lvl1pPr marL="228600" indent="-228600">
              <a:buNone/>
              <a:defRPr lang="zh-CN" altLang="en-US" b="0" smtClean="0"/>
            </a:lvl1pPr>
          </a:lstStyle>
          <a:p>
            <a:pPr lvl="0"/>
            <a:r>
              <a:rPr lang="zh-CN" altLang="en-US" noProof="1" smtClean="0"/>
              <a:t>单击此处编辑母版文本样式</a:t>
            </a:r>
          </a:p>
        </p:txBody>
      </p:sp>
      <p:sp>
        <p:nvSpPr>
          <p:cNvPr id="6" name="内容占位符 5"/>
          <p:cNvSpPr>
            <a:spLocks noGrp="1"/>
          </p:cNvSpPr>
          <p:nvPr>
            <p:ph sz="quarter" idx="4"/>
          </p:nvPr>
        </p:nvSpPr>
        <p:spPr>
          <a:xfrm>
            <a:off x="4717212" y="2357460"/>
            <a:ext cx="3526381" cy="3766892"/>
          </a:xfrm>
        </p:spPr>
        <p:txBody>
          <a:bodyPr>
            <a:normAutofit/>
          </a:bodyPr>
          <a:lstStyle>
            <a:lvl1pPr>
              <a:defRPr sz="2400"/>
            </a:lvl1pPr>
            <a:lvl2pPr>
              <a:defRPr sz="2000"/>
            </a:lvl2pPr>
            <a:lvl3pPr>
              <a:defRPr sz="1800"/>
            </a:lvl3pPr>
            <a:lvl4pPr>
              <a:defRPr sz="1600"/>
            </a:lvl4pPr>
            <a:lvl5pPr>
              <a:defRPr sz="1600"/>
            </a:lvl5p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7" name="日期占位符 3"/>
          <p:cNvSpPr>
            <a:spLocks noGrp="1"/>
          </p:cNvSpPr>
          <p:nvPr>
            <p:ph type="dt" sz="half" idx="10"/>
          </p:nvPr>
        </p:nvSpPr>
        <p:spPr/>
        <p:txBody>
          <a:bodyPr/>
          <a:lstStyle>
            <a:lvl1pPr>
              <a:defRPr/>
            </a:lvl1pPr>
          </a:lstStyle>
          <a:p>
            <a:pPr>
              <a:defRPr/>
            </a:pPr>
            <a:fld id="{DA99FBC6-C6C4-4D26-A10C-6B3E8664FFB2}" type="datetimeFigureOut">
              <a:rPr lang="zh-CN" altLang="en-US"/>
              <a:t>2023-01-17</a:t>
            </a:fld>
            <a:endParaRPr lang="zh-CN" altLang="en-US"/>
          </a:p>
        </p:txBody>
      </p:sp>
      <p:sp>
        <p:nvSpPr>
          <p:cNvPr id="8" name="页脚占位符 4"/>
          <p:cNvSpPr>
            <a:spLocks noGrp="1"/>
          </p:cNvSpPr>
          <p:nvPr>
            <p:ph type="ftr" sz="quarter" idx="11"/>
          </p:nvPr>
        </p:nvSpPr>
        <p:spPr/>
        <p:txBody>
          <a:bodyPr/>
          <a:lstStyle>
            <a:lvl1pPr>
              <a:defRPr/>
            </a:lvl1pPr>
          </a:lstStyle>
          <a:p>
            <a:pPr>
              <a:defRPr/>
            </a:pPr>
            <a:endParaRPr lang="zh-CN" altLang="en-US"/>
          </a:p>
        </p:txBody>
      </p:sp>
      <p:sp>
        <p:nvSpPr>
          <p:cNvPr id="9" name="灯片编号占位符 5"/>
          <p:cNvSpPr>
            <a:spLocks noGrp="1"/>
          </p:cNvSpPr>
          <p:nvPr>
            <p:ph type="sldNum" sz="quarter" idx="12"/>
          </p:nvPr>
        </p:nvSpPr>
        <p:spPr/>
        <p:txBody>
          <a:bodyPr/>
          <a:lstStyle>
            <a:lvl1pPr>
              <a:defRPr/>
            </a:lvl1pPr>
          </a:lstStyle>
          <a:p>
            <a:pPr>
              <a:defRPr/>
            </a:pPr>
            <a:fld id="{32B6A40A-B4D8-4305-A7A0-83104CAC0DB4}" type="slidenum">
              <a:rPr lang="zh-CN" altLang="en-US"/>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日期占位符 3"/>
          <p:cNvSpPr>
            <a:spLocks noGrp="1"/>
          </p:cNvSpPr>
          <p:nvPr>
            <p:ph type="dt" sz="half" idx="10"/>
          </p:nvPr>
        </p:nvSpPr>
        <p:spPr/>
        <p:txBody>
          <a:bodyPr/>
          <a:lstStyle>
            <a:lvl1pPr>
              <a:defRPr/>
            </a:lvl1pPr>
          </a:lstStyle>
          <a:p>
            <a:pPr>
              <a:defRPr/>
            </a:pPr>
            <a:fld id="{77363CC4-BC3D-4988-BBD0-F49E15CAC934}" type="datetimeFigureOut">
              <a:rPr lang="zh-CN" altLang="en-US"/>
              <a:t>2023-01-17</a:t>
            </a:fld>
            <a:endParaRPr lang="zh-CN" altLang="en-US"/>
          </a:p>
        </p:txBody>
      </p:sp>
      <p:sp>
        <p:nvSpPr>
          <p:cNvPr id="4" name="页脚占位符 4"/>
          <p:cNvSpPr>
            <a:spLocks noGrp="1"/>
          </p:cNvSpPr>
          <p:nvPr>
            <p:ph type="ftr" sz="quarter" idx="11"/>
          </p:nvPr>
        </p:nvSpPr>
        <p:spPr/>
        <p:txBody>
          <a:bodyPr/>
          <a:lstStyle>
            <a:lvl1pPr>
              <a:defRPr/>
            </a:lvl1pPr>
          </a:lstStyle>
          <a:p>
            <a:pPr>
              <a:defRPr/>
            </a:pPr>
            <a:endParaRPr lang="zh-CN" altLang="en-US"/>
          </a:p>
        </p:txBody>
      </p:sp>
      <p:sp>
        <p:nvSpPr>
          <p:cNvPr id="5" name="灯片编号占位符 5"/>
          <p:cNvSpPr>
            <a:spLocks noGrp="1"/>
          </p:cNvSpPr>
          <p:nvPr>
            <p:ph type="sldNum" sz="quarter" idx="12"/>
          </p:nvPr>
        </p:nvSpPr>
        <p:spPr/>
        <p:txBody>
          <a:bodyPr/>
          <a:lstStyle>
            <a:lvl1pPr>
              <a:defRPr/>
            </a:lvl1pPr>
          </a:lstStyle>
          <a:p>
            <a:pPr>
              <a:defRPr/>
            </a:pPr>
            <a:fld id="{E7BE7DE7-B671-48DB-848A-BBC7D00D102C}" type="slidenum">
              <a:rPr lang="zh-CN" altLang="en-US"/>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p:cNvSpPr>
            <a:spLocks noGrp="1"/>
          </p:cNvSpPr>
          <p:nvPr>
            <p:ph type="dt" sz="half" idx="10"/>
          </p:nvPr>
        </p:nvSpPr>
        <p:spPr/>
        <p:txBody>
          <a:bodyPr/>
          <a:lstStyle>
            <a:lvl1pPr>
              <a:defRPr/>
            </a:lvl1pPr>
          </a:lstStyle>
          <a:p>
            <a:pPr>
              <a:defRPr/>
            </a:pPr>
            <a:fld id="{2FEF8649-F6CB-4108-9794-0B1C4A39C2EA}" type="datetimeFigureOut">
              <a:rPr lang="zh-CN" altLang="en-US"/>
              <a:t>2023-01-17</a:t>
            </a:fld>
            <a:endParaRPr lang="zh-CN" altLang="en-US"/>
          </a:p>
        </p:txBody>
      </p:sp>
      <p:sp>
        <p:nvSpPr>
          <p:cNvPr id="3" name="页脚占位符 4"/>
          <p:cNvSpPr>
            <a:spLocks noGrp="1"/>
          </p:cNvSpPr>
          <p:nvPr>
            <p:ph type="ftr" sz="quarter" idx="11"/>
          </p:nvPr>
        </p:nvSpPr>
        <p:spPr/>
        <p:txBody>
          <a:bodyPr/>
          <a:lstStyle>
            <a:lvl1pPr>
              <a:defRPr/>
            </a:lvl1pPr>
          </a:lstStyle>
          <a:p>
            <a:pPr>
              <a:defRPr/>
            </a:pPr>
            <a:endParaRPr lang="zh-CN" altLang="en-US"/>
          </a:p>
        </p:txBody>
      </p:sp>
      <p:sp>
        <p:nvSpPr>
          <p:cNvPr id="4" name="灯片编号占位符 5"/>
          <p:cNvSpPr>
            <a:spLocks noGrp="1"/>
          </p:cNvSpPr>
          <p:nvPr>
            <p:ph type="sldNum" sz="quarter" idx="12"/>
          </p:nvPr>
        </p:nvSpPr>
        <p:spPr/>
        <p:txBody>
          <a:bodyPr/>
          <a:lstStyle>
            <a:lvl1pPr>
              <a:defRPr/>
            </a:lvl1pPr>
          </a:lstStyle>
          <a:p>
            <a:pPr>
              <a:defRPr/>
            </a:pPr>
            <a:fld id="{D9C1185D-E55E-4EBC-835B-0D569F8464F3}" type="slidenum">
              <a:rPr lang="zh-CN" altLang="en-US"/>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95638" cy="1600200"/>
          </a:xfrm>
        </p:spPr>
        <p:txBody>
          <a:bodyPr anchor="t">
            <a:normAutofit/>
          </a:bodyPr>
          <a:lstStyle>
            <a:lvl1pPr>
              <a:defRPr sz="4000"/>
            </a:lvl1pPr>
          </a:lstStyle>
          <a:p>
            <a:r>
              <a:rPr lang="zh-CN" altLang="en-US" noProof="1" smtClean="0"/>
              <a:t>单击此处编辑母版标题样式</a:t>
            </a:r>
            <a:endParaRPr lang="zh-CN" altLang="en-US" noProof="1"/>
          </a:p>
        </p:txBody>
      </p:sp>
      <p:sp>
        <p:nvSpPr>
          <p:cNvPr id="3" name="图片占位符 2"/>
          <p:cNvSpPr>
            <a:spLocks noGrp="1"/>
          </p:cNvSpPr>
          <p:nvPr>
            <p:ph type="pic" idx="1"/>
          </p:nvPr>
        </p:nvSpPr>
        <p:spPr>
          <a:xfrm>
            <a:off x="4038600" y="457201"/>
            <a:ext cx="4477941" cy="54038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1"/>
          </a:p>
        </p:txBody>
      </p:sp>
      <p:sp>
        <p:nvSpPr>
          <p:cNvPr id="4" name="文本占位符 3"/>
          <p:cNvSpPr>
            <a:spLocks noGrp="1"/>
          </p:cNvSpPr>
          <p:nvPr>
            <p:ph type="body" sz="half" idx="2"/>
          </p:nvPr>
        </p:nvSpPr>
        <p:spPr>
          <a:xfrm>
            <a:off x="629841" y="2057400"/>
            <a:ext cx="3195638" cy="3811588"/>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noProof="1" smtClean="0"/>
              <a:t>单击此处编辑母版文本样式</a:t>
            </a:r>
          </a:p>
        </p:txBody>
      </p:sp>
      <p:sp>
        <p:nvSpPr>
          <p:cNvPr id="5" name="日期占位符 3"/>
          <p:cNvSpPr>
            <a:spLocks noGrp="1"/>
          </p:cNvSpPr>
          <p:nvPr>
            <p:ph type="dt" sz="half" idx="10"/>
          </p:nvPr>
        </p:nvSpPr>
        <p:spPr/>
        <p:txBody>
          <a:bodyPr/>
          <a:lstStyle>
            <a:lvl1pPr>
              <a:defRPr/>
            </a:lvl1pPr>
          </a:lstStyle>
          <a:p>
            <a:pPr>
              <a:defRPr/>
            </a:pPr>
            <a:fld id="{45FAF16C-93A9-4FF8-A2CB-8CF63EA1ACBD}" type="datetimeFigureOut">
              <a:rPr lang="zh-CN" altLang="en-US"/>
              <a:t>2023-01-17</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CBFBCC4E-14C4-46A9-8324-44912EB02656}" type="slidenum">
              <a:rPr lang="zh-CN" altLang="en-US"/>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43675" y="365125"/>
            <a:ext cx="1971675" cy="5811838"/>
          </a:xfrm>
        </p:spPr>
        <p:txBody>
          <a:bodyPr vert="eaVert"/>
          <a:lstStyle/>
          <a:p>
            <a:r>
              <a:rPr lang="zh-CN" altLang="en-US" noProof="1" smtClean="0"/>
              <a:t>单击此处编辑母版标题样式</a:t>
            </a:r>
            <a:endParaRPr lang="zh-CN" altLang="en-US" noProof="1"/>
          </a:p>
        </p:txBody>
      </p:sp>
      <p:sp>
        <p:nvSpPr>
          <p:cNvPr id="3" name="竖排文字占位符 2"/>
          <p:cNvSpPr>
            <a:spLocks noGrp="1"/>
          </p:cNvSpPr>
          <p:nvPr>
            <p:ph type="body" orient="vert" idx="1"/>
          </p:nvPr>
        </p:nvSpPr>
        <p:spPr>
          <a:xfrm>
            <a:off x="628650" y="365125"/>
            <a:ext cx="5800725" cy="5811838"/>
          </a:xfrm>
        </p:spPr>
        <p:txBody>
          <a:bodyPr vert="eaVert"/>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日期占位符 3"/>
          <p:cNvSpPr>
            <a:spLocks noGrp="1"/>
          </p:cNvSpPr>
          <p:nvPr>
            <p:ph type="dt" sz="half" idx="10"/>
          </p:nvPr>
        </p:nvSpPr>
        <p:spPr/>
        <p:txBody>
          <a:bodyPr/>
          <a:lstStyle>
            <a:lvl1pPr>
              <a:defRPr/>
            </a:lvl1pPr>
          </a:lstStyle>
          <a:p>
            <a:pPr>
              <a:defRPr/>
            </a:pPr>
            <a:fld id="{EF81292B-5143-4F12-8C55-CA95DD757082}" type="datetimeFigureOut">
              <a:rPr lang="zh-CN" altLang="en-US"/>
              <a:t>2023-01-17</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C30B7951-6894-4413-A18C-C2C455049687}" type="slidenum">
              <a:rPr lang="zh-CN" altLang="en-US"/>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blipFill dpi="0" rotWithShape="0">
          <a:blip r:embed="rId12" cstate="email">
            <a:lum/>
          </a:blip>
          <a:srcRect/>
          <a:stretch>
            <a:fillRect/>
          </a:stretch>
        </a:blipFill>
        <a:effectLst/>
      </p:bgPr>
    </p:bg>
    <p:spTree>
      <p:nvGrpSpPr>
        <p:cNvPr id="1" name=""/>
        <p:cNvGrpSpPr/>
        <p:nvPr/>
      </p:nvGrpSpPr>
      <p:grpSpPr>
        <a:xfrm>
          <a:off x="0" y="0"/>
          <a:ext cx="0" cy="0"/>
          <a:chOff x="0" y="0"/>
          <a:chExt cx="0" cy="0"/>
        </a:xfrm>
      </p:grpSpPr>
      <p:sp>
        <p:nvSpPr>
          <p:cNvPr id="1026" name="标题占位符 1"/>
          <p:cNvSpPr>
            <a:spLocks noGrp="1" noChangeArrowheads="1"/>
          </p:cNvSpPr>
          <p:nvPr>
            <p:ph type="title" idx="4294967295"/>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CN" altLang="en-US" smtClean="0"/>
              <a:t>单击此处编辑母版标题样式</a:t>
            </a:r>
          </a:p>
        </p:txBody>
      </p:sp>
      <p:sp>
        <p:nvSpPr>
          <p:cNvPr id="1027" name="文本占位符 2"/>
          <p:cNvSpPr>
            <a:spLocks noGrp="1" noChangeArrowheads="1"/>
          </p:cNvSpPr>
          <p:nvPr>
            <p:ph type="body" idx="9"/>
          </p:nvPr>
        </p:nvSpPr>
        <p:spPr bwMode="auto">
          <a:xfrm>
            <a:off x="628650" y="1825625"/>
            <a:ext cx="78867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4" name="日期占位符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fontAlgn="auto">
              <a:defRPr sz="1200" noProof="1" smtClean="0">
                <a:solidFill>
                  <a:schemeClr val="tx1">
                    <a:tint val="75000"/>
                  </a:schemeClr>
                </a:solidFill>
                <a:latin typeface="+mn-lt"/>
                <a:ea typeface="+mn-ea"/>
              </a:defRPr>
            </a:lvl1pPr>
          </a:lstStyle>
          <a:p>
            <a:pPr>
              <a:defRPr/>
            </a:pPr>
            <a:fld id="{D04B52EF-D6DC-4085-ACE9-3B341CAA6FBC}" type="datetimeFigureOut">
              <a:rPr lang="zh-CN" altLang="en-US"/>
              <a:t>2023-01-17</a:t>
            </a:fld>
            <a:endParaRPr lang="zh-CN" altLang="en-US"/>
          </a:p>
        </p:txBody>
      </p:sp>
      <p:sp>
        <p:nvSpPr>
          <p:cNvPr id="5" name="页脚占位符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fontAlgn="auto">
              <a:defRPr sz="1200" noProof="1">
                <a:solidFill>
                  <a:schemeClr val="tx1">
                    <a:tint val="75000"/>
                  </a:schemeClr>
                </a:solidFill>
                <a:ea typeface="宋体" panose="02010600030101010101" pitchFamily="2" charset="-122"/>
              </a:defRPr>
            </a:lvl1pPr>
          </a:lstStyle>
          <a:p>
            <a:pPr>
              <a:defRPr/>
            </a:pPr>
            <a:endParaRPr lang="zh-CN" altLang="en-US"/>
          </a:p>
        </p:txBody>
      </p:sp>
      <p:sp>
        <p:nvSpPr>
          <p:cNvPr id="6" name="灯片编号占位符 5"/>
          <p:cNvSpPr>
            <a:spLocks noGrp="1"/>
          </p:cNvSpPr>
          <p:nvPr>
            <p:ph type="sldNum" sz="quarter" idx="4"/>
          </p:nvPr>
        </p:nvSpPr>
        <p:spPr>
          <a:xfrm>
            <a:off x="6457950" y="6356350"/>
            <a:ext cx="2057400" cy="365125"/>
          </a:xfrm>
          <a:prstGeom prst="rect">
            <a:avLst/>
          </a:prstGeom>
        </p:spPr>
        <p:txBody>
          <a:bodyPr vert="horz" wrap="square" lIns="91440" tIns="45720" rIns="91440" bIns="45720" numCol="1" anchor="ctr" anchorCtr="0" compatLnSpc="1"/>
          <a:lstStyle>
            <a:lvl1pPr algn="r">
              <a:defRPr sz="1200" smtClean="0">
                <a:solidFill>
                  <a:srgbClr val="898989"/>
                </a:solidFill>
                <a:ea typeface="宋体" panose="02010600030101010101" pitchFamily="2" charset="-122"/>
              </a:defRPr>
            </a:lvl1pPr>
          </a:lstStyle>
          <a:p>
            <a:pPr>
              <a:defRPr/>
            </a:pPr>
            <a:fld id="{B66AACFF-A628-4B21-AC87-5E150BB93165}" type="slidenum">
              <a:rPr lang="zh-CN" altLang="en-US"/>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50" name="矩形 8"/>
          <p:cNvSpPr>
            <a:spLocks noChangeArrowheads="1"/>
          </p:cNvSpPr>
          <p:nvPr/>
        </p:nvSpPr>
        <p:spPr bwMode="auto">
          <a:xfrm>
            <a:off x="-15877" y="914896"/>
            <a:ext cx="9159875" cy="16927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US" altLang="zh-CN" sz="6000" b="1" dirty="0">
                <a:solidFill>
                  <a:srgbClr val="C00000"/>
                </a:solidFill>
              </a:rPr>
              <a:t>Unit </a:t>
            </a:r>
            <a:r>
              <a:rPr lang="en-US" altLang="zh-CN" sz="6000" b="1" dirty="0" smtClean="0">
                <a:solidFill>
                  <a:srgbClr val="C00000"/>
                </a:solidFill>
              </a:rPr>
              <a:t>2</a:t>
            </a:r>
          </a:p>
          <a:p>
            <a:pPr algn="ctr"/>
            <a:r>
              <a:rPr lang="en-US" altLang="zh-CN" sz="4000" b="1" dirty="0" smtClean="0">
                <a:latin typeface="Arial" panose="020B0604020202020204" pitchFamily="34" charset="0"/>
              </a:rPr>
              <a:t>I’ll </a:t>
            </a:r>
            <a:r>
              <a:rPr lang="en-US" altLang="zh-CN" sz="4000" b="1" dirty="0">
                <a:latin typeface="Arial" panose="020B0604020202020204" pitchFamily="34" charset="0"/>
              </a:rPr>
              <a:t>help to clean up the city park.</a:t>
            </a:r>
          </a:p>
        </p:txBody>
      </p:sp>
      <p:sp>
        <p:nvSpPr>
          <p:cNvPr id="2051" name="Rectangle 1"/>
          <p:cNvSpPr>
            <a:spLocks noChangeArrowheads="1"/>
          </p:cNvSpPr>
          <p:nvPr/>
        </p:nvSpPr>
        <p:spPr bwMode="auto">
          <a:xfrm>
            <a:off x="133350" y="3488975"/>
            <a:ext cx="889635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ctr"/>
            <a:r>
              <a:rPr lang="en-US" altLang="en-US" sz="2400" b="1" dirty="0">
                <a:latin typeface="Arial" panose="020B0604020202020204" pitchFamily="34" charset="0"/>
              </a:rPr>
              <a:t>  </a:t>
            </a:r>
            <a:r>
              <a:rPr lang="zh-CN" altLang="en-US" sz="2400" b="1" dirty="0">
                <a:latin typeface="Arial" panose="020B0604020202020204" pitchFamily="34" charset="0"/>
              </a:rPr>
              <a:t>第四课时  </a:t>
            </a:r>
            <a:r>
              <a:rPr lang="zh-CN" altLang="zh-CN" sz="2400" b="1" dirty="0">
                <a:latin typeface="Arial" panose="020B0604020202020204" pitchFamily="34" charset="0"/>
              </a:rPr>
              <a:t>Section B 2a -Self check  (P14-16)</a:t>
            </a:r>
          </a:p>
        </p:txBody>
      </p:sp>
      <p:sp>
        <p:nvSpPr>
          <p:cNvPr id="7" name="矩形 6"/>
          <p:cNvSpPr/>
          <p:nvPr/>
        </p:nvSpPr>
        <p:spPr>
          <a:xfrm>
            <a:off x="2675394" y="5265071"/>
            <a:ext cx="3812262" cy="566309"/>
          </a:xfrm>
          <a:prstGeom prst="rect">
            <a:avLst/>
          </a:prstGeom>
        </p:spPr>
        <p:txBody>
          <a:bodyPr wrap="none">
            <a:spAutoFit/>
          </a:bodyPr>
          <a:lstStyle/>
          <a:p>
            <a:pPr marL="342900" lvl="0" indent="-342900" algn="ctr" fontAlgn="base">
              <a:lnSpc>
                <a:spcPct val="110000"/>
              </a:lnSpc>
              <a:spcBef>
                <a:spcPct val="0"/>
              </a:spcBef>
              <a:spcAft>
                <a:spcPct val="0"/>
              </a:spcAft>
            </a:pPr>
            <a:r>
              <a:rPr lang="en-US" altLang="zh-CN" sz="2800" b="1" kern="0" smtClean="0">
                <a:solidFill>
                  <a:srgbClr val="000000"/>
                </a:solidFill>
                <a:latin typeface="微软雅黑" panose="020B0503020204020204" pitchFamily="34" charset="-122"/>
                <a:ea typeface="微软雅黑" panose="020B0503020204020204" pitchFamily="34" charset="-122"/>
                <a:sym typeface="+mn-ea"/>
              </a:rPr>
              <a:t>WWW.PPT818.COM</a:t>
            </a:r>
            <a:endParaRPr lang="en-US" altLang="zh-CN" sz="2800" b="1" kern="0" dirty="0">
              <a:solidFill>
                <a:srgbClr val="000000"/>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1266"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堂 小 测</a:t>
            </a:r>
          </a:p>
        </p:txBody>
      </p:sp>
      <p:sp>
        <p:nvSpPr>
          <p:cNvPr id="11267" name="文本框 99"/>
          <p:cNvSpPr txBox="1">
            <a:spLocks noChangeArrowheads="1"/>
          </p:cNvSpPr>
          <p:nvPr/>
        </p:nvSpPr>
        <p:spPr bwMode="auto">
          <a:xfrm>
            <a:off x="-11113" y="992188"/>
            <a:ext cx="9169401" cy="403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dirty="0">
                <a:latin typeface="宋体" panose="02010600030101010101" pitchFamily="2" charset="-122"/>
              </a:rPr>
              <a:t>(   ) 14. Thank you for </a:t>
            </a:r>
            <a:r>
              <a:rPr lang="en-US" altLang="zh-CN" sz="3200" dirty="0" smtClean="0">
                <a:latin typeface="宋体" panose="02010600030101010101" pitchFamily="2" charset="-122"/>
              </a:rPr>
              <a:t>____ </a:t>
            </a:r>
            <a:r>
              <a:rPr lang="en-US" altLang="zh-CN" sz="3200" dirty="0">
                <a:latin typeface="宋体" panose="02010600030101010101" pitchFamily="2" charset="-122"/>
              </a:rPr>
              <a:t>me to your dinner party very much. </a:t>
            </a:r>
          </a:p>
          <a:p>
            <a:pPr eaLnBrk="1" hangingPunct="1"/>
            <a:r>
              <a:rPr lang="en-US" altLang="zh-CN" sz="3200" dirty="0" smtClean="0">
                <a:latin typeface="宋体" panose="02010600030101010101" pitchFamily="2" charset="-122"/>
              </a:rPr>
              <a:t>    A</a:t>
            </a:r>
            <a:r>
              <a:rPr lang="en-US" altLang="zh-CN" sz="3200" dirty="0">
                <a:latin typeface="宋体" panose="02010600030101010101" pitchFamily="2" charset="-122"/>
              </a:rPr>
              <a:t>. invite	</a:t>
            </a:r>
            <a:r>
              <a:rPr lang="en-US" altLang="zh-CN" sz="3200" dirty="0" smtClean="0">
                <a:latin typeface="宋体" panose="02010600030101010101" pitchFamily="2" charset="-122"/>
              </a:rPr>
              <a:t>    B</a:t>
            </a:r>
            <a:r>
              <a:rPr lang="en-US" altLang="zh-CN" sz="3200" dirty="0">
                <a:latin typeface="宋体" panose="02010600030101010101" pitchFamily="2" charset="-122"/>
              </a:rPr>
              <a:t>. invited	</a:t>
            </a:r>
          </a:p>
          <a:p>
            <a:pPr eaLnBrk="1" hangingPunct="1"/>
            <a:r>
              <a:rPr lang="en-US" altLang="zh-CN" sz="3200" dirty="0">
                <a:latin typeface="宋体" panose="02010600030101010101" pitchFamily="2" charset="-122"/>
                <a:sym typeface="宋体" panose="02010600030101010101" pitchFamily="2" charset="-122"/>
              </a:rPr>
              <a:t>    </a:t>
            </a:r>
            <a:r>
              <a:rPr lang="en-US" altLang="zh-CN" sz="3200" dirty="0" smtClean="0">
                <a:latin typeface="宋体" panose="02010600030101010101" pitchFamily="2" charset="-122"/>
              </a:rPr>
              <a:t>C</a:t>
            </a:r>
            <a:r>
              <a:rPr lang="en-US" altLang="zh-CN" sz="3200" dirty="0">
                <a:latin typeface="宋体" panose="02010600030101010101" pitchFamily="2" charset="-122"/>
              </a:rPr>
              <a:t>. </a:t>
            </a:r>
            <a:r>
              <a:rPr lang="en-US" altLang="zh-CN" sz="3200" dirty="0" smtClean="0">
                <a:latin typeface="宋体" panose="02010600030101010101" pitchFamily="2" charset="-122"/>
              </a:rPr>
              <a:t>inviting   D</a:t>
            </a:r>
            <a:r>
              <a:rPr lang="en-US" altLang="zh-CN" sz="3200" dirty="0">
                <a:latin typeface="宋体" panose="02010600030101010101" pitchFamily="2" charset="-122"/>
              </a:rPr>
              <a:t>. to invite</a:t>
            </a:r>
          </a:p>
          <a:p>
            <a:pPr eaLnBrk="1" hangingPunct="1"/>
            <a:r>
              <a:rPr lang="en-US" altLang="zh-CN" sz="3200" dirty="0">
                <a:latin typeface="宋体" panose="02010600030101010101" pitchFamily="2" charset="-122"/>
              </a:rPr>
              <a:t>(   ) 15. Internet makes it possible for people </a:t>
            </a:r>
            <a:r>
              <a:rPr lang="en-US" altLang="zh-CN" sz="3200" dirty="0" smtClean="0">
                <a:latin typeface="宋体" panose="02010600030101010101" pitchFamily="2" charset="-122"/>
              </a:rPr>
              <a:t>____ </a:t>
            </a:r>
            <a:r>
              <a:rPr lang="en-US" altLang="zh-CN" sz="3200" dirty="0">
                <a:latin typeface="宋体" panose="02010600030101010101" pitchFamily="2" charset="-122"/>
              </a:rPr>
              <a:t>on line.</a:t>
            </a:r>
          </a:p>
          <a:p>
            <a:pPr eaLnBrk="1" hangingPunct="1"/>
            <a:r>
              <a:rPr lang="en-US" altLang="zh-CN" sz="3200" dirty="0" smtClean="0">
                <a:latin typeface="宋体" panose="02010600030101010101" pitchFamily="2" charset="-122"/>
              </a:rPr>
              <a:t>    A</a:t>
            </a:r>
            <a:r>
              <a:rPr lang="en-US" altLang="zh-CN" sz="3200" dirty="0">
                <a:latin typeface="宋体" panose="02010600030101010101" pitchFamily="2" charset="-122"/>
              </a:rPr>
              <a:t>. shop	</a:t>
            </a:r>
            <a:r>
              <a:rPr lang="en-US" altLang="zh-CN" sz="3200" dirty="0">
                <a:latin typeface="宋体" panose="02010600030101010101" pitchFamily="2" charset="-122"/>
                <a:sym typeface="宋体" panose="02010600030101010101" pitchFamily="2" charset="-122"/>
              </a:rPr>
              <a:t> </a:t>
            </a:r>
            <a:r>
              <a:rPr lang="en-US" altLang="zh-CN" sz="3200" dirty="0" smtClean="0">
                <a:latin typeface="宋体" panose="02010600030101010101" pitchFamily="2" charset="-122"/>
              </a:rPr>
              <a:t>B</a:t>
            </a:r>
            <a:r>
              <a:rPr lang="en-US" altLang="zh-CN" sz="3200" dirty="0">
                <a:latin typeface="宋体" panose="02010600030101010101" pitchFamily="2" charset="-122"/>
              </a:rPr>
              <a:t>. shops	</a:t>
            </a:r>
          </a:p>
          <a:p>
            <a:pPr eaLnBrk="1" hangingPunct="1"/>
            <a:r>
              <a:rPr lang="en-US" altLang="zh-CN" sz="3200" dirty="0">
                <a:latin typeface="宋体" panose="02010600030101010101" pitchFamily="2" charset="-122"/>
                <a:sym typeface="宋体" panose="02010600030101010101" pitchFamily="2" charset="-122"/>
              </a:rPr>
              <a:t>    </a:t>
            </a:r>
            <a:r>
              <a:rPr lang="en-US" altLang="zh-CN" sz="3200" dirty="0" smtClean="0">
                <a:latin typeface="宋体" panose="02010600030101010101" pitchFamily="2" charset="-122"/>
              </a:rPr>
              <a:t>C</a:t>
            </a:r>
            <a:r>
              <a:rPr lang="en-US" altLang="zh-CN" sz="3200" dirty="0">
                <a:latin typeface="宋体" panose="02010600030101010101" pitchFamily="2" charset="-122"/>
              </a:rPr>
              <a:t>. shopping	</a:t>
            </a:r>
            <a:r>
              <a:rPr lang="en-US" altLang="zh-CN" sz="3200" dirty="0" smtClean="0">
                <a:latin typeface="宋体" panose="02010600030101010101" pitchFamily="2" charset="-122"/>
              </a:rPr>
              <a:t>D</a:t>
            </a:r>
            <a:r>
              <a:rPr lang="en-US" altLang="zh-CN" sz="3200" dirty="0">
                <a:latin typeface="宋体" panose="02010600030101010101" pitchFamily="2" charset="-122"/>
              </a:rPr>
              <a:t>. to shop</a:t>
            </a:r>
          </a:p>
        </p:txBody>
      </p:sp>
      <p:sp>
        <p:nvSpPr>
          <p:cNvPr id="4" name="文本框 3"/>
          <p:cNvSpPr txBox="1">
            <a:spLocks noChangeArrowheads="1"/>
          </p:cNvSpPr>
          <p:nvPr/>
        </p:nvSpPr>
        <p:spPr bwMode="auto">
          <a:xfrm>
            <a:off x="149225" y="989013"/>
            <a:ext cx="5016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FF0000"/>
                </a:solidFill>
              </a:rPr>
              <a:t>C</a:t>
            </a:r>
          </a:p>
        </p:txBody>
      </p:sp>
      <p:sp>
        <p:nvSpPr>
          <p:cNvPr id="5" name="文本框 4"/>
          <p:cNvSpPr txBox="1">
            <a:spLocks noChangeArrowheads="1"/>
          </p:cNvSpPr>
          <p:nvPr/>
        </p:nvSpPr>
        <p:spPr bwMode="auto">
          <a:xfrm>
            <a:off x="163513" y="2951163"/>
            <a:ext cx="584200" cy="582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FF0000"/>
                </a:solidFill>
              </a:rPr>
              <a:t>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p:tgtEl>
                                          <p:spTgt spid="4"/>
                                        </p:tgtEl>
                                        <p:attrNameLst>
                                          <p:attrName>ppt_x</p:attrName>
                                        </p:attrNameLst>
                                      </p:cBhvr>
                                      <p:tavLst>
                                        <p:tav tm="0">
                                          <p:val>
                                            <p:strVal val="#ppt_x-#ppt_w*1.125000"/>
                                          </p:val>
                                        </p:tav>
                                        <p:tav tm="100000">
                                          <p:val>
                                            <p:strVal val="#ppt_x"/>
                                          </p:val>
                                        </p:tav>
                                      </p:tavLst>
                                    </p:anim>
                                    <p:animEffect transition="in" filter="wipe(right)">
                                      <p:cBhvr>
                                        <p:cTn id="8" dur="500"/>
                                        <p:tgtEl>
                                          <p:spTgt spid="4"/>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8"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p:cTn id="13" dur="500"/>
                                        <p:tgtEl>
                                          <p:spTgt spid="5"/>
                                        </p:tgtEl>
                                        <p:attrNameLst>
                                          <p:attrName>ppt_x</p:attrName>
                                        </p:attrNameLst>
                                      </p:cBhvr>
                                      <p:tavLst>
                                        <p:tav tm="0">
                                          <p:val>
                                            <p:strVal val="#ppt_x-#ppt_w*1.125000"/>
                                          </p:val>
                                        </p:tav>
                                        <p:tav tm="100000">
                                          <p:val>
                                            <p:strVal val="#ppt_x"/>
                                          </p:val>
                                        </p:tav>
                                      </p:tavLst>
                                    </p:anim>
                                    <p:animEffect transition="in" filter="wipe(right)">
                                      <p:cBhvr>
                                        <p:cTn id="14"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2290"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后 作 业</a:t>
            </a:r>
          </a:p>
        </p:txBody>
      </p:sp>
      <p:sp>
        <p:nvSpPr>
          <p:cNvPr id="12291" name="文本框 99"/>
          <p:cNvSpPr txBox="1">
            <a:spLocks noChangeArrowheads="1"/>
          </p:cNvSpPr>
          <p:nvPr/>
        </p:nvSpPr>
        <p:spPr bwMode="auto">
          <a:xfrm>
            <a:off x="3175" y="571500"/>
            <a:ext cx="9112250" cy="6002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000000"/>
                </a:solidFill>
                <a:latin typeface="宋体" panose="02010600030101010101" pitchFamily="2" charset="-122"/>
              </a:rPr>
              <a:t>一、单项选择</a:t>
            </a:r>
            <a:endParaRPr lang="zh-CN" altLang="en-US" sz="3200">
              <a:latin typeface="宋体" panose="02010600030101010101" pitchFamily="2" charset="-122"/>
            </a:endParaRPr>
          </a:p>
          <a:p>
            <a:pPr eaLnBrk="1" hangingPunct="1"/>
            <a:r>
              <a:rPr lang="en-US" altLang="zh-CN" sz="3200">
                <a:latin typeface="宋体" panose="02010600030101010101" pitchFamily="2" charset="-122"/>
              </a:rPr>
              <a:t>(    ) 1. Your __________ make it possible for the boy to go to school.</a:t>
            </a:r>
          </a:p>
          <a:p>
            <a:pPr eaLnBrk="1" hangingPunct="1"/>
            <a:r>
              <a:rPr lang="en-US" altLang="zh-CN" sz="3200">
                <a:latin typeface="宋体" panose="02010600030101010101" pitchFamily="2" charset="-122"/>
              </a:rPr>
              <a:t>A. kind	</a:t>
            </a:r>
            <a:r>
              <a:rPr lang="en-US" altLang="zh-CN" sz="3200">
                <a:latin typeface="宋体" panose="02010600030101010101" pitchFamily="2" charset="-122"/>
                <a:sym typeface="宋体" panose="02010600030101010101" pitchFamily="2" charset="-122"/>
              </a:rPr>
              <a:t>         </a:t>
            </a:r>
            <a:r>
              <a:rPr lang="en-US" altLang="zh-CN" sz="3200">
                <a:latin typeface="宋体" panose="02010600030101010101" pitchFamily="2" charset="-122"/>
              </a:rPr>
              <a:t>B. happy	</a:t>
            </a:r>
          </a:p>
          <a:p>
            <a:pPr eaLnBrk="1" hangingPunct="1"/>
            <a:r>
              <a:rPr lang="en-US" altLang="zh-CN" sz="3200">
                <a:latin typeface="宋体" panose="02010600030101010101" pitchFamily="2" charset="-122"/>
              </a:rPr>
              <a:t>C. kindness	</a:t>
            </a:r>
            <a:r>
              <a:rPr lang="en-US" altLang="zh-CN" sz="3200">
                <a:latin typeface="宋体" panose="02010600030101010101" pitchFamily="2" charset="-122"/>
                <a:sym typeface="宋体" panose="02010600030101010101" pitchFamily="2" charset="-122"/>
              </a:rPr>
              <a:t>     </a:t>
            </a:r>
            <a:r>
              <a:rPr lang="en-US" altLang="zh-CN" sz="3200">
                <a:latin typeface="宋体" panose="02010600030101010101" pitchFamily="2" charset="-122"/>
              </a:rPr>
              <a:t>D. happiness</a:t>
            </a:r>
          </a:p>
          <a:p>
            <a:pPr eaLnBrk="1" hangingPunct="1"/>
            <a:r>
              <a:rPr lang="en-US" altLang="zh-CN" sz="3200">
                <a:latin typeface="宋体" panose="02010600030101010101" pitchFamily="2" charset="-122"/>
              </a:rPr>
              <a:t>(    ) 2. Children are all excited _____________ the coming holiday.</a:t>
            </a:r>
          </a:p>
          <a:p>
            <a:pPr eaLnBrk="1" hangingPunct="1"/>
            <a:r>
              <a:rPr lang="en-US" altLang="zh-CN" sz="3200">
                <a:latin typeface="宋体" panose="02010600030101010101" pitchFamily="2" charset="-122"/>
              </a:rPr>
              <a:t>A. about    B. of    	C. with    	D. from</a:t>
            </a:r>
          </a:p>
          <a:p>
            <a:pPr eaLnBrk="1" hangingPunct="1"/>
            <a:r>
              <a:rPr lang="en-US" altLang="zh-CN" sz="3200">
                <a:latin typeface="宋体" panose="02010600030101010101" pitchFamily="2" charset="-122"/>
              </a:rPr>
              <a:t>(    ) 3. It’s hard to __________ living in a place where there are no telephones or cars.</a:t>
            </a:r>
          </a:p>
          <a:p>
            <a:pPr eaLnBrk="1" hangingPunct="1"/>
            <a:r>
              <a:rPr lang="en-US" altLang="zh-CN" sz="3200">
                <a:latin typeface="宋体" panose="02010600030101010101" pitchFamily="2" charset="-122"/>
              </a:rPr>
              <a:t>A. realize	B. know	C. imagine D. think</a:t>
            </a:r>
            <a:endParaRPr lang="zh-CN" altLang="en-US" sz="3200">
              <a:latin typeface="宋体" panose="02010600030101010101" pitchFamily="2" charset="-122"/>
            </a:endParaRPr>
          </a:p>
        </p:txBody>
      </p:sp>
      <p:sp>
        <p:nvSpPr>
          <p:cNvPr id="3" name="文本框 2"/>
          <p:cNvSpPr txBox="1">
            <a:spLocks noChangeArrowheads="1"/>
          </p:cNvSpPr>
          <p:nvPr/>
        </p:nvSpPr>
        <p:spPr bwMode="auto">
          <a:xfrm>
            <a:off x="203200" y="1069975"/>
            <a:ext cx="639763"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FF0000"/>
                </a:solidFill>
              </a:rPr>
              <a:t>C</a:t>
            </a:r>
          </a:p>
        </p:txBody>
      </p:sp>
      <p:sp>
        <p:nvSpPr>
          <p:cNvPr id="4" name="文本框 3"/>
          <p:cNvSpPr txBox="1">
            <a:spLocks noChangeArrowheads="1"/>
          </p:cNvSpPr>
          <p:nvPr/>
        </p:nvSpPr>
        <p:spPr bwMode="auto">
          <a:xfrm>
            <a:off x="231775" y="3017838"/>
            <a:ext cx="458788" cy="582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FF0000"/>
                </a:solidFill>
              </a:rPr>
              <a:t>A</a:t>
            </a:r>
          </a:p>
        </p:txBody>
      </p:sp>
      <p:sp>
        <p:nvSpPr>
          <p:cNvPr id="5" name="文本框 4"/>
          <p:cNvSpPr txBox="1">
            <a:spLocks noChangeArrowheads="1"/>
          </p:cNvSpPr>
          <p:nvPr/>
        </p:nvSpPr>
        <p:spPr bwMode="auto">
          <a:xfrm>
            <a:off x="244475" y="4492625"/>
            <a:ext cx="446088" cy="58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FF0000"/>
                </a:solidFill>
              </a:rPr>
              <a:t>C</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p:tgtEl>
                                          <p:spTgt spid="3"/>
                                        </p:tgtEl>
                                        <p:attrNameLst>
                                          <p:attrName>ppt_x</p:attrName>
                                        </p:attrNameLst>
                                      </p:cBhvr>
                                      <p:tavLst>
                                        <p:tav tm="0">
                                          <p:val>
                                            <p:strVal val="#ppt_x-#ppt_w*1.125000"/>
                                          </p:val>
                                        </p:tav>
                                        <p:tav tm="100000">
                                          <p:val>
                                            <p:strVal val="#ppt_x"/>
                                          </p:val>
                                        </p:tav>
                                      </p:tavLst>
                                    </p:anim>
                                    <p:animEffect transition="in" filter="wipe(right)">
                                      <p:cBhvr>
                                        <p:cTn id="8" dur="500"/>
                                        <p:tgtEl>
                                          <p:spTgt spid="3"/>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8"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500"/>
                                        <p:tgtEl>
                                          <p:spTgt spid="4"/>
                                        </p:tgtEl>
                                        <p:attrNameLst>
                                          <p:attrName>ppt_x</p:attrName>
                                        </p:attrNameLst>
                                      </p:cBhvr>
                                      <p:tavLst>
                                        <p:tav tm="0">
                                          <p:val>
                                            <p:strVal val="#ppt_x-#ppt_w*1.125000"/>
                                          </p:val>
                                        </p:tav>
                                        <p:tav tm="100000">
                                          <p:val>
                                            <p:strVal val="#ppt_x"/>
                                          </p:val>
                                        </p:tav>
                                      </p:tavLst>
                                    </p:anim>
                                    <p:animEffect transition="in" filter="wipe(right)">
                                      <p:cBhvr>
                                        <p:cTn id="14" dur="50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8"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p:cTn id="19" dur="500"/>
                                        <p:tgtEl>
                                          <p:spTgt spid="5"/>
                                        </p:tgtEl>
                                        <p:attrNameLst>
                                          <p:attrName>ppt_x</p:attrName>
                                        </p:attrNameLst>
                                      </p:cBhvr>
                                      <p:tavLst>
                                        <p:tav tm="0">
                                          <p:val>
                                            <p:strVal val="#ppt_x-#ppt_w*1.125000"/>
                                          </p:val>
                                        </p:tav>
                                        <p:tav tm="100000">
                                          <p:val>
                                            <p:strVal val="#ppt_x"/>
                                          </p:val>
                                        </p:tav>
                                      </p:tavLst>
                                    </p:anim>
                                    <p:animEffect transition="in" filter="wipe(right)">
                                      <p:cBhvr>
                                        <p:cTn id="2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3314"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后 作 业</a:t>
            </a:r>
          </a:p>
        </p:txBody>
      </p:sp>
      <p:sp>
        <p:nvSpPr>
          <p:cNvPr id="13315" name="文本框 99"/>
          <p:cNvSpPr txBox="1">
            <a:spLocks noChangeArrowheads="1"/>
          </p:cNvSpPr>
          <p:nvPr/>
        </p:nvSpPr>
        <p:spPr bwMode="auto">
          <a:xfrm>
            <a:off x="-11113" y="600075"/>
            <a:ext cx="9140826" cy="403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dirty="0">
                <a:latin typeface="宋体" panose="02010600030101010101" pitchFamily="2" charset="-122"/>
              </a:rPr>
              <a:t>(   ) 4. Thank you for __________ to my report. </a:t>
            </a:r>
          </a:p>
          <a:p>
            <a:pPr eaLnBrk="1" hangingPunct="1"/>
            <a:r>
              <a:rPr lang="en-US" altLang="zh-CN" sz="3200" dirty="0">
                <a:latin typeface="宋体" panose="02010600030101010101" pitchFamily="2" charset="-122"/>
              </a:rPr>
              <a:t>	A. listen	B. listened	</a:t>
            </a:r>
          </a:p>
          <a:p>
            <a:pPr eaLnBrk="1" hangingPunct="1"/>
            <a:r>
              <a:rPr lang="en-US" altLang="zh-CN" sz="3200" dirty="0">
                <a:latin typeface="宋体" panose="02010600030101010101" pitchFamily="2" charset="-122"/>
                <a:sym typeface="宋体" panose="02010600030101010101" pitchFamily="2" charset="-122"/>
              </a:rPr>
              <a:t>     </a:t>
            </a:r>
            <a:r>
              <a:rPr lang="en-US" altLang="zh-CN" sz="3200" dirty="0">
                <a:latin typeface="宋体" panose="02010600030101010101" pitchFamily="2" charset="-122"/>
              </a:rPr>
              <a:t>C. listening	</a:t>
            </a:r>
            <a:r>
              <a:rPr lang="en-US" altLang="zh-CN" sz="3200" dirty="0">
                <a:latin typeface="宋体" panose="02010600030101010101" pitchFamily="2" charset="-122"/>
                <a:sym typeface="宋体" panose="02010600030101010101" pitchFamily="2" charset="-122"/>
              </a:rPr>
              <a:t>  </a:t>
            </a:r>
            <a:r>
              <a:rPr lang="en-US" altLang="zh-CN" sz="3200" dirty="0">
                <a:latin typeface="宋体" panose="02010600030101010101" pitchFamily="2" charset="-122"/>
              </a:rPr>
              <a:t>D. to listen</a:t>
            </a:r>
          </a:p>
          <a:p>
            <a:pPr eaLnBrk="1" hangingPunct="1"/>
            <a:r>
              <a:rPr lang="en-US" altLang="zh-CN" sz="3200" dirty="0">
                <a:latin typeface="宋体" panose="02010600030101010101" pitchFamily="2" charset="-122"/>
              </a:rPr>
              <a:t>(   ) 5. ______________ the bad weather, I have difficulties getting there on time.</a:t>
            </a:r>
          </a:p>
          <a:p>
            <a:pPr eaLnBrk="1" hangingPunct="1"/>
            <a:r>
              <a:rPr lang="en-US" altLang="zh-CN" sz="3200" dirty="0">
                <a:latin typeface="宋体" panose="02010600030101010101" pitchFamily="2" charset="-122"/>
              </a:rPr>
              <a:t>A. Because	B. Because of	</a:t>
            </a:r>
          </a:p>
          <a:p>
            <a:pPr eaLnBrk="1" hangingPunct="1"/>
            <a:r>
              <a:rPr lang="en-US" altLang="zh-CN" sz="3200" dirty="0">
                <a:latin typeface="宋体" panose="02010600030101010101" pitchFamily="2" charset="-122"/>
              </a:rPr>
              <a:t>C. With the help of	  D. Thanks to</a:t>
            </a:r>
          </a:p>
        </p:txBody>
      </p:sp>
      <p:sp>
        <p:nvSpPr>
          <p:cNvPr id="3" name="文本框 2"/>
          <p:cNvSpPr txBox="1">
            <a:spLocks noChangeArrowheads="1"/>
          </p:cNvSpPr>
          <p:nvPr/>
        </p:nvSpPr>
        <p:spPr bwMode="auto">
          <a:xfrm>
            <a:off x="198438" y="596900"/>
            <a:ext cx="430212"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FF0000"/>
                </a:solidFill>
              </a:rPr>
              <a:t>C</a:t>
            </a:r>
          </a:p>
        </p:txBody>
      </p:sp>
      <p:sp>
        <p:nvSpPr>
          <p:cNvPr id="4" name="文本框 3"/>
          <p:cNvSpPr txBox="1">
            <a:spLocks noChangeArrowheads="1"/>
          </p:cNvSpPr>
          <p:nvPr/>
        </p:nvSpPr>
        <p:spPr bwMode="auto">
          <a:xfrm>
            <a:off x="458788" y="2509838"/>
            <a:ext cx="446087"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FF0000"/>
                </a:solidFill>
              </a:rPr>
              <a:t>B</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p:tgtEl>
                                          <p:spTgt spid="3"/>
                                        </p:tgtEl>
                                        <p:attrNameLst>
                                          <p:attrName>ppt_x</p:attrName>
                                        </p:attrNameLst>
                                      </p:cBhvr>
                                      <p:tavLst>
                                        <p:tav tm="0">
                                          <p:val>
                                            <p:strVal val="#ppt_x-#ppt_w*1.125000"/>
                                          </p:val>
                                        </p:tav>
                                        <p:tav tm="100000">
                                          <p:val>
                                            <p:strVal val="#ppt_x"/>
                                          </p:val>
                                        </p:tav>
                                      </p:tavLst>
                                    </p:anim>
                                    <p:animEffect transition="in" filter="wipe(right)">
                                      <p:cBhvr>
                                        <p:cTn id="8" dur="500"/>
                                        <p:tgtEl>
                                          <p:spTgt spid="3"/>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8"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500"/>
                                        <p:tgtEl>
                                          <p:spTgt spid="4"/>
                                        </p:tgtEl>
                                        <p:attrNameLst>
                                          <p:attrName>ppt_x</p:attrName>
                                        </p:attrNameLst>
                                      </p:cBhvr>
                                      <p:tavLst>
                                        <p:tav tm="0">
                                          <p:val>
                                            <p:strVal val="#ppt_x-#ppt_w*1.125000"/>
                                          </p:val>
                                        </p:tav>
                                        <p:tav tm="100000">
                                          <p:val>
                                            <p:strVal val="#ppt_x"/>
                                          </p:val>
                                        </p:tav>
                                      </p:tavLst>
                                    </p:anim>
                                    <p:animEffect transition="in" filter="wipe(right)">
                                      <p:cBhvr>
                                        <p:cTn id="1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4338"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后 作 业</a:t>
            </a:r>
          </a:p>
        </p:txBody>
      </p:sp>
      <p:sp>
        <p:nvSpPr>
          <p:cNvPr id="14339" name="文本框 99"/>
          <p:cNvSpPr txBox="1">
            <a:spLocks noChangeArrowheads="1"/>
          </p:cNvSpPr>
          <p:nvPr/>
        </p:nvSpPr>
        <p:spPr bwMode="auto">
          <a:xfrm>
            <a:off x="-25400" y="598488"/>
            <a:ext cx="9153525" cy="4967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000000"/>
                </a:solidFill>
                <a:latin typeface="宋体" panose="02010600030101010101" pitchFamily="2" charset="-122"/>
              </a:rPr>
              <a:t>二、翻译句子</a:t>
            </a:r>
          </a:p>
          <a:p>
            <a:pPr eaLnBrk="1" hangingPunct="1"/>
            <a:r>
              <a:rPr lang="en-US" altLang="zh-CN" sz="3200">
                <a:solidFill>
                  <a:srgbClr val="000000"/>
                </a:solidFill>
                <a:latin typeface="宋体" panose="02010600030101010101" pitchFamily="2" charset="-122"/>
              </a:rPr>
              <a:t>1. </a:t>
            </a:r>
            <a:r>
              <a:rPr lang="zh-CN" altLang="en-US" sz="3200">
                <a:solidFill>
                  <a:srgbClr val="000000"/>
                </a:solidFill>
                <a:latin typeface="宋体" panose="02010600030101010101" pitchFamily="2" charset="-122"/>
              </a:rPr>
              <a:t>我们有能力自己完成这项工作</a:t>
            </a:r>
            <a:r>
              <a:rPr lang="zh-CN" altLang="en-US" sz="3200">
                <a:latin typeface="宋体" panose="02010600030101010101" pitchFamily="2" charset="-122"/>
              </a:rPr>
              <a:t>。</a:t>
            </a:r>
            <a:endParaRPr lang="zh-CN" altLang="en-US" sz="3200">
              <a:solidFill>
                <a:srgbClr val="000000"/>
              </a:solidFill>
              <a:latin typeface="宋体" panose="02010600030101010101" pitchFamily="2" charset="-122"/>
            </a:endParaRPr>
          </a:p>
          <a:p>
            <a:pPr eaLnBrk="1" hangingPunct="1"/>
            <a:r>
              <a:rPr lang="en-US" altLang="zh-CN" sz="3200">
                <a:solidFill>
                  <a:srgbClr val="000000"/>
                </a:solidFill>
                <a:latin typeface="宋体" panose="02010600030101010101" pitchFamily="2" charset="-122"/>
              </a:rPr>
              <a:t>___________________________________________________________________________</a:t>
            </a:r>
          </a:p>
          <a:p>
            <a:pPr eaLnBrk="1" hangingPunct="1"/>
            <a:r>
              <a:rPr lang="en-US" altLang="zh-CN" sz="3200">
                <a:solidFill>
                  <a:srgbClr val="000000"/>
                </a:solidFill>
                <a:latin typeface="宋体" panose="02010600030101010101" pitchFamily="2" charset="-122"/>
              </a:rPr>
              <a:t>2. </a:t>
            </a:r>
            <a:r>
              <a:rPr lang="zh-CN" altLang="en-US" sz="3200">
                <a:latin typeface="宋体" panose="02010600030101010101" pitchFamily="2" charset="-122"/>
              </a:rPr>
              <a:t>你的兴趣和爱好是什么？</a:t>
            </a:r>
            <a:endParaRPr lang="zh-CN" altLang="en-US" sz="3200">
              <a:solidFill>
                <a:srgbClr val="000000"/>
              </a:solidFill>
              <a:latin typeface="宋体" panose="02010600030101010101" pitchFamily="2" charset="-122"/>
            </a:endParaRPr>
          </a:p>
          <a:p>
            <a:pPr eaLnBrk="1" hangingPunct="1"/>
            <a:r>
              <a:rPr lang="en-US" altLang="zh-CN" sz="3200">
                <a:solidFill>
                  <a:srgbClr val="000000"/>
                </a:solidFill>
                <a:latin typeface="宋体" panose="02010600030101010101" pitchFamily="2" charset="-122"/>
              </a:rPr>
              <a:t>___________________________________________________________________________</a:t>
            </a:r>
          </a:p>
          <a:p>
            <a:pPr eaLnBrk="1" hangingPunct="1"/>
            <a:r>
              <a:rPr lang="en-US" altLang="zh-CN" sz="3200">
                <a:solidFill>
                  <a:srgbClr val="000000"/>
                </a:solidFill>
                <a:latin typeface="宋体" panose="02010600030101010101" pitchFamily="2" charset="-122"/>
              </a:rPr>
              <a:t>3. </a:t>
            </a:r>
            <a:r>
              <a:rPr lang="zh-CN" altLang="en-US" sz="3200">
                <a:solidFill>
                  <a:srgbClr val="000000"/>
                </a:solidFill>
                <a:latin typeface="宋体" panose="02010600030101010101" pitchFamily="2" charset="-122"/>
              </a:rPr>
              <a:t>再次感谢你改变了我的生活。</a:t>
            </a:r>
          </a:p>
          <a:p>
            <a:pPr eaLnBrk="1" hangingPunct="1"/>
            <a:r>
              <a:rPr lang="en-US" altLang="zh-CN" sz="3200">
                <a:solidFill>
                  <a:srgbClr val="000000"/>
                </a:solidFill>
                <a:latin typeface="宋体" panose="02010600030101010101" pitchFamily="2" charset="-122"/>
              </a:rPr>
              <a:t>___________________________________________________________________________</a:t>
            </a:r>
            <a:endParaRPr lang="zh-CN" altLang="en-US" sz="3200">
              <a:latin typeface="宋体" panose="02010600030101010101" pitchFamily="2" charset="-122"/>
            </a:endParaRPr>
          </a:p>
        </p:txBody>
      </p:sp>
      <p:sp>
        <p:nvSpPr>
          <p:cNvPr id="3" name="文本框 2"/>
          <p:cNvSpPr txBox="1">
            <a:spLocks noChangeArrowheads="1"/>
          </p:cNvSpPr>
          <p:nvPr/>
        </p:nvSpPr>
        <p:spPr bwMode="auto">
          <a:xfrm>
            <a:off x="427038" y="1543050"/>
            <a:ext cx="7331075" cy="1071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solidFill>
                  <a:srgbClr val="FF0000"/>
                </a:solidFill>
              </a:rPr>
              <a:t>We are able to finish the job by ourselves.	</a:t>
            </a:r>
          </a:p>
        </p:txBody>
      </p:sp>
      <p:sp>
        <p:nvSpPr>
          <p:cNvPr id="4" name="文本框 3"/>
          <p:cNvSpPr txBox="1">
            <a:spLocks noChangeArrowheads="1"/>
          </p:cNvSpPr>
          <p:nvPr/>
        </p:nvSpPr>
        <p:spPr bwMode="auto">
          <a:xfrm>
            <a:off x="454025" y="3032125"/>
            <a:ext cx="7331075" cy="58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What are your interests and hobbies?</a:t>
            </a:r>
          </a:p>
        </p:txBody>
      </p:sp>
      <p:sp>
        <p:nvSpPr>
          <p:cNvPr id="5" name="文本框 4"/>
          <p:cNvSpPr txBox="1">
            <a:spLocks noChangeArrowheads="1"/>
          </p:cNvSpPr>
          <p:nvPr/>
        </p:nvSpPr>
        <p:spPr bwMode="auto">
          <a:xfrm>
            <a:off x="412750" y="4478338"/>
            <a:ext cx="774858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 Thank you again for changing my life.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linds(horizontal)">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1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5362"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后 作 业</a:t>
            </a:r>
          </a:p>
        </p:txBody>
      </p:sp>
      <p:sp>
        <p:nvSpPr>
          <p:cNvPr id="15363" name="文本框 99"/>
          <p:cNvSpPr txBox="1">
            <a:spLocks noChangeArrowheads="1"/>
          </p:cNvSpPr>
          <p:nvPr/>
        </p:nvSpPr>
        <p:spPr bwMode="auto">
          <a:xfrm>
            <a:off x="-11113" y="573088"/>
            <a:ext cx="9155113" cy="3017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000000"/>
                </a:solidFill>
                <a:latin typeface="宋体" panose="02010600030101010101" pitchFamily="2" charset="-122"/>
              </a:rPr>
              <a:t>4. </a:t>
            </a:r>
            <a:r>
              <a:rPr lang="zh-CN" altLang="en-US" sz="3200">
                <a:solidFill>
                  <a:srgbClr val="000000"/>
                </a:solidFill>
                <a:latin typeface="宋体" panose="02010600030101010101" pitchFamily="2" charset="-122"/>
              </a:rPr>
              <a:t>由于天气恶劣，我们推迟了校运会。</a:t>
            </a:r>
          </a:p>
          <a:p>
            <a:pPr eaLnBrk="1" hangingPunct="1"/>
            <a:r>
              <a:rPr lang="en-US" altLang="zh-CN" sz="3200">
                <a:solidFill>
                  <a:srgbClr val="000000"/>
                </a:solidFill>
                <a:latin typeface="宋体" panose="02010600030101010101" pitchFamily="2" charset="-122"/>
              </a:rPr>
              <a:t>___________________________________________________________________________</a:t>
            </a:r>
          </a:p>
          <a:p>
            <a:pPr eaLnBrk="1" hangingPunct="1"/>
            <a:r>
              <a:rPr lang="en-US" altLang="zh-CN" sz="3200">
                <a:solidFill>
                  <a:srgbClr val="000000"/>
                </a:solidFill>
                <a:latin typeface="宋体" panose="02010600030101010101" pitchFamily="2" charset="-122"/>
              </a:rPr>
              <a:t>5. </a:t>
            </a:r>
            <a:r>
              <a:rPr lang="zh-CN" altLang="en-US" sz="3200">
                <a:solidFill>
                  <a:srgbClr val="000000"/>
                </a:solidFill>
                <a:latin typeface="宋体" panose="02010600030101010101" pitchFamily="2" charset="-122"/>
              </a:rPr>
              <a:t>孩子们对明天的篮球赛满怀兴奋。</a:t>
            </a:r>
          </a:p>
          <a:p>
            <a:pPr eaLnBrk="1" hangingPunct="1"/>
            <a:r>
              <a:rPr lang="en-US" altLang="zh-CN" sz="3200">
                <a:solidFill>
                  <a:srgbClr val="000000"/>
                </a:solidFill>
                <a:latin typeface="宋体" panose="02010600030101010101" pitchFamily="2" charset="-122"/>
              </a:rPr>
              <a:t>___________________________________________________________________________</a:t>
            </a:r>
            <a:endParaRPr lang="zh-CN" altLang="en-US" sz="3200">
              <a:latin typeface="宋体" panose="02010600030101010101" pitchFamily="2" charset="-122"/>
            </a:endParaRPr>
          </a:p>
        </p:txBody>
      </p:sp>
      <p:sp>
        <p:nvSpPr>
          <p:cNvPr id="3" name="文本框 2"/>
          <p:cNvSpPr txBox="1">
            <a:spLocks noChangeArrowheads="1"/>
          </p:cNvSpPr>
          <p:nvPr/>
        </p:nvSpPr>
        <p:spPr bwMode="auto">
          <a:xfrm>
            <a:off x="461963" y="1069975"/>
            <a:ext cx="8402637" cy="1071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We put off the school sports meeting because of the bad weather.</a:t>
            </a:r>
          </a:p>
        </p:txBody>
      </p:sp>
      <p:sp>
        <p:nvSpPr>
          <p:cNvPr id="4" name="文本框 3"/>
          <p:cNvSpPr txBox="1">
            <a:spLocks noChangeArrowheads="1"/>
          </p:cNvSpPr>
          <p:nvPr/>
        </p:nvSpPr>
        <p:spPr bwMode="auto">
          <a:xfrm>
            <a:off x="490538" y="2517775"/>
            <a:ext cx="8472487" cy="1071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The kids are excited about tomorrow’s basketball match.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86"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后 作 业</a:t>
            </a:r>
          </a:p>
        </p:txBody>
      </p:sp>
      <p:sp>
        <p:nvSpPr>
          <p:cNvPr id="16387" name="文本框 99"/>
          <p:cNvSpPr txBox="1">
            <a:spLocks noChangeArrowheads="1"/>
          </p:cNvSpPr>
          <p:nvPr/>
        </p:nvSpPr>
        <p:spPr bwMode="auto">
          <a:xfrm>
            <a:off x="1588" y="584200"/>
            <a:ext cx="9155112" cy="5632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000" dirty="0">
                <a:solidFill>
                  <a:srgbClr val="000000"/>
                </a:solidFill>
                <a:latin typeface="宋体" panose="02010600030101010101" pitchFamily="2" charset="-122"/>
              </a:rPr>
              <a:t>三、</a:t>
            </a:r>
            <a:r>
              <a:rPr lang="zh-CN" altLang="en-US" sz="3000" dirty="0">
                <a:latin typeface="宋体" panose="02010600030101010101" pitchFamily="2" charset="-122"/>
              </a:rPr>
              <a:t>读写综合</a:t>
            </a:r>
          </a:p>
          <a:p>
            <a:pPr eaLnBrk="1" hangingPunct="1"/>
            <a:r>
              <a:rPr lang="en-US" altLang="zh-CN" sz="3000" dirty="0">
                <a:latin typeface="宋体" panose="02010600030101010101" pitchFamily="2" charset="-122"/>
              </a:rPr>
              <a:t>A</a:t>
            </a:r>
            <a:r>
              <a:rPr lang="zh-CN" altLang="en-US" sz="3000" dirty="0">
                <a:latin typeface="宋体" panose="02010600030101010101" pitchFamily="2" charset="-122"/>
              </a:rPr>
              <a:t>、信息归纳</a:t>
            </a:r>
          </a:p>
          <a:p>
            <a:pPr eaLnBrk="1" hangingPunct="1"/>
            <a:r>
              <a:rPr lang="zh-CN" altLang="en-US" sz="3000" dirty="0">
                <a:latin typeface="宋体" panose="02010600030101010101" pitchFamily="2" charset="-122"/>
              </a:rPr>
              <a:t>阅读下面这篇文章，根据所提供的信息，完成信息卡。</a:t>
            </a:r>
          </a:p>
          <a:p>
            <a:pPr eaLnBrk="1" hangingPunct="1"/>
            <a:r>
              <a:rPr lang="en-US" altLang="zh-CN" sz="3000" dirty="0">
                <a:latin typeface="宋体" panose="02010600030101010101" pitchFamily="2" charset="-122"/>
              </a:rPr>
              <a:t>Taking part in charity (</a:t>
            </a:r>
            <a:r>
              <a:rPr lang="zh-CN" altLang="en-US" sz="3000" dirty="0">
                <a:latin typeface="宋体" panose="02010600030101010101" pitchFamily="2" charset="-122"/>
              </a:rPr>
              <a:t>慈善</a:t>
            </a:r>
            <a:r>
              <a:rPr lang="en-US" altLang="zh-CN" sz="3000" dirty="0">
                <a:latin typeface="宋体" panose="02010600030101010101" pitchFamily="2" charset="-122"/>
              </a:rPr>
              <a:t>) is not just for grown-up people. Children can do it too! </a:t>
            </a:r>
          </a:p>
          <a:p>
            <a:pPr eaLnBrk="1" hangingPunct="1"/>
            <a:r>
              <a:rPr lang="en-US" altLang="zh-CN" sz="3000" dirty="0">
                <a:latin typeface="宋体" panose="02010600030101010101" pitchFamily="2" charset="-122"/>
              </a:rPr>
              <a:t>Melvin Sheppard, a 14-year-old American student, has done charity work for eight years. He has also encouraged his classmates to join him. Melvin studies at William Allen Middle School in Philadelphia. Recently, he collected $1,500 by himself and $487 from his classmates to donate </a:t>
            </a:r>
            <a:endParaRPr lang="zh-CN" altLang="en-US" sz="3000" dirty="0">
              <a:latin typeface="宋体" panose="02010600030101010101" pitchFamily="2" charset="-122"/>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10"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后 作 业</a:t>
            </a:r>
          </a:p>
        </p:txBody>
      </p:sp>
      <p:sp>
        <p:nvSpPr>
          <p:cNvPr id="17412" name="文本框 100"/>
          <p:cNvSpPr txBox="1">
            <a:spLocks noChangeArrowheads="1"/>
          </p:cNvSpPr>
          <p:nvPr/>
        </p:nvSpPr>
        <p:spPr bwMode="auto">
          <a:xfrm>
            <a:off x="44450" y="784225"/>
            <a:ext cx="9099550" cy="5016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indent="266700"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dirty="0">
                <a:latin typeface="宋体" panose="02010600030101010101" pitchFamily="2" charset="-122"/>
                <a:sym typeface="宋体" panose="02010600030101010101" pitchFamily="2" charset="-122"/>
              </a:rPr>
              <a:t>to Cooper University Hospital. </a:t>
            </a:r>
            <a:endParaRPr lang="zh-CN" altLang="en-US" sz="3200" dirty="0">
              <a:latin typeface="宋体" panose="02010600030101010101" pitchFamily="2" charset="-122"/>
            </a:endParaRPr>
          </a:p>
          <a:p>
            <a:pPr eaLnBrk="1" hangingPunct="1"/>
            <a:r>
              <a:rPr lang="en-US" altLang="zh-CN" sz="3200" dirty="0">
                <a:latin typeface="宋体" panose="02010600030101010101" pitchFamily="2" charset="-122"/>
              </a:rPr>
              <a:t>Melvin was born nine weeks earlier in Cooper University Hospital, weighing 2.6kg. His father told him how Cooper saved his life, so he felt thankful to the hospital.</a:t>
            </a:r>
          </a:p>
          <a:p>
            <a:pPr eaLnBrk="1" hangingPunct="1"/>
            <a:r>
              <a:rPr lang="en-US" altLang="zh-CN" sz="3200" dirty="0">
                <a:latin typeface="宋体" panose="02010600030101010101" pitchFamily="2" charset="-122"/>
              </a:rPr>
              <a:t>Melvin's classmates joined him as soon as they found out about his kind behavior. “It is great, helping someone that I know,” said Jordan, Melvin's classmate. Melvin's neighbors also helped out.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4"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后 作 业</a:t>
            </a:r>
          </a:p>
        </p:txBody>
      </p:sp>
      <p:sp>
        <p:nvSpPr>
          <p:cNvPr id="18435" name="文本框 100"/>
          <p:cNvSpPr txBox="1">
            <a:spLocks noChangeArrowheads="1"/>
          </p:cNvSpPr>
          <p:nvPr/>
        </p:nvSpPr>
        <p:spPr bwMode="auto">
          <a:xfrm>
            <a:off x="28575" y="1147763"/>
            <a:ext cx="9128125" cy="399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indent="266700"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dirty="0">
                <a:latin typeface="宋体" panose="02010600030101010101" pitchFamily="2" charset="-122"/>
              </a:rPr>
              <a:t>Melvin and his parents have given money to Cooper University Hospital for many years. The money goes to a part of the hospital that helps about 500 young patients every year. “When they leave, we call them graduates.” Stahl, the head of Cooper's division of neonatology (</a:t>
            </a:r>
            <a:r>
              <a:rPr lang="zh-CN" altLang="en-US" sz="3200" dirty="0">
                <a:latin typeface="宋体" panose="02010600030101010101" pitchFamily="2" charset="-122"/>
              </a:rPr>
              <a:t>新生儿科</a:t>
            </a:r>
            <a:r>
              <a:rPr lang="en-US" altLang="zh-CN" sz="3200" dirty="0">
                <a:latin typeface="宋体" panose="02010600030101010101" pitchFamily="2" charset="-122"/>
              </a:rPr>
              <a:t>), said, “We are pleased when our graduates and their families do well, like Melvin and his family.” </a:t>
            </a:r>
            <a:endParaRPr lang="zh-CN" altLang="en-US" sz="3200" dirty="0">
              <a:latin typeface="宋体" panose="02010600030101010101" pitchFamily="2" charset="-122"/>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9458"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后 作 业</a:t>
            </a:r>
          </a:p>
        </p:txBody>
      </p:sp>
      <p:graphicFrame>
        <p:nvGraphicFramePr>
          <p:cNvPr id="2" name="表格 -1"/>
          <p:cNvGraphicFramePr>
            <a:graphicFrameLocks noGrp="1"/>
          </p:cNvGraphicFramePr>
          <p:nvPr/>
        </p:nvGraphicFramePr>
        <p:xfrm>
          <a:off x="28575" y="1201738"/>
          <a:ext cx="9090025" cy="5107309"/>
        </p:xfrm>
        <a:graphic>
          <a:graphicData uri="http://schemas.openxmlformats.org/drawingml/2006/table">
            <a:tbl>
              <a:tblPr/>
              <a:tblGrid>
                <a:gridCol w="4325938">
                  <a:extLst>
                    <a:ext uri="{9D8B030D-6E8A-4147-A177-3AD203B41FA5}">
                      <a16:colId xmlns:a16="http://schemas.microsoft.com/office/drawing/2014/main" val="20000"/>
                    </a:ext>
                  </a:extLst>
                </a:gridCol>
                <a:gridCol w="695325">
                  <a:extLst>
                    <a:ext uri="{9D8B030D-6E8A-4147-A177-3AD203B41FA5}">
                      <a16:colId xmlns:a16="http://schemas.microsoft.com/office/drawing/2014/main" val="20001"/>
                    </a:ext>
                  </a:extLst>
                </a:gridCol>
                <a:gridCol w="4068762">
                  <a:extLst>
                    <a:ext uri="{9D8B030D-6E8A-4147-A177-3AD203B41FA5}">
                      <a16:colId xmlns:a16="http://schemas.microsoft.com/office/drawing/2014/main" val="20002"/>
                    </a:ext>
                  </a:extLst>
                </a:gridCol>
              </a:tblGrid>
              <a:tr h="482600">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28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rPr>
                        <a:t>The age of Melvin Sheppard</a:t>
                      </a:r>
                    </a:p>
                  </a:txBody>
                  <a:tcPr marL="0" marR="0" marT="0" marB="1" horzOverflow="overflow">
                    <a:lnL w="6350" cap="flat" cmpd="sng" algn="ctr">
                      <a:solidFill>
                        <a:srgbClr val="080000"/>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zh-CN" sz="32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1.</a:t>
                      </a:r>
                    </a:p>
                  </a:txBody>
                  <a:tcPr marL="0" marR="0" marT="0" marB="1" anchor="ctr" horzOverflow="overflow">
                    <a:lnL w="6350" cap="flat" cmpd="sng" algn="ctr">
                      <a:solidFill>
                        <a:srgbClr val="080000"/>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32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 </a:t>
                      </a:r>
                    </a:p>
                  </a:txBody>
                  <a:tcPr marL="0" marR="0" marT="0" marB="1" horzOverflow="overflow">
                    <a:lnL w="6350" cap="flat" cmpd="sng" algn="ctr">
                      <a:solidFill>
                        <a:srgbClr val="080000"/>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84188">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28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rPr>
                        <a:t>The place where Melvin was born</a:t>
                      </a:r>
                    </a:p>
                  </a:txBody>
                  <a:tcPr marL="0" marR="0" marT="0" marB="1" horzOverflow="overflow">
                    <a:lnL w="6350" cap="flat" cmpd="sng" algn="ctr">
                      <a:solidFill>
                        <a:srgbClr val="080000"/>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zh-CN" sz="32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2.</a:t>
                      </a:r>
                    </a:p>
                  </a:txBody>
                  <a:tcPr marL="0" marR="0" marT="0" marB="1" anchor="ctr" horzOverflow="overflow">
                    <a:lnL w="6350" cap="flat" cmpd="sng" algn="ctr">
                      <a:solidFill>
                        <a:srgbClr val="080000"/>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32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 </a:t>
                      </a:r>
                    </a:p>
                  </a:txBody>
                  <a:tcPr marL="0" marR="0" marT="0" marB="1" horzOverflow="overflow">
                    <a:lnL w="6350" cap="flat" cmpd="sng" algn="ctr">
                      <a:solidFill>
                        <a:srgbClr val="080000"/>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82600">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28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rPr>
                        <a:t>The weight of Melvin at birth</a:t>
                      </a:r>
                    </a:p>
                  </a:txBody>
                  <a:tcPr marL="0" marR="0" marT="0" marB="1" horzOverflow="overflow">
                    <a:lnL w="6350" cap="flat" cmpd="sng" algn="ctr">
                      <a:solidFill>
                        <a:srgbClr val="080000"/>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zh-CN" sz="32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3.</a:t>
                      </a:r>
                    </a:p>
                  </a:txBody>
                  <a:tcPr marL="0" marR="0" marT="0" marB="1" anchor="ctr" horzOverflow="overflow">
                    <a:lnL w="6350" cap="flat" cmpd="sng" algn="ctr">
                      <a:solidFill>
                        <a:srgbClr val="080000"/>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32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 </a:t>
                      </a:r>
                    </a:p>
                  </a:txBody>
                  <a:tcPr marL="0" marR="0" marT="0" marB="1" horzOverflow="overflow">
                    <a:lnL w="6350" cap="flat" cmpd="sng" algn="ctr">
                      <a:solidFill>
                        <a:srgbClr val="080000"/>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171575">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28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The number of the young patients who get help every year</a:t>
                      </a:r>
                    </a:p>
                  </a:txBody>
                  <a:tcPr marL="0" marR="0" marT="0" marB="1" horzOverflow="overflow">
                    <a:lnL w="6350" cap="flat" cmpd="sng" algn="ctr">
                      <a:solidFill>
                        <a:srgbClr val="080000"/>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zh-CN" sz="32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4.</a:t>
                      </a:r>
                    </a:p>
                  </a:txBody>
                  <a:tcPr marL="0" marR="0" marT="0" marB="1" anchor="ctr" horzOverflow="overflow">
                    <a:lnL w="6350" cap="flat" cmpd="sng" algn="ctr">
                      <a:solidFill>
                        <a:srgbClr val="080000"/>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32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 </a:t>
                      </a:r>
                    </a:p>
                  </a:txBody>
                  <a:tcPr marL="0" marR="0" marT="0" marB="1" horzOverflow="overflow">
                    <a:lnL w="6350" cap="flat" cmpd="sng" algn="ctr">
                      <a:solidFill>
                        <a:srgbClr val="080000"/>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1266825">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28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rPr>
                        <a:t>The time when Melvin started the charity work</a:t>
                      </a:r>
                    </a:p>
                  </a:txBody>
                  <a:tcPr marL="0" marR="0" marT="0" marB="1" anchor="ctr" horzOverflow="overflow">
                    <a:lnL w="6350" cap="flat" cmpd="sng" algn="ctr">
                      <a:solidFill>
                        <a:srgbClr val="080000"/>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pPr>
                      <a:r>
                        <a:rPr kumimoji="0" lang="en-US" altLang="zh-CN" sz="32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5.</a:t>
                      </a:r>
                    </a:p>
                  </a:txBody>
                  <a:tcPr marL="0" marR="0" marT="0" marB="1" anchor="ctr" horzOverflow="overflow">
                    <a:lnL w="6350" cap="flat" cmpd="sng" algn="ctr">
                      <a:solidFill>
                        <a:srgbClr val="080000"/>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zh-CN" altLang="en-US" sz="3200"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endParaRPr>
                    </a:p>
                  </a:txBody>
                  <a:tcPr marL="0" marR="0" marT="0" marB="1" horzOverflow="overflow">
                    <a:lnL w="6350" cap="flat" cmpd="sng" algn="ctr">
                      <a:solidFill>
                        <a:srgbClr val="080000"/>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19485" name="文本框 2"/>
          <p:cNvSpPr txBox="1">
            <a:spLocks noChangeArrowheads="1"/>
          </p:cNvSpPr>
          <p:nvPr/>
        </p:nvSpPr>
        <p:spPr bwMode="auto">
          <a:xfrm>
            <a:off x="85725" y="560388"/>
            <a:ext cx="9043988"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en-US" altLang="zh-CN" sz="3200" dirty="0">
                <a:latin typeface="宋体" panose="02010600030101010101" pitchFamily="2" charset="-122"/>
              </a:rPr>
              <a:t>Information card</a:t>
            </a:r>
          </a:p>
        </p:txBody>
      </p:sp>
      <p:sp>
        <p:nvSpPr>
          <p:cNvPr id="4" name="文本框 3"/>
          <p:cNvSpPr txBox="1">
            <a:spLocks noChangeArrowheads="1"/>
          </p:cNvSpPr>
          <p:nvPr/>
        </p:nvSpPr>
        <p:spPr bwMode="auto">
          <a:xfrm>
            <a:off x="5113338" y="1336675"/>
            <a:ext cx="3937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solidFill>
                  <a:srgbClr val="FF0000"/>
                </a:solidFill>
              </a:rPr>
              <a:t>14/fourteen </a:t>
            </a:r>
          </a:p>
        </p:txBody>
      </p:sp>
      <p:sp>
        <p:nvSpPr>
          <p:cNvPr id="5" name="文本框 4"/>
          <p:cNvSpPr txBox="1">
            <a:spLocks noChangeArrowheads="1"/>
          </p:cNvSpPr>
          <p:nvPr/>
        </p:nvSpPr>
        <p:spPr bwMode="auto">
          <a:xfrm>
            <a:off x="5127625" y="2109787"/>
            <a:ext cx="3990975"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2800" dirty="0">
                <a:solidFill>
                  <a:srgbClr val="FF0000"/>
                </a:solidFill>
              </a:rPr>
              <a:t>Cooper University Hospital</a:t>
            </a:r>
            <a:r>
              <a:rPr lang="en-US" altLang="zh-CN" sz="2800" dirty="0">
                <a:solidFill>
                  <a:srgbClr val="FF0000"/>
                </a:solidFill>
              </a:rPr>
              <a:t>.</a:t>
            </a:r>
          </a:p>
        </p:txBody>
      </p:sp>
      <p:sp>
        <p:nvSpPr>
          <p:cNvPr id="6" name="文本框 5"/>
          <p:cNvSpPr txBox="1">
            <a:spLocks noChangeArrowheads="1"/>
          </p:cNvSpPr>
          <p:nvPr/>
        </p:nvSpPr>
        <p:spPr bwMode="auto">
          <a:xfrm>
            <a:off x="5168899" y="3063894"/>
            <a:ext cx="38544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solidFill>
                  <a:srgbClr val="FF0000"/>
                </a:solidFill>
              </a:rPr>
              <a:t> 2.6kg</a:t>
            </a:r>
          </a:p>
        </p:txBody>
      </p:sp>
      <p:sp>
        <p:nvSpPr>
          <p:cNvPr id="7" name="文本框 6"/>
          <p:cNvSpPr txBox="1">
            <a:spLocks noChangeArrowheads="1"/>
          </p:cNvSpPr>
          <p:nvPr/>
        </p:nvSpPr>
        <p:spPr bwMode="auto">
          <a:xfrm>
            <a:off x="5147467" y="4103688"/>
            <a:ext cx="3951287" cy="582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solidFill>
                  <a:srgbClr val="FF0000"/>
                </a:solidFill>
              </a:rPr>
              <a:t> About 500.</a:t>
            </a:r>
          </a:p>
        </p:txBody>
      </p:sp>
      <p:sp>
        <p:nvSpPr>
          <p:cNvPr id="8" name="文本框 7"/>
          <p:cNvSpPr txBox="1">
            <a:spLocks noChangeArrowheads="1"/>
          </p:cNvSpPr>
          <p:nvPr/>
        </p:nvSpPr>
        <p:spPr bwMode="auto">
          <a:xfrm>
            <a:off x="5168899" y="5095081"/>
            <a:ext cx="3908425" cy="1071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When he was six years old./ At the age of six.</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linds(horizontal)">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blinds(horizontal)">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blinds(horizontal)">
                                      <p:cBhvr>
                                        <p:cTn id="2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82"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后 作 业</a:t>
            </a:r>
          </a:p>
        </p:txBody>
      </p:sp>
      <p:sp>
        <p:nvSpPr>
          <p:cNvPr id="20483" name="文本框 100"/>
          <p:cNvSpPr txBox="1">
            <a:spLocks noChangeArrowheads="1"/>
          </p:cNvSpPr>
          <p:nvPr/>
        </p:nvSpPr>
        <p:spPr bwMode="auto">
          <a:xfrm>
            <a:off x="100012" y="1176338"/>
            <a:ext cx="9043988" cy="4832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2800" dirty="0">
                <a:latin typeface="宋体" panose="02010600030101010101" pitchFamily="2" charset="-122"/>
              </a:rPr>
              <a:t>B. </a:t>
            </a:r>
            <a:r>
              <a:rPr lang="zh-CN" altLang="en-US" sz="2800" dirty="0">
                <a:latin typeface="宋体" panose="02010600030101010101" pitchFamily="2" charset="-122"/>
              </a:rPr>
              <a:t>书面表达</a:t>
            </a:r>
          </a:p>
          <a:p>
            <a:pPr eaLnBrk="1" hangingPunct="1"/>
            <a:r>
              <a:rPr lang="zh-CN" altLang="en-US" sz="2800" dirty="0">
                <a:latin typeface="宋体" panose="02010600030101010101" pitchFamily="2" charset="-122"/>
              </a:rPr>
              <a:t>看了以上</a:t>
            </a:r>
            <a:r>
              <a:rPr lang="en-US" altLang="zh-CN" sz="2800" dirty="0">
                <a:latin typeface="宋体" panose="02010600030101010101" pitchFamily="2" charset="-122"/>
              </a:rPr>
              <a:t>Melvin</a:t>
            </a:r>
            <a:r>
              <a:rPr lang="zh-CN" altLang="en-US" sz="2800" dirty="0">
                <a:latin typeface="宋体" panose="02010600030101010101" pitchFamily="2" charset="-122"/>
              </a:rPr>
              <a:t>的事迹，你有何感想？请你以</a:t>
            </a:r>
            <a:r>
              <a:rPr lang="en-US" altLang="zh-CN" sz="2800" dirty="0">
                <a:latin typeface="宋体" panose="02010600030101010101" pitchFamily="2" charset="-122"/>
              </a:rPr>
              <a:t>Being a Volunteer is Great!</a:t>
            </a:r>
            <a:r>
              <a:rPr lang="zh-CN" altLang="en-US" sz="2800" dirty="0">
                <a:latin typeface="宋体" panose="02010600030101010101" pitchFamily="2" charset="-122"/>
              </a:rPr>
              <a:t>为题写一篇短文。内容包括：</a:t>
            </a:r>
          </a:p>
          <a:p>
            <a:pPr eaLnBrk="1" hangingPunct="1"/>
            <a:r>
              <a:rPr lang="en-US" altLang="zh-CN" sz="2800" dirty="0">
                <a:latin typeface="宋体" panose="02010600030101010101" pitchFamily="2" charset="-122"/>
              </a:rPr>
              <a:t>1. </a:t>
            </a:r>
            <a:r>
              <a:rPr lang="zh-CN" altLang="en-US" sz="2800" dirty="0">
                <a:latin typeface="宋体" panose="02010600030101010101" pitchFamily="2" charset="-122"/>
              </a:rPr>
              <a:t>你对于越来越多的人参加志愿者公益活动的观点。</a:t>
            </a:r>
          </a:p>
          <a:p>
            <a:pPr eaLnBrk="1" hangingPunct="1"/>
            <a:r>
              <a:rPr lang="en-US" altLang="zh-CN" sz="2800" dirty="0">
                <a:latin typeface="宋体" panose="02010600030101010101" pitchFamily="2" charset="-122"/>
              </a:rPr>
              <a:t>2. </a:t>
            </a:r>
            <a:r>
              <a:rPr lang="zh-CN" altLang="en-US" sz="2800" dirty="0">
                <a:latin typeface="宋体" panose="02010600030101010101" pitchFamily="2" charset="-122"/>
              </a:rPr>
              <a:t>你打算帮助谁？为什么？具体要做的事有哪些？（至少两点）</a:t>
            </a:r>
          </a:p>
          <a:p>
            <a:pPr eaLnBrk="1" hangingPunct="1"/>
            <a:r>
              <a:rPr lang="en-US" altLang="zh-CN" sz="2800" dirty="0">
                <a:latin typeface="宋体" panose="02010600030101010101" pitchFamily="2" charset="-122"/>
              </a:rPr>
              <a:t>3. </a:t>
            </a:r>
            <a:r>
              <a:rPr lang="zh-CN" altLang="en-US" sz="2800" dirty="0">
                <a:latin typeface="宋体" panose="02010600030101010101" pitchFamily="2" charset="-122"/>
              </a:rPr>
              <a:t>呼吁大家齐来参与志愿者活动，让世界更美好。</a:t>
            </a:r>
          </a:p>
          <a:p>
            <a:pPr eaLnBrk="1" hangingPunct="1"/>
            <a:r>
              <a:rPr lang="zh-CN" altLang="en-US" sz="2800" dirty="0">
                <a:latin typeface="宋体" panose="02010600030101010101" pitchFamily="2" charset="-122"/>
              </a:rPr>
              <a:t>写作要求：</a:t>
            </a:r>
          </a:p>
          <a:p>
            <a:pPr eaLnBrk="1" hangingPunct="1"/>
            <a:r>
              <a:rPr lang="en-US" altLang="zh-CN" sz="2800" dirty="0">
                <a:latin typeface="宋体" panose="02010600030101010101" pitchFamily="2" charset="-122"/>
              </a:rPr>
              <a:t>1.</a:t>
            </a:r>
            <a:r>
              <a:rPr lang="zh-CN" altLang="en-US" sz="2800" dirty="0">
                <a:latin typeface="宋体" panose="02010600030101010101" pitchFamily="2" charset="-122"/>
              </a:rPr>
              <a:t>不能抄袭原文；不得在作文中出现学校的真实名称和学生的真实姓名；</a:t>
            </a:r>
          </a:p>
          <a:p>
            <a:pPr eaLnBrk="1" hangingPunct="1"/>
            <a:r>
              <a:rPr lang="en-US" altLang="zh-CN" sz="2800" dirty="0">
                <a:latin typeface="宋体" panose="02010600030101010101" pitchFamily="2" charset="-122"/>
              </a:rPr>
              <a:t>2.</a:t>
            </a:r>
            <a:r>
              <a:rPr lang="zh-CN" altLang="en-US" sz="2800" dirty="0">
                <a:latin typeface="宋体" panose="02010600030101010101" pitchFamily="2" charset="-122"/>
              </a:rPr>
              <a:t>语句连贯，词数</a:t>
            </a:r>
            <a:r>
              <a:rPr lang="en-US" altLang="zh-CN" sz="2800" dirty="0">
                <a:latin typeface="宋体" panose="02010600030101010101" pitchFamily="2" charset="-122"/>
              </a:rPr>
              <a:t>70</a:t>
            </a:r>
            <a:r>
              <a:rPr lang="zh-CN" altLang="en-US" sz="2800" dirty="0">
                <a:latin typeface="宋体" panose="02010600030101010101" pitchFamily="2" charset="-122"/>
              </a:rPr>
              <a:t>个左右。</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074"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前 预 习</a:t>
            </a:r>
          </a:p>
        </p:txBody>
      </p:sp>
      <p:sp>
        <p:nvSpPr>
          <p:cNvPr id="3075" name="文本框 99"/>
          <p:cNvSpPr txBox="1">
            <a:spLocks noChangeArrowheads="1"/>
          </p:cNvSpPr>
          <p:nvPr/>
        </p:nvSpPr>
        <p:spPr bwMode="auto">
          <a:xfrm>
            <a:off x="344487" y="866775"/>
            <a:ext cx="8786813" cy="550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latin typeface="宋体" panose="02010600030101010101" pitchFamily="2" charset="-122"/>
              </a:rPr>
              <a:t>【单词】</a:t>
            </a:r>
          </a:p>
          <a:p>
            <a:pPr eaLnBrk="1" hangingPunct="1"/>
            <a:r>
              <a:rPr lang="en-US" altLang="zh-CN" sz="3200" dirty="0">
                <a:latin typeface="宋体" panose="02010600030101010101" pitchFamily="2" charset="-122"/>
              </a:rPr>
              <a:t>1. </a:t>
            </a:r>
            <a:r>
              <a:rPr lang="zh-CN" altLang="en-US" sz="3200" dirty="0">
                <a:latin typeface="宋体" panose="02010600030101010101" pitchFamily="2" charset="-122"/>
              </a:rPr>
              <a:t>信</a:t>
            </a:r>
            <a:r>
              <a:rPr lang="en-US" altLang="zh-CN" sz="3200" dirty="0">
                <a:latin typeface="宋体" panose="02010600030101010101" pitchFamily="2" charset="-122"/>
              </a:rPr>
              <a:t>; </a:t>
            </a:r>
            <a:r>
              <a:rPr lang="zh-CN" altLang="en-US" sz="3200" dirty="0">
                <a:latin typeface="宋体" panose="02010600030101010101" pitchFamily="2" charset="-122"/>
              </a:rPr>
              <a:t>函</a:t>
            </a:r>
            <a:r>
              <a:rPr lang="en-US" altLang="zh-CN" sz="3200" dirty="0">
                <a:latin typeface="宋体" panose="02010600030101010101" pitchFamily="2" charset="-122"/>
              </a:rPr>
              <a:t>n.</a:t>
            </a:r>
            <a:r>
              <a:rPr lang="en-US" altLang="zh-CN" sz="3200" dirty="0">
                <a:solidFill>
                  <a:srgbClr val="000000"/>
                </a:solidFill>
                <a:latin typeface="宋体" panose="02010600030101010101" pitchFamily="2" charset="-122"/>
              </a:rPr>
              <a:t>___________________</a:t>
            </a:r>
            <a:r>
              <a:rPr lang="en-US" altLang="zh-CN" sz="3200" dirty="0">
                <a:latin typeface="宋体" panose="02010600030101010101" pitchFamily="2" charset="-122"/>
              </a:rPr>
              <a:t>	</a:t>
            </a:r>
          </a:p>
          <a:p>
            <a:pPr eaLnBrk="1" hangingPunct="1"/>
            <a:r>
              <a:rPr lang="en-US" altLang="zh-CN" sz="3200" dirty="0">
                <a:latin typeface="宋体" panose="02010600030101010101" pitchFamily="2" charset="-122"/>
              </a:rPr>
              <a:t>2. </a:t>
            </a:r>
            <a:r>
              <a:rPr lang="zh-CN" altLang="en-US" sz="3200" dirty="0">
                <a:latin typeface="宋体" panose="02010600030101010101" pitchFamily="2" charset="-122"/>
              </a:rPr>
              <a:t>女士</a:t>
            </a:r>
            <a:r>
              <a:rPr lang="en-US" altLang="zh-CN" sz="3200" dirty="0">
                <a:latin typeface="宋体" panose="02010600030101010101" pitchFamily="2" charset="-122"/>
              </a:rPr>
              <a:t>; </a:t>
            </a:r>
            <a:r>
              <a:rPr lang="zh-CN" altLang="en-US" sz="3200" dirty="0">
                <a:latin typeface="宋体" panose="02010600030101010101" pitchFamily="2" charset="-122"/>
              </a:rPr>
              <a:t>小姐</a:t>
            </a:r>
            <a:r>
              <a:rPr lang="en-US" altLang="zh-CN" sz="3200" dirty="0">
                <a:latin typeface="宋体" panose="02010600030101010101" pitchFamily="2" charset="-122"/>
              </a:rPr>
              <a:t>n.________________	</a:t>
            </a:r>
          </a:p>
          <a:p>
            <a:pPr eaLnBrk="1" hangingPunct="1"/>
            <a:r>
              <a:rPr lang="en-US" altLang="zh-CN" sz="3200" dirty="0">
                <a:latin typeface="宋体" panose="02010600030101010101" pitchFamily="2" charset="-122"/>
              </a:rPr>
              <a:t>3. </a:t>
            </a:r>
            <a:r>
              <a:rPr lang="zh-CN" altLang="en-US" sz="3200" dirty="0">
                <a:latin typeface="宋体" panose="02010600030101010101" pitchFamily="2" charset="-122"/>
              </a:rPr>
              <a:t>有残疾的</a:t>
            </a:r>
            <a:r>
              <a:rPr lang="en-US" altLang="zh-CN" sz="3200" dirty="0">
                <a:latin typeface="宋体" panose="02010600030101010101" pitchFamily="2" charset="-122"/>
              </a:rPr>
              <a:t>adj._______________	</a:t>
            </a:r>
          </a:p>
          <a:p>
            <a:pPr eaLnBrk="1" hangingPunct="1"/>
            <a:r>
              <a:rPr lang="en-US" altLang="zh-CN" sz="3200" dirty="0">
                <a:latin typeface="宋体" panose="02010600030101010101" pitchFamily="2" charset="-122"/>
              </a:rPr>
              <a:t>4. </a:t>
            </a:r>
            <a:r>
              <a:rPr lang="zh-CN" altLang="en-US" sz="3200" dirty="0">
                <a:latin typeface="宋体" panose="02010600030101010101" pitchFamily="2" charset="-122"/>
              </a:rPr>
              <a:t>瞎的</a:t>
            </a:r>
            <a:r>
              <a:rPr lang="en-US" altLang="zh-CN" sz="3200" dirty="0">
                <a:latin typeface="宋体" panose="02010600030101010101" pitchFamily="2" charset="-122"/>
              </a:rPr>
              <a:t>;</a:t>
            </a:r>
            <a:r>
              <a:rPr lang="zh-CN" altLang="en-US" sz="3200" dirty="0">
                <a:latin typeface="宋体" panose="02010600030101010101" pitchFamily="2" charset="-122"/>
              </a:rPr>
              <a:t>失明的</a:t>
            </a:r>
            <a:r>
              <a:rPr lang="en-US" altLang="zh-CN" sz="3200" dirty="0">
                <a:latin typeface="宋体" panose="02010600030101010101" pitchFamily="2" charset="-122"/>
              </a:rPr>
              <a:t>adj.____________</a:t>
            </a:r>
          </a:p>
          <a:p>
            <a:pPr eaLnBrk="1" hangingPunct="1"/>
            <a:r>
              <a:rPr lang="en-US" altLang="zh-CN" sz="3200" dirty="0">
                <a:latin typeface="宋体" panose="02010600030101010101" pitchFamily="2" charset="-122"/>
              </a:rPr>
              <a:t>5. </a:t>
            </a:r>
            <a:r>
              <a:rPr lang="zh-CN" altLang="en-US" sz="3200" dirty="0">
                <a:latin typeface="宋体" panose="02010600030101010101" pitchFamily="2" charset="-122"/>
              </a:rPr>
              <a:t>聋的</a:t>
            </a:r>
            <a:r>
              <a:rPr lang="en-US" altLang="zh-CN" sz="3200" dirty="0">
                <a:latin typeface="宋体" panose="02010600030101010101" pitchFamily="2" charset="-122"/>
              </a:rPr>
              <a:t>adj.________________	</a:t>
            </a:r>
          </a:p>
          <a:p>
            <a:pPr eaLnBrk="1" hangingPunct="1"/>
            <a:r>
              <a:rPr lang="en-US" altLang="zh-CN" sz="3200" dirty="0">
                <a:latin typeface="宋体" panose="02010600030101010101" pitchFamily="2" charset="-122"/>
              </a:rPr>
              <a:t>6. </a:t>
            </a:r>
            <a:r>
              <a:rPr lang="zh-CN" altLang="en-US" sz="3200" dirty="0">
                <a:latin typeface="宋体" panose="02010600030101010101" pitchFamily="2" charset="-122"/>
              </a:rPr>
              <a:t>想象</a:t>
            </a:r>
            <a:r>
              <a:rPr lang="en-US" altLang="zh-CN" sz="3200" dirty="0">
                <a:latin typeface="宋体" panose="02010600030101010101" pitchFamily="2" charset="-122"/>
              </a:rPr>
              <a:t>; </a:t>
            </a:r>
            <a:r>
              <a:rPr lang="zh-CN" altLang="en-US" sz="3200" dirty="0">
                <a:latin typeface="宋体" panose="02010600030101010101" pitchFamily="2" charset="-122"/>
              </a:rPr>
              <a:t>设想</a:t>
            </a:r>
            <a:r>
              <a:rPr lang="en-US" altLang="zh-CN" sz="3200" dirty="0">
                <a:latin typeface="宋体" panose="02010600030101010101" pitchFamily="2" charset="-122"/>
              </a:rPr>
              <a:t>v._______________	</a:t>
            </a:r>
          </a:p>
          <a:p>
            <a:pPr eaLnBrk="1" hangingPunct="1"/>
            <a:r>
              <a:rPr lang="en-US" altLang="zh-CN" sz="3200" dirty="0">
                <a:latin typeface="宋体" panose="02010600030101010101" pitchFamily="2" charset="-122"/>
              </a:rPr>
              <a:t>7. </a:t>
            </a:r>
            <a:r>
              <a:rPr lang="zh-CN" altLang="en-US" sz="3200" dirty="0">
                <a:latin typeface="宋体" panose="02010600030101010101" pitchFamily="2" charset="-122"/>
              </a:rPr>
              <a:t>困难</a:t>
            </a:r>
            <a:r>
              <a:rPr lang="en-US" altLang="zh-CN" sz="3200" dirty="0">
                <a:latin typeface="宋体" panose="02010600030101010101" pitchFamily="2" charset="-122"/>
              </a:rPr>
              <a:t>; </a:t>
            </a:r>
            <a:r>
              <a:rPr lang="zh-CN" altLang="en-US" sz="3200" dirty="0">
                <a:latin typeface="宋体" panose="02010600030101010101" pitchFamily="2" charset="-122"/>
              </a:rPr>
              <a:t>难题</a:t>
            </a:r>
            <a:r>
              <a:rPr lang="en-US" altLang="zh-CN" sz="3200" dirty="0">
                <a:latin typeface="宋体" panose="02010600030101010101" pitchFamily="2" charset="-122"/>
              </a:rPr>
              <a:t>n.____________</a:t>
            </a:r>
          </a:p>
          <a:p>
            <a:pPr eaLnBrk="1" hangingPunct="1"/>
            <a:r>
              <a:rPr lang="en-US" altLang="zh-CN" sz="3200" dirty="0">
                <a:latin typeface="宋体" panose="02010600030101010101" pitchFamily="2" charset="-122"/>
              </a:rPr>
              <a:t>8. </a:t>
            </a:r>
            <a:r>
              <a:rPr lang="zh-CN" altLang="en-US" sz="3200" dirty="0">
                <a:latin typeface="宋体" panose="02010600030101010101" pitchFamily="2" charset="-122"/>
              </a:rPr>
              <a:t>开</a:t>
            </a:r>
            <a:r>
              <a:rPr lang="en-US" altLang="zh-CN" sz="3200" dirty="0">
                <a:latin typeface="宋体" panose="02010600030101010101" pitchFamily="2" charset="-122"/>
              </a:rPr>
              <a:t>; </a:t>
            </a:r>
            <a:r>
              <a:rPr lang="zh-CN" altLang="en-US" sz="3200" dirty="0">
                <a:latin typeface="宋体" panose="02010600030101010101" pitchFamily="2" charset="-122"/>
              </a:rPr>
              <a:t>打开</a:t>
            </a:r>
            <a:r>
              <a:rPr lang="en-US" altLang="zh-CN" sz="3200" dirty="0">
                <a:latin typeface="宋体" panose="02010600030101010101" pitchFamily="2" charset="-122"/>
              </a:rPr>
              <a:t>v._________________</a:t>
            </a:r>
          </a:p>
          <a:p>
            <a:pPr eaLnBrk="1" hangingPunct="1"/>
            <a:r>
              <a:rPr lang="en-US" altLang="zh-CN" sz="3200" dirty="0">
                <a:latin typeface="宋体" panose="02010600030101010101" pitchFamily="2" charset="-122"/>
              </a:rPr>
              <a:t>9. </a:t>
            </a:r>
            <a:r>
              <a:rPr lang="zh-CN" altLang="en-US" sz="3200" dirty="0">
                <a:latin typeface="宋体" panose="02010600030101010101" pitchFamily="2" charset="-122"/>
              </a:rPr>
              <a:t>门</a:t>
            </a:r>
            <a:r>
              <a:rPr lang="en-US" altLang="zh-CN" sz="3200" dirty="0">
                <a:latin typeface="宋体" panose="02010600030101010101" pitchFamily="2" charset="-122"/>
              </a:rPr>
              <a:t>n._________________________	</a:t>
            </a:r>
          </a:p>
          <a:p>
            <a:pPr eaLnBrk="1" hangingPunct="1"/>
            <a:r>
              <a:rPr lang="en-US" altLang="zh-CN" sz="3200" dirty="0">
                <a:latin typeface="宋体" panose="02010600030101010101" pitchFamily="2" charset="-122"/>
              </a:rPr>
              <a:t>10. </a:t>
            </a:r>
            <a:r>
              <a:rPr lang="zh-CN" altLang="en-US" sz="3200" dirty="0">
                <a:latin typeface="宋体" panose="02010600030101010101" pitchFamily="2" charset="-122"/>
              </a:rPr>
              <a:t>拿</a:t>
            </a:r>
            <a:r>
              <a:rPr lang="en-US" altLang="zh-CN" sz="3200" dirty="0">
                <a:latin typeface="宋体" panose="02010600030101010101" pitchFamily="2" charset="-122"/>
              </a:rPr>
              <a:t>; </a:t>
            </a:r>
            <a:r>
              <a:rPr lang="zh-CN" altLang="en-US" sz="3200" dirty="0">
                <a:latin typeface="宋体" panose="02010600030101010101" pitchFamily="2" charset="-122"/>
              </a:rPr>
              <a:t>提</a:t>
            </a:r>
            <a:r>
              <a:rPr lang="en-US" altLang="zh-CN" sz="3200" dirty="0">
                <a:latin typeface="宋体" panose="02010600030101010101" pitchFamily="2" charset="-122"/>
              </a:rPr>
              <a:t>; </a:t>
            </a:r>
            <a:r>
              <a:rPr lang="zh-CN" altLang="en-US" sz="3200" dirty="0">
                <a:latin typeface="宋体" panose="02010600030101010101" pitchFamily="2" charset="-122"/>
              </a:rPr>
              <a:t>扛</a:t>
            </a:r>
            <a:r>
              <a:rPr lang="en-US" altLang="zh-CN" sz="3200" dirty="0">
                <a:latin typeface="宋体" panose="02010600030101010101" pitchFamily="2" charset="-122"/>
              </a:rPr>
              <a:t>v.__________________	</a:t>
            </a:r>
            <a:endParaRPr lang="zh-CN" altLang="en-US" sz="3200" dirty="0">
              <a:latin typeface="宋体" panose="02010600030101010101" pitchFamily="2" charset="-122"/>
            </a:endParaRPr>
          </a:p>
        </p:txBody>
      </p:sp>
      <p:sp>
        <p:nvSpPr>
          <p:cNvPr id="2" name="文本框 1"/>
          <p:cNvSpPr txBox="1">
            <a:spLocks noChangeArrowheads="1"/>
          </p:cNvSpPr>
          <p:nvPr/>
        </p:nvSpPr>
        <p:spPr bwMode="auto">
          <a:xfrm>
            <a:off x="2925763" y="1309688"/>
            <a:ext cx="1906587" cy="582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letter</a:t>
            </a:r>
          </a:p>
        </p:txBody>
      </p:sp>
      <p:sp>
        <p:nvSpPr>
          <p:cNvPr id="3" name="文本框 2"/>
          <p:cNvSpPr txBox="1">
            <a:spLocks noChangeArrowheads="1"/>
          </p:cNvSpPr>
          <p:nvPr/>
        </p:nvSpPr>
        <p:spPr bwMode="auto">
          <a:xfrm>
            <a:off x="3760788" y="1838325"/>
            <a:ext cx="1598612"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Miss</a:t>
            </a:r>
          </a:p>
        </p:txBody>
      </p:sp>
      <p:sp>
        <p:nvSpPr>
          <p:cNvPr id="4" name="文本框 3"/>
          <p:cNvSpPr txBox="1">
            <a:spLocks noChangeArrowheads="1"/>
          </p:cNvSpPr>
          <p:nvPr/>
        </p:nvSpPr>
        <p:spPr bwMode="auto">
          <a:xfrm>
            <a:off x="3829050" y="2324100"/>
            <a:ext cx="286543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disabled </a:t>
            </a:r>
          </a:p>
        </p:txBody>
      </p:sp>
      <p:sp>
        <p:nvSpPr>
          <p:cNvPr id="5" name="文本框 4"/>
          <p:cNvSpPr txBox="1">
            <a:spLocks noChangeArrowheads="1"/>
          </p:cNvSpPr>
          <p:nvPr/>
        </p:nvSpPr>
        <p:spPr bwMode="auto">
          <a:xfrm>
            <a:off x="4065588" y="2854325"/>
            <a:ext cx="1600200"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blind</a:t>
            </a:r>
          </a:p>
        </p:txBody>
      </p:sp>
      <p:sp>
        <p:nvSpPr>
          <p:cNvPr id="6" name="文本框 5"/>
          <p:cNvSpPr txBox="1">
            <a:spLocks noChangeArrowheads="1"/>
          </p:cNvSpPr>
          <p:nvPr/>
        </p:nvSpPr>
        <p:spPr bwMode="auto">
          <a:xfrm>
            <a:off x="3022600" y="3298825"/>
            <a:ext cx="1919288"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deaf</a:t>
            </a:r>
          </a:p>
        </p:txBody>
      </p:sp>
      <p:sp>
        <p:nvSpPr>
          <p:cNvPr id="7" name="文本框 6"/>
          <p:cNvSpPr txBox="1">
            <a:spLocks noChangeArrowheads="1"/>
          </p:cNvSpPr>
          <p:nvPr/>
        </p:nvSpPr>
        <p:spPr bwMode="auto">
          <a:xfrm>
            <a:off x="3538538" y="3771900"/>
            <a:ext cx="2239962"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imagine </a:t>
            </a:r>
          </a:p>
        </p:txBody>
      </p:sp>
      <p:sp>
        <p:nvSpPr>
          <p:cNvPr id="8" name="文本框 7"/>
          <p:cNvSpPr txBox="1">
            <a:spLocks noChangeArrowheads="1"/>
          </p:cNvSpPr>
          <p:nvPr/>
        </p:nvSpPr>
        <p:spPr bwMode="auto">
          <a:xfrm>
            <a:off x="3468688" y="4314825"/>
            <a:ext cx="2433637"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difficulty</a:t>
            </a:r>
          </a:p>
        </p:txBody>
      </p:sp>
      <p:sp>
        <p:nvSpPr>
          <p:cNvPr id="9" name="文本框 8"/>
          <p:cNvSpPr txBox="1">
            <a:spLocks noChangeArrowheads="1"/>
          </p:cNvSpPr>
          <p:nvPr/>
        </p:nvSpPr>
        <p:spPr bwMode="auto">
          <a:xfrm>
            <a:off x="3051175" y="4773613"/>
            <a:ext cx="118110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open</a:t>
            </a:r>
          </a:p>
        </p:txBody>
      </p:sp>
      <p:sp>
        <p:nvSpPr>
          <p:cNvPr id="10" name="文本框 9"/>
          <p:cNvSpPr txBox="1">
            <a:spLocks noChangeArrowheads="1"/>
          </p:cNvSpPr>
          <p:nvPr/>
        </p:nvSpPr>
        <p:spPr bwMode="auto">
          <a:xfrm>
            <a:off x="2397125" y="5246688"/>
            <a:ext cx="13779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FF0000"/>
                </a:solidFill>
              </a:rPr>
              <a:t>door</a:t>
            </a:r>
          </a:p>
        </p:txBody>
      </p:sp>
      <p:sp>
        <p:nvSpPr>
          <p:cNvPr id="11" name="文本框 10"/>
          <p:cNvSpPr txBox="1">
            <a:spLocks noChangeArrowheads="1"/>
          </p:cNvSpPr>
          <p:nvPr/>
        </p:nvSpPr>
        <p:spPr bwMode="auto">
          <a:xfrm>
            <a:off x="3746500" y="5719763"/>
            <a:ext cx="1585913"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carry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linds(horizont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linds(horizontal)">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blinds(horizontal)">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blinds(horizontal)">
                                      <p:cBhvr>
                                        <p:cTn id="27" dur="500"/>
                                        <p:tgtEl>
                                          <p:spTgt spid="6"/>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blinds(horizontal)">
                                      <p:cBhvr>
                                        <p:cTn id="32" dur="500"/>
                                        <p:tgtEl>
                                          <p:spTgt spid="7"/>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Effect transition="in" filter="blinds(horizontal)">
                                      <p:cBhvr>
                                        <p:cTn id="37" dur="500"/>
                                        <p:tgtEl>
                                          <p:spTgt spid="8"/>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9"/>
                                        </p:tgtEl>
                                        <p:attrNameLst>
                                          <p:attrName>style.visibility</p:attrName>
                                        </p:attrNameLst>
                                      </p:cBhvr>
                                      <p:to>
                                        <p:strVal val="visible"/>
                                      </p:to>
                                    </p:set>
                                    <p:animEffect transition="in" filter="blinds(horizontal)">
                                      <p:cBhvr>
                                        <p:cTn id="42" dur="500"/>
                                        <p:tgtEl>
                                          <p:spTgt spid="9"/>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10"/>
                                        </p:tgtEl>
                                        <p:attrNameLst>
                                          <p:attrName>style.visibility</p:attrName>
                                        </p:attrNameLst>
                                      </p:cBhvr>
                                      <p:to>
                                        <p:strVal val="visible"/>
                                      </p:to>
                                    </p:set>
                                    <p:animEffect transition="in" filter="blinds(horizontal)">
                                      <p:cBhvr>
                                        <p:cTn id="47" dur="500"/>
                                        <p:tgtEl>
                                          <p:spTgt spid="10"/>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11"/>
                                        </p:tgtEl>
                                        <p:attrNameLst>
                                          <p:attrName>style.visibility</p:attrName>
                                        </p:attrNameLst>
                                      </p:cBhvr>
                                      <p:to>
                                        <p:strVal val="visible"/>
                                      </p:to>
                                    </p:set>
                                    <p:animEffect transition="in" filter="blinds(horizontal)">
                                      <p:cBhvr>
                                        <p:cTn id="5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P spid="7" grpId="0"/>
      <p:bldP spid="8" grpId="0"/>
      <p:bldP spid="9" grpId="0"/>
      <p:bldP spid="10" grpId="0"/>
      <p:bldP spid="11" grpId="0"/>
    </p:bld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6"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后 作 业</a:t>
            </a:r>
          </a:p>
        </p:txBody>
      </p:sp>
      <p:sp>
        <p:nvSpPr>
          <p:cNvPr id="21507" name="文本框 100"/>
          <p:cNvSpPr txBox="1">
            <a:spLocks noChangeArrowheads="1"/>
          </p:cNvSpPr>
          <p:nvPr/>
        </p:nvSpPr>
        <p:spPr bwMode="auto">
          <a:xfrm>
            <a:off x="3175" y="584200"/>
            <a:ext cx="9140825" cy="60016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latin typeface="宋体" panose="02010600030101010101" pitchFamily="2" charset="-122"/>
              </a:rPr>
              <a:t>【写作思路点拨】</a:t>
            </a:r>
          </a:p>
          <a:p>
            <a:pPr eaLnBrk="1" hangingPunct="1"/>
            <a:r>
              <a:rPr lang="zh-CN" altLang="en-US" sz="3200" dirty="0">
                <a:latin typeface="宋体" panose="02010600030101010101" pitchFamily="2" charset="-122"/>
              </a:rPr>
              <a:t>第一步：描述志愿者参与情况，表明自己观点。 </a:t>
            </a:r>
          </a:p>
          <a:p>
            <a:pPr eaLnBrk="1" hangingPunct="1"/>
            <a:r>
              <a:rPr lang="zh-CN" altLang="en-US" sz="3200" dirty="0">
                <a:latin typeface="宋体" panose="02010600030101010101" pitchFamily="2" charset="-122"/>
              </a:rPr>
              <a:t>参考句型：</a:t>
            </a:r>
          </a:p>
          <a:p>
            <a:pPr eaLnBrk="1" hangingPunct="1"/>
            <a:r>
              <a:rPr lang="en-US" altLang="zh-CN" sz="3200" dirty="0">
                <a:latin typeface="宋体" panose="02010600030101010101" pitchFamily="2" charset="-122"/>
              </a:rPr>
              <a:t>1. More and more people are taking part in </a:t>
            </a:r>
            <a:r>
              <a:rPr lang="en-US" altLang="zh-CN" sz="3200" dirty="0" smtClean="0">
                <a:latin typeface="宋体" panose="02010600030101010101" pitchFamily="2" charset="-122"/>
              </a:rPr>
              <a:t>_________.</a:t>
            </a:r>
            <a:endParaRPr lang="en-US" altLang="zh-CN" sz="3200" dirty="0">
              <a:latin typeface="宋体" panose="02010600030101010101" pitchFamily="2" charset="-122"/>
            </a:endParaRPr>
          </a:p>
          <a:p>
            <a:pPr eaLnBrk="1" hangingPunct="1"/>
            <a:r>
              <a:rPr lang="en-US" altLang="zh-CN" sz="3200" dirty="0">
                <a:latin typeface="宋体" panose="02010600030101010101" pitchFamily="2" charset="-122"/>
              </a:rPr>
              <a:t>2. I think ... is _____.  </a:t>
            </a:r>
          </a:p>
          <a:p>
            <a:pPr eaLnBrk="1" hangingPunct="1"/>
            <a:r>
              <a:rPr lang="en-US" altLang="zh-CN" sz="3200" dirty="0">
                <a:latin typeface="宋体" panose="02010600030101010101" pitchFamily="2" charset="-122"/>
              </a:rPr>
              <a:t>3. I’d like to be </a:t>
            </a:r>
            <a:r>
              <a:rPr lang="en-US" altLang="zh-CN" sz="3200" dirty="0" smtClean="0">
                <a:latin typeface="宋体" panose="02010600030101010101" pitchFamily="2" charset="-122"/>
              </a:rPr>
              <a:t>_____.   </a:t>
            </a:r>
            <a:endParaRPr lang="en-US" altLang="zh-CN" sz="3200" dirty="0">
              <a:latin typeface="宋体" panose="02010600030101010101" pitchFamily="2" charset="-122"/>
            </a:endParaRPr>
          </a:p>
          <a:p>
            <a:pPr eaLnBrk="1" hangingPunct="1"/>
            <a:r>
              <a:rPr lang="zh-CN" altLang="en-US" sz="3200" dirty="0">
                <a:latin typeface="宋体" panose="02010600030101010101" pitchFamily="2" charset="-122"/>
              </a:rPr>
              <a:t>第二步：写明你要帮助的对象（如帮助老人、孩子或、病人等）、原因以及你能做的事。参考句型：</a:t>
            </a:r>
            <a:r>
              <a:rPr lang="en-US" altLang="zh-CN" sz="3200" dirty="0">
                <a:latin typeface="宋体" panose="02010600030101010101" pitchFamily="2" charset="-122"/>
              </a:rPr>
              <a:t>1. I’d like to work as a volunteer for _________ . 2. I want to help out as a volunteer in </a:t>
            </a:r>
            <a:r>
              <a:rPr lang="en-US" altLang="zh-CN" sz="3200" dirty="0" smtClean="0">
                <a:latin typeface="宋体" panose="02010600030101010101" pitchFamily="2" charset="-122"/>
              </a:rPr>
              <a:t>________ </a:t>
            </a:r>
            <a:r>
              <a:rPr lang="en-US" altLang="zh-CN" sz="3200" dirty="0">
                <a:latin typeface="宋体" panose="02010600030101010101" pitchFamily="2" charset="-122"/>
              </a:rPr>
              <a:t>because</a:t>
            </a:r>
            <a:r>
              <a:rPr lang="en-US" altLang="zh-CN" sz="3200" dirty="0" smtClean="0">
                <a:latin typeface="宋体" panose="02010600030101010101" pitchFamily="2" charset="-122"/>
              </a:rPr>
              <a:t>______. </a:t>
            </a:r>
            <a:endParaRPr lang="en-US" altLang="zh-CN" sz="3200" dirty="0">
              <a:latin typeface="宋体" panose="02010600030101010101" pitchFamily="2" charset="-122"/>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30"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后 作 业</a:t>
            </a:r>
          </a:p>
        </p:txBody>
      </p:sp>
      <p:sp>
        <p:nvSpPr>
          <p:cNvPr id="22531" name="文本框 2"/>
          <p:cNvSpPr txBox="1">
            <a:spLocks noChangeArrowheads="1"/>
          </p:cNvSpPr>
          <p:nvPr/>
        </p:nvSpPr>
        <p:spPr bwMode="auto">
          <a:xfrm>
            <a:off x="39688" y="644525"/>
            <a:ext cx="8996362" cy="594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dirty="0">
                <a:latin typeface="宋体" panose="02010600030101010101" pitchFamily="2" charset="-122"/>
                <a:sym typeface="宋体" panose="02010600030101010101" pitchFamily="2" charset="-122"/>
              </a:rPr>
              <a:t>3. I’m good at________. </a:t>
            </a:r>
          </a:p>
          <a:p>
            <a:pPr eaLnBrk="1" hangingPunct="1"/>
            <a:r>
              <a:rPr lang="en-US" altLang="zh-CN" sz="3200" dirty="0">
                <a:latin typeface="宋体" panose="02010600030101010101" pitchFamily="2" charset="-122"/>
                <a:sym typeface="宋体" panose="02010600030101010101" pitchFamily="2" charset="-122"/>
              </a:rPr>
              <a:t>4. I’m interested in__________. </a:t>
            </a:r>
          </a:p>
          <a:p>
            <a:pPr eaLnBrk="1" hangingPunct="1"/>
            <a:r>
              <a:rPr lang="en-US" altLang="zh-CN" sz="3200" dirty="0">
                <a:latin typeface="宋体" panose="02010600030101010101" pitchFamily="2" charset="-122"/>
                <a:sym typeface="宋体" panose="02010600030101010101" pitchFamily="2" charset="-122"/>
              </a:rPr>
              <a:t>5. I can __________.</a:t>
            </a:r>
          </a:p>
          <a:p>
            <a:pPr eaLnBrk="1" hangingPunct="1"/>
            <a:r>
              <a:rPr lang="en-US" altLang="zh-CN" sz="3200" dirty="0" err="1">
                <a:latin typeface="宋体" panose="02010600030101010101" pitchFamily="2" charset="-122"/>
                <a:sym typeface="宋体" panose="02010600030101010101" pitchFamily="2" charset="-122"/>
              </a:rPr>
              <a:t>第三步：呼吁大家齐来参与志愿者活动，让世界更美好</a:t>
            </a:r>
            <a:r>
              <a:rPr lang="en-US" altLang="zh-CN" sz="3200" dirty="0">
                <a:latin typeface="宋体" panose="02010600030101010101" pitchFamily="2" charset="-122"/>
                <a:sym typeface="宋体" panose="02010600030101010101" pitchFamily="2" charset="-122"/>
              </a:rPr>
              <a:t>。</a:t>
            </a:r>
          </a:p>
          <a:p>
            <a:pPr eaLnBrk="1" hangingPunct="1"/>
            <a:r>
              <a:rPr lang="en-US" altLang="zh-CN" sz="3200" dirty="0" err="1">
                <a:latin typeface="宋体" panose="02010600030101010101" pitchFamily="2" charset="-122"/>
                <a:sym typeface="宋体" panose="02010600030101010101" pitchFamily="2" charset="-122"/>
              </a:rPr>
              <a:t>参考句型</a:t>
            </a:r>
            <a:r>
              <a:rPr lang="en-US" altLang="zh-CN" sz="3200" dirty="0">
                <a:latin typeface="宋体" panose="02010600030101010101" pitchFamily="2" charset="-122"/>
                <a:sym typeface="宋体" panose="02010600030101010101" pitchFamily="2" charset="-122"/>
              </a:rPr>
              <a:t>：</a:t>
            </a:r>
          </a:p>
          <a:p>
            <a:pPr eaLnBrk="1" hangingPunct="1"/>
            <a:r>
              <a:rPr lang="en-US" altLang="zh-CN" sz="3200" dirty="0">
                <a:latin typeface="宋体" panose="02010600030101010101" pitchFamily="2" charset="-122"/>
                <a:sym typeface="宋体" panose="02010600030101010101" pitchFamily="2" charset="-122"/>
              </a:rPr>
              <a:t>1. If everyone can join in the volunteer work, I am sure the world will ___________.  </a:t>
            </a:r>
          </a:p>
          <a:p>
            <a:pPr eaLnBrk="1" hangingPunct="1"/>
            <a:r>
              <a:rPr lang="en-US" altLang="zh-CN" sz="3200" dirty="0">
                <a:latin typeface="宋体" panose="02010600030101010101" pitchFamily="2" charset="-122"/>
                <a:sym typeface="宋体" panose="02010600030101010101" pitchFamily="2" charset="-122"/>
              </a:rPr>
              <a:t>2. I hope everyone can take an active part in helping others. Then we will have ______.</a:t>
            </a:r>
          </a:p>
          <a:p>
            <a:pPr eaLnBrk="1" hangingPunct="1"/>
            <a:r>
              <a:rPr lang="en-US" altLang="zh-CN" sz="3200" dirty="0" err="1">
                <a:latin typeface="宋体" panose="02010600030101010101" pitchFamily="2" charset="-122"/>
                <a:sym typeface="宋体" panose="02010600030101010101" pitchFamily="2" charset="-122"/>
              </a:rPr>
              <a:t>第四步</a:t>
            </a:r>
            <a:r>
              <a:rPr lang="en-US" altLang="zh-CN" sz="3200" dirty="0">
                <a:latin typeface="宋体" panose="02010600030101010101" pitchFamily="2" charset="-122"/>
                <a:sym typeface="宋体" panose="02010600030101010101" pitchFamily="2" charset="-122"/>
              </a:rPr>
              <a:t>: </a:t>
            </a:r>
            <a:r>
              <a:rPr lang="en-US" altLang="zh-CN" sz="3200" dirty="0" err="1">
                <a:latin typeface="宋体" panose="02010600030101010101" pitchFamily="2" charset="-122"/>
                <a:sym typeface="宋体" panose="02010600030101010101" pitchFamily="2" charset="-122"/>
              </a:rPr>
              <a:t>检查自己的写作</a:t>
            </a:r>
            <a:r>
              <a:rPr lang="en-US" altLang="zh-CN" sz="3200" dirty="0">
                <a:latin typeface="宋体" panose="02010600030101010101" pitchFamily="2" charset="-122"/>
                <a:sym typeface="宋体" panose="02010600030101010101" pitchFamily="2" charset="-122"/>
              </a:rPr>
              <a:t>。（1. 要求的3个内容都写到了吗？2. </a:t>
            </a:r>
            <a:r>
              <a:rPr lang="en-US" altLang="zh-CN" sz="3200" dirty="0" err="1">
                <a:latin typeface="宋体" panose="02010600030101010101" pitchFamily="2" charset="-122"/>
                <a:sym typeface="宋体" panose="02010600030101010101" pitchFamily="2" charset="-122"/>
              </a:rPr>
              <a:t>有否语法错误</a:t>
            </a:r>
            <a:r>
              <a:rPr lang="en-US" altLang="zh-CN" sz="3200" dirty="0">
                <a:latin typeface="宋体" panose="02010600030101010101" pitchFamily="2" charset="-122"/>
                <a:sym typeface="宋体" panose="02010600030101010101" pitchFamily="2" charset="-122"/>
              </a:rPr>
              <a:t>？）</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3554"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后 作 业</a:t>
            </a:r>
          </a:p>
        </p:txBody>
      </p:sp>
      <p:sp>
        <p:nvSpPr>
          <p:cNvPr id="23555" name="文本框 100"/>
          <p:cNvSpPr txBox="1">
            <a:spLocks noChangeArrowheads="1"/>
          </p:cNvSpPr>
          <p:nvPr/>
        </p:nvSpPr>
        <p:spPr bwMode="auto">
          <a:xfrm>
            <a:off x="3175" y="703263"/>
            <a:ext cx="9140825" cy="594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en-US" altLang="zh-CN" sz="3200">
                <a:latin typeface="宋体" panose="02010600030101010101" pitchFamily="2" charset="-122"/>
              </a:rPr>
              <a:t>Being a Volunteer is Great!</a:t>
            </a:r>
          </a:p>
          <a:p>
            <a:pPr algn="ctr" eaLnBrk="1" hangingPunct="1"/>
            <a:r>
              <a:rPr lang="en-US" altLang="zh-CN" sz="3200">
                <a:latin typeface="宋体" panose="02010600030101010101" pitchFamily="2" charset="-122"/>
              </a:rPr>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 </a:t>
            </a:r>
          </a:p>
        </p:txBody>
      </p:sp>
      <p:sp>
        <p:nvSpPr>
          <p:cNvPr id="3" name="文本框 2"/>
          <p:cNvSpPr txBox="1">
            <a:spLocks noChangeArrowheads="1"/>
          </p:cNvSpPr>
          <p:nvPr/>
        </p:nvSpPr>
        <p:spPr bwMode="auto">
          <a:xfrm>
            <a:off x="209550" y="1144588"/>
            <a:ext cx="8861425" cy="4973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solidFill>
                  <a:srgbClr val="FF0000"/>
                </a:solidFill>
              </a:rPr>
              <a:t>More and more people are taking part in volunteer work. I think being a volunteer is great! I want to help out as a volunteer in the old people’s home because I want to do something for the old people like loving my grandparents. First, I can sing songs for them to cheer them up. Then I can read newspapers for them. Besides, I can also talk with them or listen to them. If everyone can take an active part in helping old people, we’ll have a better world</a:t>
            </a:r>
            <a:r>
              <a:rPr lang="zh-CN" altLang="en-US" sz="3200" dirty="0" smtClean="0">
                <a:solidFill>
                  <a:srgbClr val="FF0000"/>
                </a:solidFill>
              </a:rPr>
              <a:t>. </a:t>
            </a:r>
            <a:endParaRPr lang="zh-CN" altLang="en-US" sz="32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098"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前 预 习</a:t>
            </a:r>
          </a:p>
        </p:txBody>
      </p:sp>
      <p:sp>
        <p:nvSpPr>
          <p:cNvPr id="4099" name="文本框 99"/>
          <p:cNvSpPr txBox="1">
            <a:spLocks noChangeArrowheads="1"/>
          </p:cNvSpPr>
          <p:nvPr/>
        </p:nvSpPr>
        <p:spPr bwMode="auto">
          <a:xfrm>
            <a:off x="357187" y="754063"/>
            <a:ext cx="8778876" cy="5016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latin typeface="宋体" panose="02010600030101010101" pitchFamily="2" charset="-122"/>
              </a:rPr>
              <a:t>11. </a:t>
            </a:r>
            <a:r>
              <a:rPr lang="zh-CN" altLang="en-US" sz="3200">
                <a:latin typeface="宋体" panose="02010600030101010101" pitchFamily="2" charset="-122"/>
              </a:rPr>
              <a:t>训练</a:t>
            </a:r>
            <a:r>
              <a:rPr lang="en-US" altLang="zh-CN" sz="3200">
                <a:latin typeface="宋体" panose="02010600030101010101" pitchFamily="2" charset="-122"/>
              </a:rPr>
              <a:t>; </a:t>
            </a:r>
            <a:r>
              <a:rPr lang="zh-CN" altLang="en-US" sz="3200">
                <a:latin typeface="宋体" panose="02010600030101010101" pitchFamily="2" charset="-122"/>
              </a:rPr>
              <a:t>培训</a:t>
            </a:r>
            <a:r>
              <a:rPr lang="en-US" altLang="zh-CN" sz="3200">
                <a:latin typeface="宋体" panose="02010600030101010101" pitchFamily="2" charset="-122"/>
              </a:rPr>
              <a:t>v.__________________</a:t>
            </a:r>
          </a:p>
          <a:p>
            <a:pPr eaLnBrk="1" hangingPunct="1"/>
            <a:r>
              <a:rPr lang="en-US" altLang="zh-CN" sz="3200">
                <a:latin typeface="宋体" panose="02010600030101010101" pitchFamily="2" charset="-122"/>
              </a:rPr>
              <a:t>12. </a:t>
            </a:r>
            <a:r>
              <a:rPr lang="zh-CN" altLang="en-US" sz="3200">
                <a:latin typeface="宋体" panose="02010600030101010101" pitchFamily="2" charset="-122"/>
              </a:rPr>
              <a:t>兴奋的</a:t>
            </a:r>
            <a:r>
              <a:rPr lang="en-US" altLang="zh-CN" sz="3200">
                <a:latin typeface="宋体" panose="02010600030101010101" pitchFamily="2" charset="-122"/>
              </a:rPr>
              <a:t>adj._________________</a:t>
            </a:r>
          </a:p>
          <a:p>
            <a:pPr eaLnBrk="1" hangingPunct="1"/>
            <a:r>
              <a:rPr lang="en-US" altLang="zh-CN" sz="3200">
                <a:latin typeface="宋体" panose="02010600030101010101" pitchFamily="2" charset="-122"/>
              </a:rPr>
              <a:t>13. </a:t>
            </a:r>
            <a:r>
              <a:rPr lang="zh-CN" altLang="en-US" sz="3200">
                <a:latin typeface="宋体" panose="02010600030101010101" pitchFamily="2" charset="-122"/>
              </a:rPr>
              <a:t>训练</a:t>
            </a:r>
            <a:r>
              <a:rPr lang="en-US" altLang="zh-CN" sz="3200">
                <a:latin typeface="宋体" panose="02010600030101010101" pitchFamily="2" charset="-122"/>
              </a:rPr>
              <a:t>; </a:t>
            </a:r>
            <a:r>
              <a:rPr lang="zh-CN" altLang="en-US" sz="3200">
                <a:latin typeface="宋体" panose="02010600030101010101" pitchFamily="2" charset="-122"/>
              </a:rPr>
              <a:t>培训</a:t>
            </a:r>
            <a:r>
              <a:rPr lang="en-US" altLang="zh-CN" sz="3200">
                <a:latin typeface="宋体" panose="02010600030101010101" pitchFamily="2" charset="-122"/>
              </a:rPr>
              <a:t>n. _____________	</a:t>
            </a:r>
          </a:p>
          <a:p>
            <a:pPr eaLnBrk="1" hangingPunct="1"/>
            <a:r>
              <a:rPr lang="en-US" altLang="zh-CN" sz="3200">
                <a:latin typeface="宋体" panose="02010600030101010101" pitchFamily="2" charset="-122"/>
              </a:rPr>
              <a:t>14. </a:t>
            </a:r>
            <a:r>
              <a:rPr lang="zh-CN" altLang="en-US" sz="3200">
                <a:latin typeface="宋体" panose="02010600030101010101" pitchFamily="2" charset="-122"/>
              </a:rPr>
              <a:t>仁慈</a:t>
            </a:r>
            <a:r>
              <a:rPr lang="en-US" altLang="zh-CN" sz="3200">
                <a:latin typeface="宋体" panose="02010600030101010101" pitchFamily="2" charset="-122"/>
              </a:rPr>
              <a:t>; </a:t>
            </a:r>
            <a:r>
              <a:rPr lang="zh-CN" altLang="en-US" sz="3200">
                <a:latin typeface="宋体" panose="02010600030101010101" pitchFamily="2" charset="-122"/>
              </a:rPr>
              <a:t>善良</a:t>
            </a:r>
            <a:r>
              <a:rPr lang="en-US" altLang="zh-CN" sz="3200">
                <a:latin typeface="宋体" panose="02010600030101010101" pitchFamily="2" charset="-122"/>
              </a:rPr>
              <a:t>n.____________________	</a:t>
            </a:r>
          </a:p>
          <a:p>
            <a:pPr eaLnBrk="1" hangingPunct="1"/>
            <a:r>
              <a:rPr lang="en-US" altLang="zh-CN" sz="3200">
                <a:latin typeface="宋体" panose="02010600030101010101" pitchFamily="2" charset="-122"/>
              </a:rPr>
              <a:t>15. </a:t>
            </a:r>
            <a:r>
              <a:rPr lang="zh-CN" altLang="en-US" sz="3200">
                <a:latin typeface="宋体" panose="02010600030101010101" pitchFamily="2" charset="-122"/>
              </a:rPr>
              <a:t>聪明的</a:t>
            </a:r>
            <a:r>
              <a:rPr lang="en-US" altLang="zh-CN" sz="3200">
                <a:latin typeface="宋体" panose="02010600030101010101" pitchFamily="2" charset="-122"/>
              </a:rPr>
              <a:t>; </a:t>
            </a:r>
            <a:r>
              <a:rPr lang="zh-CN" altLang="en-US" sz="3200">
                <a:latin typeface="宋体" panose="02010600030101010101" pitchFamily="2" charset="-122"/>
              </a:rPr>
              <a:t>聪颖的</a:t>
            </a:r>
            <a:r>
              <a:rPr lang="en-US" altLang="zh-CN" sz="3200">
                <a:latin typeface="宋体" panose="02010600030101010101" pitchFamily="2" charset="-122"/>
              </a:rPr>
              <a:t>adj.</a:t>
            </a:r>
            <a:r>
              <a:rPr lang="en-US" altLang="zh-CN" sz="3200">
                <a:solidFill>
                  <a:srgbClr val="000000"/>
                </a:solidFill>
                <a:latin typeface="宋体" panose="02010600030101010101" pitchFamily="2" charset="-122"/>
              </a:rPr>
              <a:t>_______________</a:t>
            </a:r>
            <a:r>
              <a:rPr lang="en-US" altLang="zh-CN" sz="3200">
                <a:latin typeface="宋体" panose="02010600030101010101" pitchFamily="2" charset="-122"/>
              </a:rPr>
              <a:t>	</a:t>
            </a:r>
          </a:p>
          <a:p>
            <a:pPr eaLnBrk="1" hangingPunct="1"/>
            <a:r>
              <a:rPr lang="en-US" altLang="zh-CN" sz="3200">
                <a:latin typeface="宋体" panose="02010600030101010101" pitchFamily="2" charset="-122"/>
              </a:rPr>
              <a:t>16. </a:t>
            </a:r>
            <a:r>
              <a:rPr lang="zh-CN" altLang="en-US" sz="3200">
                <a:latin typeface="宋体" panose="02010600030101010101" pitchFamily="2" charset="-122"/>
              </a:rPr>
              <a:t>理解</a:t>
            </a:r>
            <a:r>
              <a:rPr lang="en-US" altLang="zh-CN" sz="3200">
                <a:latin typeface="宋体" panose="02010600030101010101" pitchFamily="2" charset="-122"/>
              </a:rPr>
              <a:t>v.________________________</a:t>
            </a:r>
          </a:p>
          <a:p>
            <a:pPr eaLnBrk="1" hangingPunct="1"/>
            <a:r>
              <a:rPr lang="en-US" altLang="zh-CN" sz="3200">
                <a:latin typeface="宋体" panose="02010600030101010101" pitchFamily="2" charset="-122"/>
              </a:rPr>
              <a:t>17. </a:t>
            </a:r>
            <a:r>
              <a:rPr lang="zh-CN" altLang="en-US" sz="3200">
                <a:latin typeface="宋体" panose="02010600030101010101" pitchFamily="2" charset="-122"/>
              </a:rPr>
              <a:t>变化</a:t>
            </a:r>
            <a:r>
              <a:rPr lang="en-US" altLang="zh-CN" sz="3200">
                <a:latin typeface="宋体" panose="02010600030101010101" pitchFamily="2" charset="-122"/>
              </a:rPr>
              <a:t>; </a:t>
            </a:r>
            <a:r>
              <a:rPr lang="zh-CN" altLang="en-US" sz="3200">
                <a:latin typeface="宋体" panose="02010600030101010101" pitchFamily="2" charset="-122"/>
              </a:rPr>
              <a:t>改变</a:t>
            </a:r>
            <a:r>
              <a:rPr lang="en-US" altLang="zh-CN" sz="3200">
                <a:latin typeface="宋体" panose="02010600030101010101" pitchFamily="2" charset="-122"/>
              </a:rPr>
              <a:t>v.&amp;n._____________</a:t>
            </a:r>
          </a:p>
          <a:p>
            <a:pPr eaLnBrk="1" hangingPunct="1"/>
            <a:r>
              <a:rPr lang="en-US" altLang="zh-CN" sz="3200">
                <a:latin typeface="宋体" panose="02010600030101010101" pitchFamily="2" charset="-122"/>
              </a:rPr>
              <a:t>18. </a:t>
            </a:r>
            <a:r>
              <a:rPr lang="zh-CN" altLang="en-US" sz="3200">
                <a:latin typeface="宋体" panose="02010600030101010101" pitchFamily="2" charset="-122"/>
              </a:rPr>
              <a:t>兴趣</a:t>
            </a:r>
            <a:r>
              <a:rPr lang="en-US" altLang="zh-CN" sz="3200">
                <a:latin typeface="宋体" panose="02010600030101010101" pitchFamily="2" charset="-122"/>
              </a:rPr>
              <a:t>n.;</a:t>
            </a:r>
            <a:r>
              <a:rPr lang="zh-CN" altLang="en-US" sz="3200">
                <a:latin typeface="宋体" panose="02010600030101010101" pitchFamily="2" charset="-122"/>
              </a:rPr>
              <a:t>使感兴趣</a:t>
            </a:r>
            <a:r>
              <a:rPr lang="en-US" altLang="zh-CN" sz="3200">
                <a:latin typeface="宋体" panose="02010600030101010101" pitchFamily="2" charset="-122"/>
              </a:rPr>
              <a:t>v.____________</a:t>
            </a:r>
          </a:p>
          <a:p>
            <a:pPr eaLnBrk="1" hangingPunct="1"/>
            <a:r>
              <a:rPr lang="en-US" altLang="zh-CN" sz="3200">
                <a:latin typeface="宋体" panose="02010600030101010101" pitchFamily="2" charset="-122"/>
              </a:rPr>
              <a:t>19. </a:t>
            </a:r>
            <a:r>
              <a:rPr lang="zh-CN" altLang="en-US" sz="3200">
                <a:latin typeface="宋体" panose="02010600030101010101" pitchFamily="2" charset="-122"/>
              </a:rPr>
              <a:t>先生</a:t>
            </a:r>
            <a:r>
              <a:rPr lang="en-US" altLang="zh-CN" sz="3200">
                <a:latin typeface="宋体" panose="02010600030101010101" pitchFamily="2" charset="-122"/>
              </a:rPr>
              <a:t>n.____________________</a:t>
            </a:r>
          </a:p>
          <a:p>
            <a:pPr eaLnBrk="1" hangingPunct="1"/>
            <a:r>
              <a:rPr lang="en-US" altLang="zh-CN" sz="3200">
                <a:latin typeface="宋体" panose="02010600030101010101" pitchFamily="2" charset="-122"/>
              </a:rPr>
              <a:t>20. </a:t>
            </a:r>
            <a:r>
              <a:rPr lang="zh-CN" altLang="en-US" sz="3200">
                <a:latin typeface="宋体" panose="02010600030101010101" pitchFamily="2" charset="-122"/>
              </a:rPr>
              <a:t>夫人</a:t>
            </a:r>
            <a:r>
              <a:rPr lang="en-US" altLang="zh-CN" sz="3200">
                <a:latin typeface="宋体" panose="02010600030101010101" pitchFamily="2" charset="-122"/>
              </a:rPr>
              <a:t>;</a:t>
            </a:r>
            <a:r>
              <a:rPr lang="zh-CN" altLang="en-US" sz="3200">
                <a:latin typeface="宋体" panose="02010600030101010101" pitchFamily="2" charset="-122"/>
              </a:rPr>
              <a:t>女</a:t>
            </a:r>
            <a:r>
              <a:rPr lang="en-US" altLang="zh-CN" sz="3200">
                <a:latin typeface="宋体" panose="02010600030101010101" pitchFamily="2" charset="-122"/>
              </a:rPr>
              <a:t>n.____________________</a:t>
            </a:r>
            <a:endParaRPr lang="zh-CN" altLang="en-US" sz="3200">
              <a:latin typeface="宋体" panose="02010600030101010101" pitchFamily="2" charset="-122"/>
            </a:endParaRPr>
          </a:p>
        </p:txBody>
      </p:sp>
      <p:sp>
        <p:nvSpPr>
          <p:cNvPr id="2" name="文本框 1"/>
          <p:cNvSpPr txBox="1">
            <a:spLocks noChangeArrowheads="1"/>
          </p:cNvSpPr>
          <p:nvPr/>
        </p:nvSpPr>
        <p:spPr bwMode="auto">
          <a:xfrm>
            <a:off x="4141788" y="709613"/>
            <a:ext cx="1363662"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train</a:t>
            </a:r>
          </a:p>
        </p:txBody>
      </p:sp>
      <p:sp>
        <p:nvSpPr>
          <p:cNvPr id="3" name="文本框 2"/>
          <p:cNvSpPr txBox="1">
            <a:spLocks noChangeArrowheads="1"/>
          </p:cNvSpPr>
          <p:nvPr/>
        </p:nvSpPr>
        <p:spPr bwMode="auto">
          <a:xfrm>
            <a:off x="3584575" y="1266825"/>
            <a:ext cx="1863725" cy="58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excited</a:t>
            </a:r>
          </a:p>
        </p:txBody>
      </p:sp>
      <p:sp>
        <p:nvSpPr>
          <p:cNvPr id="4" name="文本框 3"/>
          <p:cNvSpPr txBox="1">
            <a:spLocks noChangeArrowheads="1"/>
          </p:cNvSpPr>
          <p:nvPr/>
        </p:nvSpPr>
        <p:spPr bwMode="auto">
          <a:xfrm>
            <a:off x="3808413" y="1711325"/>
            <a:ext cx="1585912"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training</a:t>
            </a:r>
          </a:p>
        </p:txBody>
      </p:sp>
      <p:sp>
        <p:nvSpPr>
          <p:cNvPr id="5" name="文本框 4"/>
          <p:cNvSpPr txBox="1">
            <a:spLocks noChangeArrowheads="1"/>
          </p:cNvSpPr>
          <p:nvPr/>
        </p:nvSpPr>
        <p:spPr bwMode="auto">
          <a:xfrm>
            <a:off x="4252913" y="2227263"/>
            <a:ext cx="2003425" cy="582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kindness</a:t>
            </a:r>
          </a:p>
        </p:txBody>
      </p:sp>
      <p:sp>
        <p:nvSpPr>
          <p:cNvPr id="6" name="文本框 5"/>
          <p:cNvSpPr txBox="1">
            <a:spLocks noChangeArrowheads="1"/>
          </p:cNvSpPr>
          <p:nvPr/>
        </p:nvSpPr>
        <p:spPr bwMode="auto">
          <a:xfrm>
            <a:off x="5421313" y="2671763"/>
            <a:ext cx="1557337" cy="582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clever</a:t>
            </a:r>
          </a:p>
        </p:txBody>
      </p:sp>
      <p:sp>
        <p:nvSpPr>
          <p:cNvPr id="7" name="文本框 6"/>
          <p:cNvSpPr txBox="1">
            <a:spLocks noChangeArrowheads="1"/>
          </p:cNvSpPr>
          <p:nvPr/>
        </p:nvSpPr>
        <p:spPr bwMode="auto">
          <a:xfrm>
            <a:off x="3014663" y="3159125"/>
            <a:ext cx="2795587" cy="58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understand</a:t>
            </a:r>
          </a:p>
        </p:txBody>
      </p:sp>
      <p:sp>
        <p:nvSpPr>
          <p:cNvPr id="8" name="文本框 7"/>
          <p:cNvSpPr txBox="1">
            <a:spLocks noChangeArrowheads="1"/>
          </p:cNvSpPr>
          <p:nvPr/>
        </p:nvSpPr>
        <p:spPr bwMode="auto">
          <a:xfrm>
            <a:off x="4224338" y="3630613"/>
            <a:ext cx="1573212"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change</a:t>
            </a:r>
          </a:p>
        </p:txBody>
      </p:sp>
      <p:sp>
        <p:nvSpPr>
          <p:cNvPr id="9" name="文本框 8"/>
          <p:cNvSpPr txBox="1">
            <a:spLocks noChangeArrowheads="1"/>
          </p:cNvSpPr>
          <p:nvPr/>
        </p:nvSpPr>
        <p:spPr bwMode="auto">
          <a:xfrm>
            <a:off x="4600575" y="4146550"/>
            <a:ext cx="1920875" cy="58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interest</a:t>
            </a:r>
          </a:p>
        </p:txBody>
      </p:sp>
      <p:sp>
        <p:nvSpPr>
          <p:cNvPr id="10" name="文本框 9"/>
          <p:cNvSpPr txBox="1">
            <a:spLocks noChangeArrowheads="1"/>
          </p:cNvSpPr>
          <p:nvPr/>
        </p:nvSpPr>
        <p:spPr bwMode="auto">
          <a:xfrm>
            <a:off x="2903538" y="4605338"/>
            <a:ext cx="1306512" cy="582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sir</a:t>
            </a:r>
          </a:p>
        </p:txBody>
      </p:sp>
      <p:sp>
        <p:nvSpPr>
          <p:cNvPr id="11" name="文本框 10"/>
          <p:cNvSpPr txBox="1">
            <a:spLocks noChangeArrowheads="1"/>
          </p:cNvSpPr>
          <p:nvPr/>
        </p:nvSpPr>
        <p:spPr bwMode="auto">
          <a:xfrm>
            <a:off x="3292475" y="5133975"/>
            <a:ext cx="19621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madam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linds(horizont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linds(horizontal)">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blinds(horizontal)">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blinds(horizontal)">
                                      <p:cBhvr>
                                        <p:cTn id="27" dur="500"/>
                                        <p:tgtEl>
                                          <p:spTgt spid="6"/>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blinds(horizontal)">
                                      <p:cBhvr>
                                        <p:cTn id="32" dur="500"/>
                                        <p:tgtEl>
                                          <p:spTgt spid="7"/>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Effect transition="in" filter="blinds(horizontal)">
                                      <p:cBhvr>
                                        <p:cTn id="37" dur="500"/>
                                        <p:tgtEl>
                                          <p:spTgt spid="8"/>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9"/>
                                        </p:tgtEl>
                                        <p:attrNameLst>
                                          <p:attrName>style.visibility</p:attrName>
                                        </p:attrNameLst>
                                      </p:cBhvr>
                                      <p:to>
                                        <p:strVal val="visible"/>
                                      </p:to>
                                    </p:set>
                                    <p:animEffect transition="in" filter="blinds(horizontal)">
                                      <p:cBhvr>
                                        <p:cTn id="42" dur="500"/>
                                        <p:tgtEl>
                                          <p:spTgt spid="9"/>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10"/>
                                        </p:tgtEl>
                                        <p:attrNameLst>
                                          <p:attrName>style.visibility</p:attrName>
                                        </p:attrNameLst>
                                      </p:cBhvr>
                                      <p:to>
                                        <p:strVal val="visible"/>
                                      </p:to>
                                    </p:set>
                                    <p:animEffect transition="in" filter="blinds(horizontal)">
                                      <p:cBhvr>
                                        <p:cTn id="47" dur="500"/>
                                        <p:tgtEl>
                                          <p:spTgt spid="10"/>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11"/>
                                        </p:tgtEl>
                                        <p:attrNameLst>
                                          <p:attrName>style.visibility</p:attrName>
                                        </p:attrNameLst>
                                      </p:cBhvr>
                                      <p:to>
                                        <p:strVal val="visible"/>
                                      </p:to>
                                    </p:set>
                                    <p:animEffect transition="in" filter="blinds(horizontal)">
                                      <p:cBhvr>
                                        <p:cTn id="5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P spid="7" grpId="0"/>
      <p:bldP spid="8" grpId="0"/>
      <p:bldP spid="9" grpId="0"/>
      <p:bldP spid="10" grpId="0"/>
      <p:bldP spid="11" grpId="0"/>
    </p:bldLst>
  </p:timing>
</p:sld>
</file>

<file path=ppt/slides/slide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122"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前 预 习</a:t>
            </a:r>
          </a:p>
        </p:txBody>
      </p:sp>
      <p:sp>
        <p:nvSpPr>
          <p:cNvPr id="5123" name="文本框 99"/>
          <p:cNvSpPr txBox="1">
            <a:spLocks noChangeArrowheads="1"/>
          </p:cNvSpPr>
          <p:nvPr/>
        </p:nvSpPr>
        <p:spPr bwMode="auto">
          <a:xfrm>
            <a:off x="15875" y="612775"/>
            <a:ext cx="9142413" cy="4481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latin typeface="宋体" panose="02010600030101010101" pitchFamily="2" charset="-122"/>
              </a:rPr>
              <a:t>【短语】</a:t>
            </a:r>
          </a:p>
          <a:p>
            <a:pPr eaLnBrk="1" hangingPunct="1"/>
            <a:r>
              <a:rPr lang="en-US" altLang="zh-CN" sz="3200">
                <a:latin typeface="宋体" panose="02010600030101010101" pitchFamily="2" charset="-122"/>
              </a:rPr>
              <a:t>21. set up________________________</a:t>
            </a:r>
          </a:p>
          <a:p>
            <a:pPr eaLnBrk="1" hangingPunct="1"/>
            <a:r>
              <a:rPr lang="en-US" altLang="zh-CN" sz="3200">
                <a:latin typeface="宋体" panose="02010600030101010101" pitchFamily="2" charset="-122"/>
              </a:rPr>
              <a:t>22. make a difference_________________</a:t>
            </a:r>
          </a:p>
          <a:p>
            <a:pPr eaLnBrk="1" hangingPunct="1"/>
            <a:r>
              <a:rPr lang="en-US" altLang="zh-CN" sz="3200">
                <a:latin typeface="宋体" panose="02010600030101010101" pitchFamily="2" charset="-122"/>
              </a:rPr>
              <a:t>23. a friend of mine__________________	</a:t>
            </a:r>
          </a:p>
          <a:p>
            <a:pPr eaLnBrk="1" hangingPunct="1"/>
            <a:r>
              <a:rPr lang="en-US" altLang="zh-CN" sz="3200">
                <a:latin typeface="宋体" panose="02010600030101010101" pitchFamily="2" charset="-122"/>
              </a:rPr>
              <a:t>24. because of __________________</a:t>
            </a:r>
          </a:p>
          <a:p>
            <a:pPr eaLnBrk="1" hangingPunct="1"/>
            <a:r>
              <a:rPr lang="en-US" altLang="zh-CN" sz="3200">
                <a:latin typeface="宋体" panose="02010600030101010101" pitchFamily="2" charset="-122"/>
              </a:rPr>
              <a:t>25. be able to______________________	</a:t>
            </a:r>
          </a:p>
          <a:p>
            <a:pPr eaLnBrk="1" hangingPunct="1"/>
            <a:r>
              <a:rPr lang="en-US" altLang="zh-CN" sz="3200">
                <a:latin typeface="宋体" panose="02010600030101010101" pitchFamily="2" charset="-122"/>
              </a:rPr>
              <a:t>26. a photo of him ___________________</a:t>
            </a:r>
          </a:p>
          <a:p>
            <a:pPr eaLnBrk="1" hangingPunct="1"/>
            <a:r>
              <a:rPr lang="en-US" altLang="zh-CN" sz="3200">
                <a:latin typeface="宋体" panose="02010600030101010101" pitchFamily="2" charset="-122"/>
              </a:rPr>
              <a:t>27. thanks for doing_________________	</a:t>
            </a:r>
          </a:p>
          <a:p>
            <a:pPr eaLnBrk="1" hangingPunct="1"/>
            <a:r>
              <a:rPr lang="en-US" altLang="zh-CN" sz="3200">
                <a:latin typeface="宋体" panose="02010600030101010101" pitchFamily="2" charset="-122"/>
              </a:rPr>
              <a:t>28. Best wishes ___________________</a:t>
            </a:r>
            <a:endParaRPr lang="zh-CN" altLang="en-US" sz="3200">
              <a:latin typeface="宋体" panose="02010600030101010101" pitchFamily="2" charset="-122"/>
            </a:endParaRPr>
          </a:p>
        </p:txBody>
      </p:sp>
      <p:sp>
        <p:nvSpPr>
          <p:cNvPr id="2" name="文本框 1"/>
          <p:cNvSpPr txBox="1">
            <a:spLocks noChangeArrowheads="1"/>
          </p:cNvSpPr>
          <p:nvPr/>
        </p:nvSpPr>
        <p:spPr bwMode="auto">
          <a:xfrm>
            <a:off x="2630488" y="1069975"/>
            <a:ext cx="2963862"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latin typeface="宋体" panose="02010600030101010101" pitchFamily="2" charset="-122"/>
              </a:rPr>
              <a:t>建立；设立</a:t>
            </a:r>
          </a:p>
        </p:txBody>
      </p:sp>
      <p:sp>
        <p:nvSpPr>
          <p:cNvPr id="3" name="文本框 2"/>
          <p:cNvSpPr txBox="1">
            <a:spLocks noChangeArrowheads="1"/>
          </p:cNvSpPr>
          <p:nvPr/>
        </p:nvSpPr>
        <p:spPr bwMode="auto">
          <a:xfrm>
            <a:off x="4425950" y="1570038"/>
            <a:ext cx="322580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latin typeface="宋体" panose="02010600030101010101" pitchFamily="2" charset="-122"/>
              </a:rPr>
              <a:t>对……产生影响</a:t>
            </a:r>
          </a:p>
        </p:txBody>
      </p:sp>
      <p:sp>
        <p:nvSpPr>
          <p:cNvPr id="4" name="文本框 3"/>
          <p:cNvSpPr txBox="1">
            <a:spLocks noChangeArrowheads="1"/>
          </p:cNvSpPr>
          <p:nvPr/>
        </p:nvSpPr>
        <p:spPr bwMode="auto">
          <a:xfrm>
            <a:off x="4035425" y="2057400"/>
            <a:ext cx="2420938"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latin typeface="宋体" panose="02010600030101010101" pitchFamily="2" charset="-122"/>
              </a:rPr>
              <a:t>我的朋友</a:t>
            </a:r>
          </a:p>
        </p:txBody>
      </p:sp>
      <p:sp>
        <p:nvSpPr>
          <p:cNvPr id="5" name="文本框 4"/>
          <p:cNvSpPr txBox="1">
            <a:spLocks noChangeArrowheads="1"/>
          </p:cNvSpPr>
          <p:nvPr/>
        </p:nvSpPr>
        <p:spPr bwMode="auto">
          <a:xfrm>
            <a:off x="3216275" y="2557463"/>
            <a:ext cx="1933575"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latin typeface="宋体" panose="02010600030101010101" pitchFamily="2" charset="-122"/>
              </a:rPr>
              <a:t>因为</a:t>
            </a:r>
          </a:p>
        </p:txBody>
      </p:sp>
      <p:sp>
        <p:nvSpPr>
          <p:cNvPr id="6" name="文本框 5"/>
          <p:cNvSpPr txBox="1">
            <a:spLocks noChangeArrowheads="1"/>
          </p:cNvSpPr>
          <p:nvPr/>
        </p:nvSpPr>
        <p:spPr bwMode="auto">
          <a:xfrm>
            <a:off x="3883025" y="3032125"/>
            <a:ext cx="15271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latin typeface="宋体" panose="02010600030101010101" pitchFamily="2" charset="-122"/>
              </a:rPr>
              <a:t>能够</a:t>
            </a:r>
            <a:r>
              <a:rPr lang="en-US" altLang="zh-CN" sz="3200">
                <a:solidFill>
                  <a:srgbClr val="FF0000"/>
                </a:solidFill>
                <a:latin typeface="宋体" panose="02010600030101010101" pitchFamily="2" charset="-122"/>
              </a:rPr>
              <a:t>...</a:t>
            </a:r>
          </a:p>
        </p:txBody>
      </p:sp>
      <p:sp>
        <p:nvSpPr>
          <p:cNvPr id="7" name="文本框 6"/>
          <p:cNvSpPr txBox="1">
            <a:spLocks noChangeArrowheads="1"/>
          </p:cNvSpPr>
          <p:nvPr/>
        </p:nvSpPr>
        <p:spPr bwMode="auto">
          <a:xfrm>
            <a:off x="5153025" y="3497263"/>
            <a:ext cx="3322638"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latin typeface="宋体" panose="02010600030101010101" pitchFamily="2" charset="-122"/>
              </a:rPr>
              <a:t>他的一张照片</a:t>
            </a:r>
          </a:p>
        </p:txBody>
      </p:sp>
      <p:sp>
        <p:nvSpPr>
          <p:cNvPr id="8" name="文本框 7"/>
          <p:cNvSpPr txBox="1">
            <a:spLocks noChangeArrowheads="1"/>
          </p:cNvSpPr>
          <p:nvPr/>
        </p:nvSpPr>
        <p:spPr bwMode="auto">
          <a:xfrm>
            <a:off x="4175125" y="4019550"/>
            <a:ext cx="297656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latin typeface="宋体" panose="02010600030101010101" pitchFamily="2" charset="-122"/>
              </a:rPr>
              <a:t>感谢做某事</a:t>
            </a:r>
          </a:p>
        </p:txBody>
      </p:sp>
      <p:sp>
        <p:nvSpPr>
          <p:cNvPr id="9" name="文本框 8"/>
          <p:cNvSpPr txBox="1">
            <a:spLocks noChangeArrowheads="1"/>
          </p:cNvSpPr>
          <p:nvPr/>
        </p:nvSpPr>
        <p:spPr bwMode="auto">
          <a:xfrm>
            <a:off x="3465513" y="4505325"/>
            <a:ext cx="226695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latin typeface="宋体" panose="02010600030101010101" pitchFamily="2" charset="-122"/>
              </a:rPr>
              <a:t>最好的祝愿</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linds(horizont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linds(horizontal)">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blinds(horizontal)">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blinds(horizontal)">
                                      <p:cBhvr>
                                        <p:cTn id="27" dur="500"/>
                                        <p:tgtEl>
                                          <p:spTgt spid="6"/>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blinds(horizontal)">
                                      <p:cBhvr>
                                        <p:cTn id="32" dur="500"/>
                                        <p:tgtEl>
                                          <p:spTgt spid="7"/>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Effect transition="in" filter="blinds(horizontal)">
                                      <p:cBhvr>
                                        <p:cTn id="37" dur="500"/>
                                        <p:tgtEl>
                                          <p:spTgt spid="8"/>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9"/>
                                        </p:tgtEl>
                                        <p:attrNameLst>
                                          <p:attrName>style.visibility</p:attrName>
                                        </p:attrNameLst>
                                      </p:cBhvr>
                                      <p:to>
                                        <p:strVal val="visible"/>
                                      </p:to>
                                    </p:set>
                                    <p:animEffect transition="in" filter="blinds(horizontal)">
                                      <p:cBhvr>
                                        <p:cTn id="4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P spid="7" grpId="0"/>
      <p:bldP spid="8" grpId="0"/>
      <p:bldP spid="9" grpId="0"/>
    </p:bldLst>
  </p:timing>
</p:sld>
</file>

<file path=ppt/slides/slide5.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6146"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前 预 习</a:t>
            </a:r>
          </a:p>
        </p:txBody>
      </p:sp>
      <p:sp>
        <p:nvSpPr>
          <p:cNvPr id="6147" name="文本框 99"/>
          <p:cNvSpPr txBox="1">
            <a:spLocks noChangeArrowheads="1"/>
          </p:cNvSpPr>
          <p:nvPr/>
        </p:nvSpPr>
        <p:spPr bwMode="auto">
          <a:xfrm>
            <a:off x="344488" y="1042988"/>
            <a:ext cx="8766175" cy="40318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latin typeface="宋体" panose="02010600030101010101" pitchFamily="2" charset="-122"/>
              </a:rPr>
              <a:t>【句型】</a:t>
            </a:r>
          </a:p>
          <a:p>
            <a:pPr eaLnBrk="1" hangingPunct="1"/>
            <a:r>
              <a:rPr lang="en-US" altLang="zh-CN" sz="3200" dirty="0">
                <a:latin typeface="宋体" panose="02010600030101010101" pitchFamily="2" charset="-122"/>
              </a:rPr>
              <a:t>29. You helped to make it possible for me to have Lucky. </a:t>
            </a:r>
          </a:p>
          <a:p>
            <a:pPr eaLnBrk="1" hangingPunct="1"/>
            <a:r>
              <a:rPr lang="en-US" altLang="zh-CN" sz="3200" dirty="0" smtClean="0">
                <a:latin typeface="宋体" panose="02010600030101010101" pitchFamily="2" charset="-122"/>
              </a:rPr>
              <a:t>________________________________________</a:t>
            </a:r>
          </a:p>
          <a:p>
            <a:pPr eaLnBrk="1" hangingPunct="1"/>
            <a:r>
              <a:rPr lang="en-US" altLang="zh-CN" sz="3200" dirty="0" smtClean="0">
                <a:latin typeface="宋体" panose="02010600030101010101" pitchFamily="2" charset="-122"/>
              </a:rPr>
              <a:t>30</a:t>
            </a:r>
            <a:r>
              <a:rPr lang="en-US" altLang="zh-CN" sz="3200" dirty="0">
                <a:latin typeface="宋体" panose="02010600030101010101" pitchFamily="2" charset="-122"/>
              </a:rPr>
              <a:t>. It makes a big difference to my life.</a:t>
            </a:r>
          </a:p>
          <a:p>
            <a:pPr eaLnBrk="1" hangingPunct="1"/>
            <a:r>
              <a:rPr lang="en-US" altLang="zh-CN" sz="3200" dirty="0" smtClean="0">
                <a:latin typeface="宋体" panose="02010600030101010101" pitchFamily="2" charset="-122"/>
              </a:rPr>
              <a:t>________________________________________</a:t>
            </a:r>
          </a:p>
          <a:p>
            <a:pPr eaLnBrk="1" hangingPunct="1"/>
            <a:r>
              <a:rPr lang="en-US" altLang="zh-CN" sz="3200" dirty="0" smtClean="0">
                <a:latin typeface="宋体" panose="02010600030101010101" pitchFamily="2" charset="-122"/>
              </a:rPr>
              <a:t>31</a:t>
            </a:r>
            <a:r>
              <a:rPr lang="en-US" altLang="zh-CN" sz="3200" dirty="0">
                <a:latin typeface="宋体" panose="02010600030101010101" pitchFamily="2" charset="-122"/>
              </a:rPr>
              <a:t>. Thank you again for changing my life.</a:t>
            </a:r>
          </a:p>
          <a:p>
            <a:pPr eaLnBrk="1" hangingPunct="1"/>
            <a:r>
              <a:rPr lang="en-US" altLang="zh-CN" sz="3200" dirty="0" smtClean="0">
                <a:latin typeface="宋体" panose="02010600030101010101" pitchFamily="2" charset="-122"/>
              </a:rPr>
              <a:t>________________________________________</a:t>
            </a:r>
            <a:endParaRPr lang="zh-CN" altLang="en-US" sz="3200" dirty="0">
              <a:latin typeface="宋体" panose="02010600030101010101" pitchFamily="2" charset="-122"/>
            </a:endParaRPr>
          </a:p>
        </p:txBody>
      </p:sp>
      <p:sp>
        <p:nvSpPr>
          <p:cNvPr id="2" name="文本框 1"/>
          <p:cNvSpPr txBox="1">
            <a:spLocks noChangeArrowheads="1"/>
          </p:cNvSpPr>
          <p:nvPr/>
        </p:nvSpPr>
        <p:spPr bwMode="auto">
          <a:xfrm>
            <a:off x="866775" y="2473325"/>
            <a:ext cx="458946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你帮助使我幸运。</a:t>
            </a:r>
          </a:p>
        </p:txBody>
      </p:sp>
      <p:sp>
        <p:nvSpPr>
          <p:cNvPr id="3" name="文本框 2"/>
          <p:cNvSpPr txBox="1">
            <a:spLocks noChangeArrowheads="1"/>
          </p:cNvSpPr>
          <p:nvPr/>
        </p:nvSpPr>
        <p:spPr bwMode="auto">
          <a:xfrm>
            <a:off x="692150" y="3508505"/>
            <a:ext cx="7261225"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solidFill>
                  <a:srgbClr val="FF0000"/>
                </a:solidFill>
              </a:rPr>
              <a:t>它使我的生活有很大的不同。</a:t>
            </a:r>
          </a:p>
        </p:txBody>
      </p:sp>
      <p:sp>
        <p:nvSpPr>
          <p:cNvPr id="4" name="文本框 3"/>
          <p:cNvSpPr txBox="1">
            <a:spLocks noChangeArrowheads="1"/>
          </p:cNvSpPr>
          <p:nvPr/>
        </p:nvSpPr>
        <p:spPr bwMode="auto">
          <a:xfrm>
            <a:off x="665956" y="4408488"/>
            <a:ext cx="670560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solidFill>
                  <a:srgbClr val="FF0000"/>
                </a:solidFill>
              </a:rPr>
              <a:t>谢谢你改变我的生活。</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linds(horizont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linds(horizontal)">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7170"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堂 小 测</a:t>
            </a:r>
          </a:p>
        </p:txBody>
      </p:sp>
      <p:sp>
        <p:nvSpPr>
          <p:cNvPr id="7171" name="文本框 99"/>
          <p:cNvSpPr txBox="1">
            <a:spLocks noChangeArrowheads="1"/>
          </p:cNvSpPr>
          <p:nvPr/>
        </p:nvSpPr>
        <p:spPr bwMode="auto">
          <a:xfrm>
            <a:off x="1588" y="585788"/>
            <a:ext cx="9170987" cy="594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solidFill>
                  <a:srgbClr val="000000"/>
                </a:solidFill>
                <a:latin typeface="宋体" panose="02010600030101010101" pitchFamily="2" charset="-122"/>
              </a:rPr>
              <a:t>一、根据中文意思或首字母提示，用单词的适当形式填空，每空一词。</a:t>
            </a:r>
          </a:p>
          <a:p>
            <a:pPr eaLnBrk="1" hangingPunct="1"/>
            <a:r>
              <a:rPr lang="en-US" altLang="zh-CN" sz="3200" dirty="0">
                <a:solidFill>
                  <a:srgbClr val="000000"/>
                </a:solidFill>
                <a:latin typeface="宋体" panose="02010600030101010101" pitchFamily="2" charset="-122"/>
              </a:rPr>
              <a:t>1. Can you </a:t>
            </a:r>
            <a:r>
              <a:rPr lang="en-US" altLang="zh-CN" sz="3200" dirty="0" smtClean="0">
                <a:solidFill>
                  <a:srgbClr val="000000"/>
                </a:solidFill>
                <a:latin typeface="宋体" panose="02010600030101010101" pitchFamily="2" charset="-122"/>
              </a:rPr>
              <a:t>_________(</a:t>
            </a:r>
            <a:r>
              <a:rPr lang="zh-CN" altLang="en-US" sz="3200" dirty="0">
                <a:solidFill>
                  <a:srgbClr val="000000"/>
                </a:solidFill>
                <a:latin typeface="宋体" panose="02010600030101010101" pitchFamily="2" charset="-122"/>
              </a:rPr>
              <a:t>想象</a:t>
            </a:r>
            <a:r>
              <a:rPr lang="en-US" altLang="zh-CN" sz="3200" dirty="0">
                <a:solidFill>
                  <a:srgbClr val="000000"/>
                </a:solidFill>
                <a:latin typeface="宋体" panose="02010600030101010101" pitchFamily="2" charset="-122"/>
              </a:rPr>
              <a:t>) what life will be like in the future?</a:t>
            </a:r>
          </a:p>
          <a:p>
            <a:pPr eaLnBrk="1" hangingPunct="1"/>
            <a:r>
              <a:rPr lang="en-US" altLang="zh-CN" sz="3200" dirty="0">
                <a:solidFill>
                  <a:srgbClr val="000000"/>
                </a:solidFill>
                <a:latin typeface="宋体" panose="02010600030101010101" pitchFamily="2" charset="-122"/>
              </a:rPr>
              <a:t>2. He can’t see anything. He is a </a:t>
            </a:r>
            <a:r>
              <a:rPr lang="en-US" altLang="zh-CN" sz="3200" dirty="0" smtClean="0">
                <a:solidFill>
                  <a:srgbClr val="000000"/>
                </a:solidFill>
                <a:latin typeface="宋体" panose="02010600030101010101" pitchFamily="2" charset="-122"/>
              </a:rPr>
              <a:t>___________(</a:t>
            </a:r>
            <a:r>
              <a:rPr lang="zh-CN" altLang="en-US" sz="3200" dirty="0">
                <a:solidFill>
                  <a:srgbClr val="000000"/>
                </a:solidFill>
                <a:latin typeface="宋体" panose="02010600030101010101" pitchFamily="2" charset="-122"/>
              </a:rPr>
              <a:t>盲的</a:t>
            </a:r>
            <a:r>
              <a:rPr lang="en-US" altLang="zh-CN" sz="3200" dirty="0">
                <a:solidFill>
                  <a:srgbClr val="000000"/>
                </a:solidFill>
                <a:latin typeface="宋体" panose="02010600030101010101" pitchFamily="2" charset="-122"/>
              </a:rPr>
              <a:t>) man.</a:t>
            </a:r>
          </a:p>
          <a:p>
            <a:pPr eaLnBrk="1" hangingPunct="1"/>
            <a:r>
              <a:rPr lang="en-US" altLang="zh-CN" sz="3200" dirty="0">
                <a:solidFill>
                  <a:srgbClr val="000000"/>
                </a:solidFill>
                <a:latin typeface="宋体" panose="02010600030101010101" pitchFamily="2" charset="-122"/>
              </a:rPr>
              <a:t>3. I have </a:t>
            </a:r>
            <a:r>
              <a:rPr lang="en-US" altLang="zh-CN" sz="3200" dirty="0" smtClean="0">
                <a:solidFill>
                  <a:srgbClr val="000000"/>
                </a:solidFill>
                <a:latin typeface="宋体" panose="02010600030101010101" pitchFamily="2" charset="-122"/>
              </a:rPr>
              <a:t>____________(</a:t>
            </a:r>
            <a:r>
              <a:rPr lang="zh-CN" altLang="en-US" sz="3200" dirty="0">
                <a:solidFill>
                  <a:srgbClr val="000000"/>
                </a:solidFill>
                <a:latin typeface="宋体" panose="02010600030101010101" pitchFamily="2" charset="-122"/>
              </a:rPr>
              <a:t>困难</a:t>
            </a:r>
            <a:r>
              <a:rPr lang="en-US" altLang="zh-CN" sz="3200" dirty="0">
                <a:solidFill>
                  <a:srgbClr val="000000"/>
                </a:solidFill>
                <a:latin typeface="宋体" panose="02010600030101010101" pitchFamily="2" charset="-122"/>
              </a:rPr>
              <a:t>) finding the way to the hotel.</a:t>
            </a:r>
          </a:p>
          <a:p>
            <a:pPr eaLnBrk="1" hangingPunct="1"/>
            <a:r>
              <a:rPr lang="en-US" altLang="zh-CN" sz="3200" dirty="0">
                <a:solidFill>
                  <a:srgbClr val="000000"/>
                </a:solidFill>
                <a:latin typeface="宋体" panose="02010600030101010101" pitchFamily="2" charset="-122"/>
              </a:rPr>
              <a:t>4. He is so kind that he often helps the </a:t>
            </a:r>
            <a:r>
              <a:rPr lang="en-US" altLang="zh-CN" sz="3200" dirty="0" smtClean="0">
                <a:solidFill>
                  <a:srgbClr val="000000"/>
                </a:solidFill>
                <a:latin typeface="宋体" panose="02010600030101010101" pitchFamily="2" charset="-122"/>
              </a:rPr>
              <a:t>_____________(</a:t>
            </a:r>
            <a:r>
              <a:rPr lang="zh-CN" altLang="en-US" sz="3200" dirty="0">
                <a:solidFill>
                  <a:srgbClr val="000000"/>
                </a:solidFill>
                <a:latin typeface="宋体" panose="02010600030101010101" pitchFamily="2" charset="-122"/>
              </a:rPr>
              <a:t>残疾的</a:t>
            </a:r>
            <a:r>
              <a:rPr lang="en-US" altLang="zh-CN" sz="3200" dirty="0">
                <a:solidFill>
                  <a:srgbClr val="000000"/>
                </a:solidFill>
                <a:latin typeface="宋体" panose="02010600030101010101" pitchFamily="2" charset="-122"/>
              </a:rPr>
              <a:t>).</a:t>
            </a:r>
          </a:p>
          <a:p>
            <a:pPr eaLnBrk="1" hangingPunct="1"/>
            <a:r>
              <a:rPr lang="en-US" altLang="zh-CN" sz="3200" dirty="0">
                <a:solidFill>
                  <a:srgbClr val="000000"/>
                </a:solidFill>
                <a:latin typeface="宋体" panose="02010600030101010101" pitchFamily="2" charset="-122"/>
              </a:rPr>
              <a:t>5. John was </a:t>
            </a:r>
            <a:r>
              <a:rPr lang="en-US" altLang="zh-CN" sz="3200" dirty="0" smtClean="0">
                <a:solidFill>
                  <a:srgbClr val="000000"/>
                </a:solidFill>
                <a:latin typeface="宋体" panose="02010600030101010101" pitchFamily="2" charset="-122"/>
              </a:rPr>
              <a:t>__________ </a:t>
            </a:r>
            <a:r>
              <a:rPr lang="en-US" altLang="zh-CN" sz="3200" dirty="0">
                <a:solidFill>
                  <a:srgbClr val="000000"/>
                </a:solidFill>
                <a:latin typeface="宋体" panose="02010600030101010101" pitchFamily="2" charset="-122"/>
              </a:rPr>
              <a:t>(</a:t>
            </a:r>
            <a:r>
              <a:rPr lang="zh-CN" altLang="en-US" sz="3200" dirty="0">
                <a:solidFill>
                  <a:srgbClr val="000000"/>
                </a:solidFill>
                <a:latin typeface="宋体" panose="02010600030101010101" pitchFamily="2" charset="-122"/>
              </a:rPr>
              <a:t>兴奋的</a:t>
            </a:r>
            <a:r>
              <a:rPr lang="en-US" altLang="zh-CN" sz="3200" dirty="0">
                <a:solidFill>
                  <a:srgbClr val="000000"/>
                </a:solidFill>
                <a:latin typeface="宋体" panose="02010600030101010101" pitchFamily="2" charset="-122"/>
              </a:rPr>
              <a:t>) when he heard the good news.</a:t>
            </a:r>
            <a:endParaRPr lang="zh-CN" altLang="en-US" sz="3200" dirty="0">
              <a:latin typeface="宋体" panose="02010600030101010101" pitchFamily="2" charset="-122"/>
            </a:endParaRPr>
          </a:p>
        </p:txBody>
      </p:sp>
      <p:sp>
        <p:nvSpPr>
          <p:cNvPr id="3" name="文本框 2"/>
          <p:cNvSpPr txBox="1">
            <a:spLocks noChangeArrowheads="1"/>
          </p:cNvSpPr>
          <p:nvPr/>
        </p:nvSpPr>
        <p:spPr bwMode="auto">
          <a:xfrm>
            <a:off x="2568575" y="1557338"/>
            <a:ext cx="1609725" cy="582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imagine</a:t>
            </a:r>
          </a:p>
        </p:txBody>
      </p:sp>
      <p:sp>
        <p:nvSpPr>
          <p:cNvPr id="4" name="文本框 3"/>
          <p:cNvSpPr txBox="1">
            <a:spLocks noChangeArrowheads="1"/>
          </p:cNvSpPr>
          <p:nvPr/>
        </p:nvSpPr>
        <p:spPr bwMode="auto">
          <a:xfrm>
            <a:off x="982663" y="3017838"/>
            <a:ext cx="16827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FF0000"/>
                </a:solidFill>
              </a:rPr>
              <a:t>blind</a:t>
            </a:r>
          </a:p>
        </p:txBody>
      </p:sp>
      <p:sp>
        <p:nvSpPr>
          <p:cNvPr id="5" name="文本框 4"/>
          <p:cNvSpPr txBox="1">
            <a:spLocks noChangeArrowheads="1"/>
          </p:cNvSpPr>
          <p:nvPr/>
        </p:nvSpPr>
        <p:spPr bwMode="auto">
          <a:xfrm>
            <a:off x="2428875" y="3505200"/>
            <a:ext cx="1962150" cy="58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difficulties</a:t>
            </a:r>
          </a:p>
        </p:txBody>
      </p:sp>
      <p:sp>
        <p:nvSpPr>
          <p:cNvPr id="6" name="文本框 5"/>
          <p:cNvSpPr txBox="1">
            <a:spLocks noChangeArrowheads="1"/>
          </p:cNvSpPr>
          <p:nvPr/>
        </p:nvSpPr>
        <p:spPr bwMode="auto">
          <a:xfrm>
            <a:off x="746125" y="4924425"/>
            <a:ext cx="19621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disabled</a:t>
            </a:r>
          </a:p>
        </p:txBody>
      </p:sp>
      <p:sp>
        <p:nvSpPr>
          <p:cNvPr id="7" name="文本框 6"/>
          <p:cNvSpPr txBox="1">
            <a:spLocks noChangeArrowheads="1"/>
          </p:cNvSpPr>
          <p:nvPr/>
        </p:nvSpPr>
        <p:spPr bwMode="auto">
          <a:xfrm>
            <a:off x="2752725" y="5494338"/>
            <a:ext cx="1530350" cy="582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solidFill>
                  <a:srgbClr val="FF0000"/>
                </a:solidFill>
              </a:rPr>
              <a:t>excited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linds(horizontal)">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blinds(horizontal)">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blinds(horizontal)">
                                      <p:cBhvr>
                                        <p:cTn id="2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8194"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堂 小 测</a:t>
            </a:r>
          </a:p>
        </p:txBody>
      </p:sp>
      <p:sp>
        <p:nvSpPr>
          <p:cNvPr id="8195" name="文本框 2"/>
          <p:cNvSpPr txBox="1">
            <a:spLocks noChangeArrowheads="1"/>
          </p:cNvSpPr>
          <p:nvPr/>
        </p:nvSpPr>
        <p:spPr bwMode="auto">
          <a:xfrm>
            <a:off x="-11113" y="614363"/>
            <a:ext cx="9155113" cy="4967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000000"/>
                </a:solidFill>
                <a:latin typeface="宋体" panose="02010600030101010101" pitchFamily="2" charset="-122"/>
              </a:rPr>
              <a:t>二、根据中文提示完成句子，词数不限。</a:t>
            </a:r>
          </a:p>
          <a:p>
            <a:pPr eaLnBrk="1" hangingPunct="1"/>
            <a:r>
              <a:rPr lang="en-US" altLang="zh-CN" sz="3200">
                <a:solidFill>
                  <a:srgbClr val="000000"/>
                </a:solidFill>
                <a:latin typeface="宋体" panose="02010600030101010101" pitchFamily="2" charset="-122"/>
              </a:rPr>
              <a:t>6. </a:t>
            </a:r>
            <a:r>
              <a:rPr lang="zh-CN" altLang="en-US" sz="3200">
                <a:solidFill>
                  <a:srgbClr val="000000"/>
                </a:solidFill>
                <a:latin typeface="宋体" panose="02010600030101010101" pitchFamily="2" charset="-122"/>
              </a:rPr>
              <a:t>黄老师对我的生活产生了很大的影响。</a:t>
            </a:r>
          </a:p>
          <a:p>
            <a:pPr eaLnBrk="1" hangingPunct="1"/>
            <a:r>
              <a:rPr lang="zh-CN" altLang="en-US" sz="3200">
                <a:solidFill>
                  <a:srgbClr val="000000"/>
                </a:solidFill>
                <a:latin typeface="宋体" panose="02010600030101010101" pitchFamily="2" charset="-122"/>
              </a:rPr>
              <a:t>   </a:t>
            </a:r>
            <a:r>
              <a:rPr lang="en-US" altLang="zh-CN" sz="3200">
                <a:solidFill>
                  <a:srgbClr val="000000"/>
                </a:solidFill>
                <a:latin typeface="宋体" panose="02010600030101010101" pitchFamily="2" charset="-122"/>
              </a:rPr>
              <a:t>Mr. Huang ________________________________ my life.</a:t>
            </a:r>
          </a:p>
          <a:p>
            <a:pPr eaLnBrk="1" hangingPunct="1"/>
            <a:r>
              <a:rPr lang="en-US" altLang="zh-CN" sz="3200">
                <a:solidFill>
                  <a:srgbClr val="000000"/>
                </a:solidFill>
                <a:latin typeface="宋体" panose="02010600030101010101" pitchFamily="2" charset="-122"/>
              </a:rPr>
              <a:t>7. </a:t>
            </a:r>
            <a:r>
              <a:rPr lang="zh-CN" altLang="en-US" sz="3200">
                <a:solidFill>
                  <a:srgbClr val="000000"/>
                </a:solidFill>
                <a:latin typeface="宋体" panose="02010600030101010101" pitchFamily="2" charset="-122"/>
              </a:rPr>
              <a:t>这些孩子们对这次的郊游感到非常激动。</a:t>
            </a:r>
          </a:p>
          <a:p>
            <a:pPr eaLnBrk="1" hangingPunct="1"/>
            <a:r>
              <a:rPr lang="en-US" altLang="zh-CN" sz="3200">
                <a:solidFill>
                  <a:srgbClr val="000000"/>
                </a:solidFill>
                <a:latin typeface="宋体" panose="02010600030101010101" pitchFamily="2" charset="-122"/>
              </a:rPr>
              <a:t>     The children _______________________________________ the trip.</a:t>
            </a:r>
          </a:p>
          <a:p>
            <a:pPr eaLnBrk="1" hangingPunct="1"/>
            <a:r>
              <a:rPr lang="en-US" altLang="zh-CN" sz="3200">
                <a:solidFill>
                  <a:srgbClr val="000000"/>
                </a:solidFill>
                <a:latin typeface="宋体" panose="02010600030101010101" pitchFamily="2" charset="-122"/>
              </a:rPr>
              <a:t>8. </a:t>
            </a:r>
            <a:r>
              <a:rPr lang="zh-CN" altLang="en-US" sz="3200">
                <a:solidFill>
                  <a:srgbClr val="000000"/>
                </a:solidFill>
                <a:latin typeface="宋体" panose="02010600030101010101" pitchFamily="2" charset="-122"/>
              </a:rPr>
              <a:t>向你们所有人致以最美好的祝愿。</a:t>
            </a:r>
          </a:p>
          <a:p>
            <a:pPr eaLnBrk="1" hangingPunct="1"/>
            <a:r>
              <a:rPr lang="en-US" altLang="zh-CN" sz="3200">
                <a:solidFill>
                  <a:srgbClr val="000000"/>
                </a:solidFill>
                <a:latin typeface="宋体" panose="02010600030101010101" pitchFamily="2" charset="-122"/>
              </a:rPr>
              <a:t>     _________________________ to all of you.</a:t>
            </a:r>
            <a:endParaRPr lang="zh-CN" altLang="en-US" sz="3200">
              <a:latin typeface="宋体" panose="02010600030101010101" pitchFamily="2" charset="-122"/>
            </a:endParaRPr>
          </a:p>
        </p:txBody>
      </p:sp>
      <p:sp>
        <p:nvSpPr>
          <p:cNvPr id="4" name="文本框 3"/>
          <p:cNvSpPr txBox="1">
            <a:spLocks noChangeArrowheads="1"/>
          </p:cNvSpPr>
          <p:nvPr/>
        </p:nvSpPr>
        <p:spPr bwMode="auto">
          <a:xfrm>
            <a:off x="684213" y="2085975"/>
            <a:ext cx="5967412" cy="58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makes a big difference to </a:t>
            </a:r>
          </a:p>
        </p:txBody>
      </p:sp>
      <p:sp>
        <p:nvSpPr>
          <p:cNvPr id="5" name="文本框 4"/>
          <p:cNvSpPr txBox="1">
            <a:spLocks noChangeArrowheads="1"/>
          </p:cNvSpPr>
          <p:nvPr/>
        </p:nvSpPr>
        <p:spPr bwMode="auto">
          <a:xfrm>
            <a:off x="754063" y="3476625"/>
            <a:ext cx="5383212"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are very excited about</a:t>
            </a:r>
          </a:p>
        </p:txBody>
      </p:sp>
      <p:sp>
        <p:nvSpPr>
          <p:cNvPr id="6" name="文本框 5"/>
          <p:cNvSpPr txBox="1">
            <a:spLocks noChangeArrowheads="1"/>
          </p:cNvSpPr>
          <p:nvPr/>
        </p:nvSpPr>
        <p:spPr bwMode="auto">
          <a:xfrm>
            <a:off x="2076450" y="4964113"/>
            <a:ext cx="440848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Best wishes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linds(horizontal)">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9218"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堂 小 测</a:t>
            </a:r>
          </a:p>
        </p:txBody>
      </p:sp>
      <p:sp>
        <p:nvSpPr>
          <p:cNvPr id="9219" name="文本框 99"/>
          <p:cNvSpPr txBox="1">
            <a:spLocks noChangeArrowheads="1"/>
          </p:cNvSpPr>
          <p:nvPr/>
        </p:nvSpPr>
        <p:spPr bwMode="auto">
          <a:xfrm>
            <a:off x="15875" y="585788"/>
            <a:ext cx="9112250" cy="399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000000"/>
                </a:solidFill>
                <a:latin typeface="宋体" panose="02010600030101010101" pitchFamily="2" charset="-122"/>
              </a:rPr>
              <a:t>9. </a:t>
            </a:r>
            <a:r>
              <a:rPr lang="zh-CN" altLang="en-US" sz="3200">
                <a:solidFill>
                  <a:srgbClr val="000000"/>
                </a:solidFill>
                <a:latin typeface="宋体" panose="02010600030101010101" pitchFamily="2" charset="-122"/>
              </a:rPr>
              <a:t>我的一位朋友给我寄来了他的一张照片。</a:t>
            </a:r>
          </a:p>
          <a:p>
            <a:pPr eaLnBrk="1" hangingPunct="1"/>
            <a:r>
              <a:rPr lang="zh-CN" altLang="en-US" sz="3200">
                <a:solidFill>
                  <a:srgbClr val="000000"/>
                </a:solidFill>
                <a:latin typeface="宋体" panose="02010600030101010101" pitchFamily="2" charset="-122"/>
              </a:rPr>
              <a:t>   </a:t>
            </a:r>
            <a:r>
              <a:rPr lang="en-US" altLang="zh-CN" sz="3200">
                <a:solidFill>
                  <a:srgbClr val="000000"/>
                </a:solidFill>
                <a:latin typeface="宋体" panose="02010600030101010101" pitchFamily="2" charset="-122"/>
              </a:rPr>
              <a:t>_________________________________ sent me __________________________.</a:t>
            </a:r>
          </a:p>
          <a:p>
            <a:pPr eaLnBrk="1" hangingPunct="1"/>
            <a:r>
              <a:rPr lang="en-US" altLang="zh-CN" sz="3200">
                <a:solidFill>
                  <a:srgbClr val="000000"/>
                </a:solidFill>
                <a:latin typeface="宋体" panose="02010600030101010101" pitchFamily="2" charset="-122"/>
              </a:rPr>
              <a:t>10. </a:t>
            </a:r>
            <a:r>
              <a:rPr lang="zh-CN" altLang="en-US" sz="3200">
                <a:solidFill>
                  <a:srgbClr val="000000"/>
                </a:solidFill>
                <a:latin typeface="宋体" panose="02010600030101010101" pitchFamily="2" charset="-122"/>
              </a:rPr>
              <a:t>去年政府为那些贫困山村的孩子们建了一所新学校。</a:t>
            </a:r>
          </a:p>
          <a:p>
            <a:pPr eaLnBrk="1" hangingPunct="1"/>
            <a:r>
              <a:rPr lang="zh-CN" altLang="en-US" sz="3200">
                <a:solidFill>
                  <a:srgbClr val="000000"/>
                </a:solidFill>
                <a:latin typeface="宋体" panose="02010600030101010101" pitchFamily="2" charset="-122"/>
              </a:rPr>
              <a:t>   </a:t>
            </a:r>
            <a:r>
              <a:rPr lang="en-US" altLang="zh-CN" sz="3200">
                <a:solidFill>
                  <a:srgbClr val="000000"/>
                </a:solidFill>
                <a:latin typeface="宋体" panose="02010600030101010101" pitchFamily="2" charset="-122"/>
              </a:rPr>
              <a:t>The government ____________________ a new school for the kids in the poor village last year.</a:t>
            </a:r>
            <a:endParaRPr lang="zh-CN" altLang="en-US" sz="3200">
              <a:latin typeface="宋体" panose="02010600030101010101" pitchFamily="2" charset="-122"/>
            </a:endParaRPr>
          </a:p>
        </p:txBody>
      </p:sp>
      <p:sp>
        <p:nvSpPr>
          <p:cNvPr id="3" name="文本框 2"/>
          <p:cNvSpPr txBox="1">
            <a:spLocks noChangeArrowheads="1"/>
          </p:cNvSpPr>
          <p:nvPr/>
        </p:nvSpPr>
        <p:spPr bwMode="auto">
          <a:xfrm>
            <a:off x="1385888" y="971550"/>
            <a:ext cx="35464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A friend of mine</a:t>
            </a:r>
          </a:p>
        </p:txBody>
      </p:sp>
      <p:sp>
        <p:nvSpPr>
          <p:cNvPr id="4" name="文本框 3"/>
          <p:cNvSpPr txBox="1">
            <a:spLocks noChangeArrowheads="1"/>
          </p:cNvSpPr>
          <p:nvPr/>
        </p:nvSpPr>
        <p:spPr bwMode="auto">
          <a:xfrm>
            <a:off x="2470150" y="1543050"/>
            <a:ext cx="47720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a photo of him</a:t>
            </a:r>
          </a:p>
        </p:txBody>
      </p:sp>
      <p:sp>
        <p:nvSpPr>
          <p:cNvPr id="5" name="文本框 4"/>
          <p:cNvSpPr txBox="1">
            <a:spLocks noChangeArrowheads="1"/>
          </p:cNvSpPr>
          <p:nvPr/>
        </p:nvSpPr>
        <p:spPr bwMode="auto">
          <a:xfrm>
            <a:off x="5210175" y="3017838"/>
            <a:ext cx="1976438" cy="582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set up</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linds(horizontal)">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0242"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堂 小 测</a:t>
            </a:r>
          </a:p>
        </p:txBody>
      </p:sp>
      <p:sp>
        <p:nvSpPr>
          <p:cNvPr id="10243" name="文本框 99"/>
          <p:cNvSpPr txBox="1">
            <a:spLocks noChangeArrowheads="1"/>
          </p:cNvSpPr>
          <p:nvPr/>
        </p:nvSpPr>
        <p:spPr bwMode="auto">
          <a:xfrm>
            <a:off x="0" y="723900"/>
            <a:ext cx="9128125" cy="5016758"/>
          </a:xfrm>
          <a:prstGeom prst="rect">
            <a:avLst/>
          </a:prstGeom>
          <a:noFill/>
          <a:ln w="9525">
            <a:noFill/>
            <a:miter lim="800000"/>
          </a:ln>
        </p:spPr>
        <p:txBody>
          <a:bodyPr>
            <a:spAutoFit/>
          </a:bodyPr>
          <a:lstStyle/>
          <a:p>
            <a:pPr>
              <a:defRPr/>
            </a:pPr>
            <a:r>
              <a:rPr lang="zh-CN" altLang="en-US" sz="3200" dirty="0">
                <a:latin typeface="宋体" panose="02010600030101010101" pitchFamily="2" charset="-122"/>
                <a:ea typeface="宋体" panose="02010600030101010101" pitchFamily="2" charset="-122"/>
              </a:rPr>
              <a:t>三、单项选择。</a:t>
            </a:r>
          </a:p>
          <a:p>
            <a:pPr>
              <a:defRPr/>
            </a:pPr>
            <a:r>
              <a:rPr lang="en-US" altLang="zh-CN" sz="3200" dirty="0">
                <a:latin typeface="宋体" panose="02010600030101010101" pitchFamily="2" charset="-122"/>
                <a:ea typeface="宋体" panose="02010600030101010101" pitchFamily="2" charset="-122"/>
              </a:rPr>
              <a:t>(   </a:t>
            </a:r>
            <a:r>
              <a:rPr lang="en-US" altLang="zh-CN" sz="3200" dirty="0" smtClean="0">
                <a:latin typeface="宋体" panose="02010600030101010101" pitchFamily="2" charset="-122"/>
                <a:ea typeface="宋体" panose="02010600030101010101" pitchFamily="2" charset="-122"/>
              </a:rPr>
              <a:t>) </a:t>
            </a:r>
            <a:r>
              <a:rPr lang="en-US" altLang="zh-CN" sz="3200" dirty="0">
                <a:latin typeface="宋体" panose="02010600030101010101" pitchFamily="2" charset="-122"/>
                <a:ea typeface="宋体" panose="02010600030101010101" pitchFamily="2" charset="-122"/>
              </a:rPr>
              <a:t>11. You help make ________ possible for the boy to go to school.</a:t>
            </a:r>
          </a:p>
          <a:p>
            <a:pPr>
              <a:defRPr/>
            </a:pPr>
            <a:r>
              <a:rPr lang="en-US" altLang="zh-CN" sz="3200" dirty="0">
                <a:latin typeface="宋体" panose="02010600030101010101" pitchFamily="2" charset="-122"/>
                <a:ea typeface="宋体" panose="02010600030101010101" pitchFamily="2" charset="-122"/>
              </a:rPr>
              <a:t>	A. it	  B. him      C. they	D. that</a:t>
            </a:r>
          </a:p>
          <a:p>
            <a:pPr>
              <a:defRPr/>
            </a:pPr>
            <a:r>
              <a:rPr lang="en-US" altLang="zh-CN" sz="3200" dirty="0">
                <a:latin typeface="宋体" panose="02010600030101010101" pitchFamily="2" charset="-122"/>
                <a:ea typeface="宋体" panose="02010600030101010101" pitchFamily="2" charset="-122"/>
              </a:rPr>
              <a:t>(   </a:t>
            </a:r>
            <a:r>
              <a:rPr lang="en-US" altLang="zh-CN" sz="3200" dirty="0" smtClean="0">
                <a:latin typeface="宋体" panose="02010600030101010101" pitchFamily="2" charset="-122"/>
                <a:ea typeface="宋体" panose="02010600030101010101" pitchFamily="2" charset="-122"/>
              </a:rPr>
              <a:t>) </a:t>
            </a:r>
            <a:r>
              <a:rPr lang="en-US" altLang="zh-CN" sz="3200" dirty="0">
                <a:latin typeface="宋体" panose="02010600030101010101" pitchFamily="2" charset="-122"/>
                <a:ea typeface="宋体" panose="02010600030101010101" pitchFamily="2" charset="-122"/>
              </a:rPr>
              <a:t>12. We are </a:t>
            </a:r>
            <a:r>
              <a:rPr lang="en-US" altLang="zh-CN" sz="3200" dirty="0" err="1" smtClean="0">
                <a:latin typeface="宋体" panose="02010600030101010101" pitchFamily="2" charset="-122"/>
                <a:ea typeface="宋体" panose="02010600030101010101" pitchFamily="2" charset="-122"/>
              </a:rPr>
              <a:t>all____about</a:t>
            </a:r>
            <a:r>
              <a:rPr lang="en-US" altLang="zh-CN" sz="3200" dirty="0" smtClean="0">
                <a:latin typeface="宋体" panose="02010600030101010101" pitchFamily="2" charset="-122"/>
                <a:ea typeface="宋体" panose="02010600030101010101" pitchFamily="2" charset="-122"/>
              </a:rPr>
              <a:t> </a:t>
            </a:r>
            <a:r>
              <a:rPr lang="en-US" altLang="zh-CN" sz="3200" dirty="0" err="1" smtClean="0">
                <a:latin typeface="宋体" panose="02010600030101010101" pitchFamily="2" charset="-122"/>
                <a:ea typeface="宋体" panose="02010600030101010101" pitchFamily="2" charset="-122"/>
              </a:rPr>
              <a:t>the____news</a:t>
            </a:r>
            <a:r>
              <a:rPr lang="en-US" altLang="zh-CN" sz="3200" dirty="0">
                <a:latin typeface="宋体" panose="02010600030101010101" pitchFamily="2" charset="-122"/>
                <a:ea typeface="宋体" panose="02010600030101010101" pitchFamily="2" charset="-122"/>
              </a:rPr>
              <a:t>.</a:t>
            </a:r>
          </a:p>
          <a:p>
            <a:pPr>
              <a:defRPr/>
            </a:pPr>
            <a:r>
              <a:rPr lang="en-US" altLang="zh-CN" sz="3200" dirty="0">
                <a:latin typeface="宋体" panose="02010600030101010101" pitchFamily="2" charset="-122"/>
                <a:ea typeface="宋体" panose="02010600030101010101" pitchFamily="2" charset="-122"/>
              </a:rPr>
              <a:t>A. excited; excited     B. excited; exciting         </a:t>
            </a:r>
          </a:p>
          <a:p>
            <a:pPr>
              <a:defRPr/>
            </a:pPr>
            <a:r>
              <a:rPr lang="en-US" altLang="zh-CN" sz="3200" dirty="0">
                <a:latin typeface="宋体" panose="02010600030101010101" pitchFamily="2" charset="-122"/>
                <a:ea typeface="宋体" panose="02010600030101010101" pitchFamily="2" charset="-122"/>
              </a:rPr>
              <a:t>C. exciting; excited    D. </a:t>
            </a:r>
            <a:r>
              <a:rPr lang="en-US" altLang="zh-CN" sz="3200" dirty="0" err="1">
                <a:latin typeface="宋体" panose="02010600030101010101" pitchFamily="2" charset="-122"/>
                <a:ea typeface="宋体" panose="02010600030101010101" pitchFamily="2" charset="-122"/>
              </a:rPr>
              <a:t>exciting;exciting</a:t>
            </a:r>
            <a:endParaRPr lang="en-US" altLang="zh-CN" sz="3200" dirty="0">
              <a:latin typeface="宋体" panose="02010600030101010101" pitchFamily="2" charset="-122"/>
              <a:ea typeface="宋体" panose="02010600030101010101" pitchFamily="2" charset="-122"/>
            </a:endParaRPr>
          </a:p>
          <a:p>
            <a:pPr>
              <a:defRPr/>
            </a:pPr>
            <a:r>
              <a:rPr lang="en-US" altLang="zh-CN" sz="3200" dirty="0">
                <a:latin typeface="宋体" panose="02010600030101010101" pitchFamily="2" charset="-122"/>
                <a:ea typeface="宋体" panose="02010600030101010101" pitchFamily="2" charset="-122"/>
              </a:rPr>
              <a:t>(   </a:t>
            </a:r>
            <a:r>
              <a:rPr lang="en-US" altLang="zh-CN" sz="3200" dirty="0" smtClean="0">
                <a:latin typeface="宋体" panose="02010600030101010101" pitchFamily="2" charset="-122"/>
                <a:ea typeface="宋体" panose="02010600030101010101" pitchFamily="2" charset="-122"/>
              </a:rPr>
              <a:t>) </a:t>
            </a:r>
            <a:r>
              <a:rPr lang="en-US" altLang="zh-CN" sz="3200" dirty="0">
                <a:latin typeface="宋体" panose="02010600030101010101" pitchFamily="2" charset="-122"/>
                <a:ea typeface="宋体" panose="02010600030101010101" pitchFamily="2" charset="-122"/>
              </a:rPr>
              <a:t>13. The university which my brother visited last week was </a:t>
            </a:r>
            <a:r>
              <a:rPr lang="en-US" altLang="zh-CN" sz="3200" dirty="0" smtClean="0">
                <a:latin typeface="宋体" panose="02010600030101010101" pitchFamily="2" charset="-122"/>
                <a:ea typeface="宋体" panose="02010600030101010101" pitchFamily="2" charset="-122"/>
              </a:rPr>
              <a:t>____ </a:t>
            </a:r>
            <a:r>
              <a:rPr lang="en-US" altLang="zh-CN" sz="3200" dirty="0">
                <a:latin typeface="宋体" panose="02010600030101010101" pitchFamily="2" charset="-122"/>
                <a:ea typeface="宋体" panose="02010600030101010101" pitchFamily="2" charset="-122"/>
              </a:rPr>
              <a:t>in 1958.</a:t>
            </a:r>
          </a:p>
          <a:p>
            <a:pPr marL="514350" indent="-514350">
              <a:buFontTx/>
              <a:buAutoNum type="alphaUcPeriod"/>
              <a:defRPr/>
            </a:pPr>
            <a:r>
              <a:rPr lang="en-US" altLang="zh-CN" sz="3200" dirty="0">
                <a:latin typeface="宋体" panose="02010600030101010101" pitchFamily="2" charset="-122"/>
                <a:ea typeface="宋体" panose="02010600030101010101" pitchFamily="2" charset="-122"/>
              </a:rPr>
              <a:t>set </a:t>
            </a:r>
            <a:r>
              <a:rPr lang="en-US" altLang="zh-CN" sz="3200" dirty="0" smtClean="0">
                <a:latin typeface="宋体" panose="02010600030101010101" pitchFamily="2" charset="-122"/>
                <a:ea typeface="宋体" panose="02010600030101010101" pitchFamily="2" charset="-122"/>
              </a:rPr>
              <a:t>off  B</a:t>
            </a:r>
            <a:r>
              <a:rPr lang="en-US" altLang="zh-CN" sz="3200" dirty="0">
                <a:latin typeface="宋体" panose="02010600030101010101" pitchFamily="2" charset="-122"/>
                <a:ea typeface="宋体" panose="02010600030101010101" pitchFamily="2" charset="-122"/>
              </a:rPr>
              <a:t>. set </a:t>
            </a:r>
            <a:r>
              <a:rPr lang="en-US" altLang="zh-CN" sz="3200" dirty="0" smtClean="0">
                <a:latin typeface="宋体" panose="02010600030101010101" pitchFamily="2" charset="-122"/>
                <a:ea typeface="宋体" panose="02010600030101010101" pitchFamily="2" charset="-122"/>
              </a:rPr>
              <a:t>up  C</a:t>
            </a:r>
            <a:r>
              <a:rPr lang="en-US" altLang="zh-CN" sz="3200" dirty="0">
                <a:latin typeface="宋体" panose="02010600030101010101" pitchFamily="2" charset="-122"/>
                <a:ea typeface="宋体" panose="02010600030101010101" pitchFamily="2" charset="-122"/>
              </a:rPr>
              <a:t>. cut </a:t>
            </a:r>
            <a:r>
              <a:rPr lang="en-US" altLang="zh-CN" sz="3200" dirty="0" smtClean="0">
                <a:latin typeface="宋体" panose="02010600030101010101" pitchFamily="2" charset="-122"/>
                <a:ea typeface="宋体" panose="02010600030101010101" pitchFamily="2" charset="-122"/>
              </a:rPr>
              <a:t>off  D</a:t>
            </a:r>
            <a:r>
              <a:rPr lang="en-US" altLang="zh-CN" sz="3200" dirty="0">
                <a:latin typeface="宋体" panose="02010600030101010101" pitchFamily="2" charset="-122"/>
                <a:ea typeface="宋体" panose="02010600030101010101" pitchFamily="2" charset="-122"/>
              </a:rPr>
              <a:t>. cut up</a:t>
            </a:r>
            <a:endParaRPr lang="zh-CN" altLang="en-US" sz="3200" dirty="0">
              <a:latin typeface="宋体" panose="02010600030101010101" pitchFamily="2" charset="-122"/>
              <a:ea typeface="宋体" panose="02010600030101010101" pitchFamily="2" charset="-122"/>
            </a:endParaRPr>
          </a:p>
        </p:txBody>
      </p:sp>
      <p:sp>
        <p:nvSpPr>
          <p:cNvPr id="3" name="文本框 2"/>
          <p:cNvSpPr txBox="1">
            <a:spLocks noChangeArrowheads="1"/>
          </p:cNvSpPr>
          <p:nvPr/>
        </p:nvSpPr>
        <p:spPr bwMode="auto">
          <a:xfrm>
            <a:off x="257175" y="1209675"/>
            <a:ext cx="722313"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FF0000"/>
                </a:solidFill>
              </a:rPr>
              <a:t>A</a:t>
            </a:r>
          </a:p>
        </p:txBody>
      </p:sp>
      <p:sp>
        <p:nvSpPr>
          <p:cNvPr id="4" name="文本框 3"/>
          <p:cNvSpPr txBox="1">
            <a:spLocks noChangeArrowheads="1"/>
          </p:cNvSpPr>
          <p:nvPr/>
        </p:nvSpPr>
        <p:spPr bwMode="auto">
          <a:xfrm>
            <a:off x="228600" y="2684463"/>
            <a:ext cx="569913" cy="582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FF0000"/>
                </a:solidFill>
              </a:rPr>
              <a:t>B</a:t>
            </a:r>
          </a:p>
        </p:txBody>
      </p:sp>
      <p:sp>
        <p:nvSpPr>
          <p:cNvPr id="5" name="文本框 4"/>
          <p:cNvSpPr txBox="1">
            <a:spLocks noChangeArrowheads="1"/>
          </p:cNvSpPr>
          <p:nvPr/>
        </p:nvSpPr>
        <p:spPr bwMode="auto">
          <a:xfrm>
            <a:off x="427037" y="4238625"/>
            <a:ext cx="458787"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dirty="0">
                <a:solidFill>
                  <a:srgbClr val="FF0000"/>
                </a:solidFill>
              </a:rPr>
              <a:t>B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p:tgtEl>
                                          <p:spTgt spid="3"/>
                                        </p:tgtEl>
                                        <p:attrNameLst>
                                          <p:attrName>ppt_x</p:attrName>
                                        </p:attrNameLst>
                                      </p:cBhvr>
                                      <p:tavLst>
                                        <p:tav tm="0">
                                          <p:val>
                                            <p:strVal val="#ppt_x-#ppt_w*1.125000"/>
                                          </p:val>
                                        </p:tav>
                                        <p:tav tm="100000">
                                          <p:val>
                                            <p:strVal val="#ppt_x"/>
                                          </p:val>
                                        </p:tav>
                                      </p:tavLst>
                                    </p:anim>
                                    <p:animEffect transition="in" filter="wipe(right)">
                                      <p:cBhvr>
                                        <p:cTn id="8" dur="500"/>
                                        <p:tgtEl>
                                          <p:spTgt spid="3"/>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8"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500"/>
                                        <p:tgtEl>
                                          <p:spTgt spid="4"/>
                                        </p:tgtEl>
                                        <p:attrNameLst>
                                          <p:attrName>ppt_x</p:attrName>
                                        </p:attrNameLst>
                                      </p:cBhvr>
                                      <p:tavLst>
                                        <p:tav tm="0">
                                          <p:val>
                                            <p:strVal val="#ppt_x-#ppt_w*1.125000"/>
                                          </p:val>
                                        </p:tav>
                                        <p:tav tm="100000">
                                          <p:val>
                                            <p:strVal val="#ppt_x"/>
                                          </p:val>
                                        </p:tav>
                                      </p:tavLst>
                                    </p:anim>
                                    <p:animEffect transition="in" filter="wipe(right)">
                                      <p:cBhvr>
                                        <p:cTn id="14" dur="50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8"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p:cTn id="19" dur="500"/>
                                        <p:tgtEl>
                                          <p:spTgt spid="5"/>
                                        </p:tgtEl>
                                        <p:attrNameLst>
                                          <p:attrName>ppt_x</p:attrName>
                                        </p:attrNameLst>
                                      </p:cBhvr>
                                      <p:tavLst>
                                        <p:tav tm="0">
                                          <p:val>
                                            <p:strVal val="#ppt_x-#ppt_w*1.125000"/>
                                          </p:val>
                                        </p:tav>
                                        <p:tav tm="100000">
                                          <p:val>
                                            <p:strVal val="#ppt_x"/>
                                          </p:val>
                                        </p:tav>
                                      </p:tavLst>
                                    </p:anim>
                                    <p:animEffect transition="in" filter="wipe(right)">
                                      <p:cBhvr>
                                        <p:cTn id="2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theme/theme1.xml><?xml version="1.0" encoding="utf-8"?>
<a:theme xmlns:a="http://schemas.openxmlformats.org/drawingml/2006/main" name="WWW.2PPT.COM&#1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1457</Words>
  <Application>Microsoft Office PowerPoint</Application>
  <PresentationFormat>全屏显示(4:3)</PresentationFormat>
  <Paragraphs>230</Paragraphs>
  <Slides>22</Slides>
  <Notes>0</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22</vt:i4>
      </vt:variant>
    </vt:vector>
  </HeadingPairs>
  <TitlesOfParts>
    <vt:vector size="28" baseType="lpstr">
      <vt:lpstr>宋体</vt:lpstr>
      <vt:lpstr>微软雅黑</vt:lpstr>
      <vt:lpstr>Arial</vt:lpstr>
      <vt:lpstr>Calibri</vt:lpstr>
      <vt:lpstr>Calibri Light</vt:lpstr>
      <vt:lpstr>WWW.2PPT.COM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2022-01-21T01:16:09Z</dcterms:created>
  <dcterms:modified xsi:type="dcterms:W3CDTF">2023-01-17T01:17:09Z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13AE730645BD42D69FC41F2008109F1D</vt:lpwstr>
  </property>
  <property fmtid="{D5CDD505-2E9C-101B-9397-08002B2CF9AE}" pid="3" name="KSOProductBuildVer">
    <vt:lpwstr>2052-11.1.0.11294</vt:lpwstr>
  </property>
  <property fmtid="{A09F084E-AD41-489F-8076-AA5BE3082BCA}" pid="100">
    <vt:ui4>5</vt:ui4>
  </property>
  <property fmtid="{64440492-4C8B-11D1-8B70-080036B11A03}" pid="11">
    <vt:lpwstr>www.2ppt.com-爱PPT提供资源下载</vt:lpwstr>
  </property>
</Properties>
</file>