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312" r:id="rId2"/>
    <p:sldId id="264" r:id="rId3"/>
    <p:sldId id="313" r:id="rId4"/>
    <p:sldId id="314" r:id="rId5"/>
    <p:sldId id="267" r:id="rId6"/>
    <p:sldId id="310" r:id="rId7"/>
    <p:sldId id="315" r:id="rId8"/>
    <p:sldId id="26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266" r:id="rId25"/>
    <p:sldId id="331" r:id="rId26"/>
    <p:sldId id="332" r:id="rId27"/>
    <p:sldId id="333" r:id="rId28"/>
    <p:sldId id="334" r:id="rId29"/>
    <p:sldId id="269" r:id="rId30"/>
    <p:sldId id="335" r:id="rId31"/>
    <p:sldId id="336" r:id="rId3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416AE9-F7D9-4519-BBCF-88CC41FF007F}"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9DEF76-EF5F-42A6-B07D-B0DD39B4726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9DEF76-EF5F-42A6-B07D-B0DD39B47266}"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pPr>
              <a:defRPr/>
            </a:pPr>
            <a:fld id="{A34703A0-4E6F-44B3-A4B3-49C9732D088C}"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0CD713F-F97E-458A-9E2D-89DD2B2E031D}"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2F5B0E0-6CEC-4780-BD8C-3B1D0E763C40}"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54D771B-AE4E-436C-8352-B58FD5137A98}"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69EEE80B-4E76-42C8-BD5C-3DAFD6CCCDB8}"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680DB8F-BF24-4EA7-8B03-5340F66256D4}"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章节">
    <p:bg>
      <p:bgPr>
        <a:solidFill>
          <a:srgbClr val="EAEAEA"/>
        </a:solidFill>
        <a:effectLst/>
      </p:bgPr>
    </p:bg>
    <p:spTree>
      <p:nvGrpSpPr>
        <p:cNvPr id="1" name=""/>
        <p:cNvGrpSpPr/>
        <p:nvPr/>
      </p:nvGrpSpPr>
      <p:grpSpPr>
        <a:xfrm>
          <a:off x="0" y="0"/>
          <a:ext cx="0" cy="0"/>
          <a:chOff x="0" y="0"/>
          <a:chExt cx="0" cy="0"/>
        </a:xfrm>
      </p:grpSpPr>
      <p:sp>
        <p:nvSpPr>
          <p:cNvPr id="14" name="矩形 13"/>
          <p:cNvSpPr/>
          <p:nvPr userDrawn="1"/>
        </p:nvSpPr>
        <p:spPr>
          <a:xfrm>
            <a:off x="8585198" y="6453337"/>
            <a:ext cx="504056" cy="36499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0" dirty="0">
                <a:solidFill>
                  <a:srgbClr val="5F5F5F"/>
                </a:solidFill>
              </a:rPr>
              <a:t>-</a:t>
            </a:r>
            <a:fld id="{C2D1088F-7570-48BA-BC40-D11F25FB6C22}" type="slidenum">
              <a:rPr lang="zh-CN" altLang="en-US" sz="1400" b="0" smtClean="0">
                <a:solidFill>
                  <a:srgbClr val="5F5F5F"/>
                </a:solidFill>
              </a:rPr>
              <a:t>‹#›</a:t>
            </a:fld>
            <a:r>
              <a:rPr lang="en-US" altLang="zh-CN" sz="1400" b="0" dirty="0">
                <a:solidFill>
                  <a:srgbClr val="5F5F5F"/>
                </a:solidFill>
              </a:rPr>
              <a:t>-</a:t>
            </a:r>
            <a:endParaRPr lang="zh-CN" altLang="en-US" sz="1400" b="0" dirty="0">
              <a:solidFill>
                <a:srgbClr val="5F5F5F"/>
              </a:solidFill>
            </a:endParaRPr>
          </a:p>
        </p:txBody>
      </p:sp>
      <p:sp>
        <p:nvSpPr>
          <p:cNvPr id="2" name="矩形 1"/>
          <p:cNvSpPr/>
          <p:nvPr userDrawn="1"/>
        </p:nvSpPr>
        <p:spPr>
          <a:xfrm>
            <a:off x="0" y="2420888"/>
            <a:ext cx="9144000" cy="1512168"/>
          </a:xfrm>
          <a:prstGeom prst="rect">
            <a:avLst/>
          </a:prstGeom>
          <a:solidFill>
            <a:srgbClr val="C04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a:spLocks noGrp="1"/>
          </p:cNvSpPr>
          <p:nvPr>
            <p:ph type="title"/>
          </p:nvPr>
        </p:nvSpPr>
        <p:spPr>
          <a:xfrm>
            <a:off x="1470484" y="2924944"/>
            <a:ext cx="6203032" cy="576064"/>
          </a:xfrm>
          <a:prstGeom prst="rect">
            <a:avLst/>
          </a:prstGeom>
        </p:spPr>
        <p:txBody>
          <a:bodyPr/>
          <a:lstStyle>
            <a:lvl1pPr>
              <a:defRPr sz="2800">
                <a:solidFill>
                  <a:schemeClr val="bg1"/>
                </a:solidFill>
              </a:defRPr>
            </a:lvl1pPr>
          </a:lstStyle>
          <a:p>
            <a:r>
              <a:rPr lang="zh-CN" altLang="en-US"/>
              <a:t>单击此处编辑母版标题样式</a:t>
            </a:r>
            <a:endParaRPr lang="zh-CN" alt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栏目二">
    <p:spTree>
      <p:nvGrpSpPr>
        <p:cNvPr id="1" name=""/>
        <p:cNvGrpSpPr/>
        <p:nvPr/>
      </p:nvGrpSpPr>
      <p:grpSpPr>
        <a:xfrm>
          <a:off x="0" y="0"/>
          <a:ext cx="0" cy="0"/>
          <a:chOff x="0" y="0"/>
          <a:chExt cx="0" cy="0"/>
        </a:xfrm>
      </p:grpSpPr>
      <p:grpSp>
        <p:nvGrpSpPr>
          <p:cNvPr id="2" name="组合 1"/>
          <p:cNvGrpSpPr/>
          <p:nvPr userDrawn="1"/>
        </p:nvGrpSpPr>
        <p:grpSpPr>
          <a:xfrm>
            <a:off x="5641960" y="-27384"/>
            <a:ext cx="1774840" cy="880109"/>
            <a:chOff x="11613" y="1584001"/>
            <a:chExt cx="1513881" cy="733424"/>
          </a:xfrm>
        </p:grpSpPr>
        <p:pic>
          <p:nvPicPr>
            <p:cNvPr id="7" name="图片 6"/>
            <p:cNvPicPr>
              <a:picLocks noChangeAspect="1"/>
            </p:cNvPicPr>
            <p:nvPr userDrawn="1"/>
          </p:nvPicPr>
          <p:blipFill>
            <a:blip r:embed="rId2" cstate="email"/>
            <a:stretch>
              <a:fillRect/>
            </a:stretch>
          </p:blipFill>
          <p:spPr>
            <a:xfrm>
              <a:off x="11613" y="1584001"/>
              <a:ext cx="1513881" cy="733424"/>
            </a:xfrm>
            <a:prstGeom prst="rect">
              <a:avLst/>
            </a:prstGeom>
          </p:spPr>
        </p:pic>
        <p:sp>
          <p:nvSpPr>
            <p:cNvPr id="9" name="TextBox 8">
              <a:hlinkClick r:id="rId3" action="ppaction://hlinksldjump"/>
            </p:cNvPr>
            <p:cNvSpPr txBox="1"/>
            <p:nvPr userDrawn="1"/>
          </p:nvSpPr>
          <p:spPr>
            <a:xfrm>
              <a:off x="142045" y="1807573"/>
              <a:ext cx="1229485" cy="256481"/>
            </a:xfrm>
            <a:prstGeom prst="rect">
              <a:avLst/>
            </a:prstGeom>
            <a:noFill/>
          </p:spPr>
          <p:txBody>
            <a:bodyPr wrap="none" rtlCol="0">
              <a:spAutoFit/>
            </a:bodyPr>
            <a:lstStyle/>
            <a:p>
              <a:r>
                <a:rPr lang="zh-CN" altLang="en-US" sz="1400">
                  <a:solidFill>
                    <a:schemeClr val="bg1"/>
                  </a:solidFill>
                  <a:latin typeface="黑体" panose="02010609060101010101" pitchFamily="2" charset="-122"/>
                  <a:ea typeface="黑体" panose="02010609060101010101" pitchFamily="2" charset="-122"/>
                </a:rPr>
                <a:t>课前篇自主预习</a:t>
              </a:r>
              <a:endParaRPr lang="zh-CN" altLang="en-US" sz="1400" dirty="0">
                <a:solidFill>
                  <a:schemeClr val="bg1"/>
                </a:solidFill>
                <a:latin typeface="黑体" panose="02010609060101010101" pitchFamily="2" charset="-122"/>
                <a:ea typeface="黑体" panose="02010609060101010101" pitchFamily="2" charset="-122"/>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栏目三">
    <p:spTree>
      <p:nvGrpSpPr>
        <p:cNvPr id="1" name=""/>
        <p:cNvGrpSpPr/>
        <p:nvPr/>
      </p:nvGrpSpPr>
      <p:grpSpPr>
        <a:xfrm>
          <a:off x="0" y="0"/>
          <a:ext cx="0" cy="0"/>
          <a:chOff x="0" y="0"/>
          <a:chExt cx="0" cy="0"/>
        </a:xfrm>
      </p:grpSpPr>
      <p:grpSp>
        <p:nvGrpSpPr>
          <p:cNvPr id="2" name="组合 1"/>
          <p:cNvGrpSpPr/>
          <p:nvPr userDrawn="1"/>
        </p:nvGrpSpPr>
        <p:grpSpPr>
          <a:xfrm>
            <a:off x="7318464" y="-27384"/>
            <a:ext cx="1764576" cy="880109"/>
            <a:chOff x="-43696" y="2237065"/>
            <a:chExt cx="1578004" cy="733424"/>
          </a:xfrm>
        </p:grpSpPr>
        <p:pic>
          <p:nvPicPr>
            <p:cNvPr id="8" name="图片 7"/>
            <p:cNvPicPr>
              <a:picLocks noChangeAspect="1"/>
            </p:cNvPicPr>
            <p:nvPr userDrawn="1"/>
          </p:nvPicPr>
          <p:blipFill>
            <a:blip r:embed="rId2" cstate="email"/>
            <a:stretch>
              <a:fillRect/>
            </a:stretch>
          </p:blipFill>
          <p:spPr>
            <a:xfrm>
              <a:off x="-43696" y="2237065"/>
              <a:ext cx="1578004" cy="733424"/>
            </a:xfrm>
            <a:prstGeom prst="rect">
              <a:avLst/>
            </a:prstGeom>
          </p:spPr>
        </p:pic>
        <p:sp>
          <p:nvSpPr>
            <p:cNvPr id="10" name="TextBox 9">
              <a:hlinkClick r:id="rId3" action="ppaction://hlinksldjump"/>
            </p:cNvPr>
            <p:cNvSpPr txBox="1"/>
            <p:nvPr userDrawn="1"/>
          </p:nvSpPr>
          <p:spPr>
            <a:xfrm>
              <a:off x="83966" y="2460637"/>
              <a:ext cx="1289016" cy="256481"/>
            </a:xfrm>
            <a:prstGeom prst="rect">
              <a:avLst/>
            </a:prstGeom>
            <a:noFill/>
          </p:spPr>
          <p:txBody>
            <a:bodyPr wrap="none" rtlCol="0">
              <a:spAutoFit/>
            </a:bodyPr>
            <a:lstStyle/>
            <a:p>
              <a:r>
                <a:rPr lang="zh-CN" altLang="en-US" sz="1400">
                  <a:solidFill>
                    <a:schemeClr val="bg1"/>
                  </a:solidFill>
                  <a:latin typeface="黑体" panose="02010609060101010101" pitchFamily="2" charset="-122"/>
                  <a:ea typeface="黑体" panose="02010609060101010101" pitchFamily="2" charset="-122"/>
                </a:rPr>
                <a:t>课堂篇学习理解</a:t>
              </a:r>
              <a:endParaRPr lang="zh-CN" altLang="en-US" sz="1400" dirty="0">
                <a:solidFill>
                  <a:schemeClr val="bg1"/>
                </a:solidFill>
                <a:latin typeface="黑体" panose="02010609060101010101" pitchFamily="2" charset="-122"/>
                <a:ea typeface="黑体" panose="02010609060101010101" pitchFamily="2" charset="-122"/>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0A04F9A-27D6-4746-8ED1-8885460D6977}"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8D0CD947-0A6F-4569-8A1A-263FCA6D8D8C}"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C28D44B-8053-497F-86C6-99F369A81B9B}"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7988CAC-060A-43B9-9EED-01AF03B81008}"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4F087427-6F8E-4DDF-8ACC-23F20ACDCA8C}"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712F96E4-6CAA-4E27-94C2-6DE758E64906}"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65BA8532-2262-4B42-A0B6-F88556E2F131}" type="datetimeFigureOut">
              <a:rPr lang="zh-CN" altLang="en-US"/>
              <a:t>2023-01-17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24213F9E-29CB-47EF-9A86-38E24A0B0AFD}"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D220FD6F-1BC5-416D-9AFE-DE90F129C27E}"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A2224DD6-7BB1-4AB5-B895-868929025B65}"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D8D3197-B468-4F01-8CA6-CD1E2775D90B}" type="datetimeFigureOut">
              <a:rPr lang="zh-CN" altLang="en-US"/>
              <a:t>2023-01-17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CEC0FE10-4DBA-491F-ADD4-EC699CA42536}"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61631FD-B728-4BDF-BCA8-8B1AFCDFAA26}"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47B3A1F0-D3AB-4DEB-A956-A7EDA829CCC5}"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98BC691-1654-48C4-AE37-5D5B423D024D}"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3744394B-E91E-4F77-B098-55210D9B277C}"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F0A58A35-3F79-4E8D-9D8A-EC016ECBBAE2}" type="datetimeFigureOut">
              <a:rPr lang="zh-CN" altLang="en-US"/>
              <a:t>2023-01-17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72192221-14B3-45E2-B2E2-163A0A62FC4D}"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8.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slide" Target="slide29.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10.emf"/><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package" Target="../embeddings/Microsoft_Word___4.docx"/><Relationship Id="rId5" Type="http://schemas.openxmlformats.org/officeDocument/2006/relationships/slide" Target="slide29.xml"/><Relationship Id="rId4" Type="http://schemas.openxmlformats.org/officeDocument/2006/relationships/slide" Target="slide24.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11.emf"/><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package" Target="../embeddings/Microsoft_Word___5.docx"/><Relationship Id="rId5" Type="http://schemas.openxmlformats.org/officeDocument/2006/relationships/slide" Target="slide29.xml"/><Relationship Id="rId4" Type="http://schemas.openxmlformats.org/officeDocument/2006/relationships/slide" Target="slide24.xml"/></Relationships>
</file>

<file path=ppt/slides/_rels/slide1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8.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slide" Target="slide29.xml"/></Relationships>
</file>

<file path=ppt/slides/_rels/slide1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8.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slide" Target="slide29.xml"/></Relationships>
</file>

<file path=ppt/slides/_rels/slide1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slide" Target="slide29.xml"/><Relationship Id="rId4" Type="http://schemas.openxmlformats.org/officeDocument/2006/relationships/slide" Target="slide24.xml"/></Relationships>
</file>

<file path=ppt/slides/_rels/slide1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8.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slide" Target="slide29.xml"/></Relationships>
</file>

<file path=ppt/slides/_rels/slide1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8.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slide" Target="slide29.xml"/></Relationships>
</file>

<file path=ppt/slides/_rels/slide18.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16.emf"/><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package" Target="../embeddings/Microsoft_Word___6.docx"/><Relationship Id="rId5" Type="http://schemas.openxmlformats.org/officeDocument/2006/relationships/slide" Target="slide29.xml"/><Relationship Id="rId4" Type="http://schemas.openxmlformats.org/officeDocument/2006/relationships/slide" Target="slide24.xml"/></Relationships>
</file>

<file path=ppt/slides/_rels/slide1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8.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slide" Target="slide29.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package" Target="../embeddings/Microsoft_Word___.docx"/><Relationship Id="rId5" Type="http://schemas.openxmlformats.org/officeDocument/2006/relationships/slide" Target="slide6.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8.xml"/><Relationship Id="rId1" Type="http://schemas.openxmlformats.org/officeDocument/2006/relationships/slideLayout" Target="../slideLayouts/slideLayout14.xml"/><Relationship Id="rId5" Type="http://schemas.openxmlformats.org/officeDocument/2006/relationships/image" Target="../media/image18.jpeg"/><Relationship Id="rId4" Type="http://schemas.openxmlformats.org/officeDocument/2006/relationships/slide" Target="slide29.xml"/></Relationships>
</file>

<file path=ppt/slides/_rels/slide21.xml.rels><?xml version="1.0" encoding="UTF-8" standalone="yes"?>
<Relationships xmlns="http://schemas.openxmlformats.org/package/2006/relationships"><Relationship Id="rId8" Type="http://schemas.openxmlformats.org/officeDocument/2006/relationships/package" Target="../embeddings/Microsoft_Word___8.docx"/><Relationship Id="rId3" Type="http://schemas.openxmlformats.org/officeDocument/2006/relationships/slide" Target="slide8.xml"/><Relationship Id="rId7" Type="http://schemas.openxmlformats.org/officeDocument/2006/relationships/image" Target="../media/image19.emf"/><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package" Target="../embeddings/Microsoft_Word___7.docx"/><Relationship Id="rId5" Type="http://schemas.openxmlformats.org/officeDocument/2006/relationships/slide" Target="slide29.xml"/><Relationship Id="rId4" Type="http://schemas.openxmlformats.org/officeDocument/2006/relationships/slide" Target="slide24.xml"/><Relationship Id="rId9"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8.xml"/><Relationship Id="rId1" Type="http://schemas.openxmlformats.org/officeDocument/2006/relationships/slideLayout" Target="../slideLayouts/slideLayout14.xml"/><Relationship Id="rId4" Type="http://schemas.openxmlformats.org/officeDocument/2006/relationships/slide" Target="slide29.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8.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slide" Target="slide29.xml"/></Relationships>
</file>

<file path=ppt/slides/_rels/slide2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8.xml"/><Relationship Id="rId1" Type="http://schemas.openxmlformats.org/officeDocument/2006/relationships/slideLayout" Target="../slideLayouts/slideLayout14.xml"/><Relationship Id="rId4" Type="http://schemas.openxmlformats.org/officeDocument/2006/relationships/slide" Target="slide29.xml"/></Relationships>
</file>

<file path=ppt/slides/_rels/slide25.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22.emf"/><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package" Target="../embeddings/Microsoft_Word___9.docx"/><Relationship Id="rId5" Type="http://schemas.openxmlformats.org/officeDocument/2006/relationships/slide" Target="slide29.xml"/><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8.xml"/><Relationship Id="rId1" Type="http://schemas.openxmlformats.org/officeDocument/2006/relationships/slideLayout" Target="../slideLayouts/slideLayout14.xml"/><Relationship Id="rId4" Type="http://schemas.openxmlformats.org/officeDocument/2006/relationships/slide" Target="slide29.xml"/></Relationships>
</file>

<file path=ppt/slides/_rels/slide2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8.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8.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5.png"/><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8.xml"/><Relationship Id="rId1" Type="http://schemas.openxmlformats.org/officeDocument/2006/relationships/slideLayout" Target="../slideLayouts/slideLayout14.xml"/><Relationship Id="rId4" Type="http://schemas.openxmlformats.org/officeDocument/2006/relationships/slide" Target="slide29.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5.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package" Target="../embeddings/Microsoft_Word___1.docx"/><Relationship Id="rId5" Type="http://schemas.openxmlformats.org/officeDocument/2006/relationships/slide" Target="slide6.xml"/><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8.xml"/><Relationship Id="rId1" Type="http://schemas.openxmlformats.org/officeDocument/2006/relationships/slideLayout" Target="../slideLayouts/slideLayout14.xml"/><Relationship Id="rId4" Type="http://schemas.openxmlformats.org/officeDocument/2006/relationships/slide" Target="slide29.xml"/></Relationships>
</file>

<file path=ppt/slides/_rels/slide3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8.xml"/><Relationship Id="rId1" Type="http://schemas.openxmlformats.org/officeDocument/2006/relationships/slideLayout" Target="../slideLayouts/slideLayout14.xml"/><Relationship Id="rId4" Type="http://schemas.openxmlformats.org/officeDocument/2006/relationships/slide" Target="slide29.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6.e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package" Target="../embeddings/Microsoft_Word___2.docx"/><Relationship Id="rId5" Type="http://schemas.openxmlformats.org/officeDocument/2006/relationships/slide" Target="slide6.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8.xml"/><Relationship Id="rId1" Type="http://schemas.openxmlformats.org/officeDocument/2006/relationships/slideLayout" Target="../slideLayouts/slideLayout14.xml"/><Relationship Id="rId5" Type="http://schemas.openxmlformats.org/officeDocument/2006/relationships/image" Target="../media/image7.jpeg"/><Relationship Id="rId4" Type="http://schemas.openxmlformats.org/officeDocument/2006/relationships/slide" Target="slide29.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8.e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package" Target="../embeddings/Microsoft_Word___3.docx"/><Relationship Id="rId5" Type="http://schemas.openxmlformats.org/officeDocument/2006/relationships/slide" Target="slide29.xml"/><Relationship Id="rId4" Type="http://schemas.openxmlformats.org/officeDocument/2006/relationships/slide" Target="slide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0" y="4365104"/>
            <a:ext cx="9144000" cy="576064"/>
          </a:xfrm>
        </p:spPr>
        <p:txBody>
          <a:bodyPr/>
          <a:lstStyle/>
          <a:p>
            <a:r>
              <a:rPr lang="en-US" altLang="zh-CN" b="1" dirty="0">
                <a:solidFill>
                  <a:schemeClr val="tx1"/>
                </a:solidFill>
              </a:rPr>
              <a:t>Section B</a:t>
            </a:r>
            <a:r>
              <a:rPr lang="zh-CN" altLang="zh-CN" b="1" dirty="0">
                <a:solidFill>
                  <a:schemeClr val="tx1"/>
                </a:solidFill>
              </a:rPr>
              <a:t>　</a:t>
            </a:r>
            <a:r>
              <a:rPr lang="en-US" altLang="zh-CN" b="1" dirty="0">
                <a:solidFill>
                  <a:schemeClr val="tx1"/>
                </a:solidFill>
              </a:rPr>
              <a:t>Reading and Thinking</a:t>
            </a:r>
            <a:endParaRPr lang="zh-CN" altLang="zh-CN" b="1" dirty="0">
              <a:solidFill>
                <a:schemeClr val="tx1"/>
              </a:solidFill>
            </a:endParaRPr>
          </a:p>
        </p:txBody>
      </p:sp>
      <p:sp>
        <p:nvSpPr>
          <p:cNvPr id="3" name="标题 3"/>
          <p:cNvSpPr txBox="1"/>
          <p:nvPr/>
        </p:nvSpPr>
        <p:spPr bwMode="auto">
          <a:xfrm>
            <a:off x="25963" y="2852936"/>
            <a:ext cx="908186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fontAlgn="base">
              <a:spcBef>
                <a:spcPct val="0"/>
              </a:spcBef>
              <a:spcAft>
                <a:spcPct val="0"/>
              </a:spcAft>
              <a:defRPr sz="2800" kern="1200">
                <a:solidFill>
                  <a:schemeClr val="bg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en-US" altLang="zh-CN" sz="5400" b="1" smtClean="0"/>
              <a:t>UNIT</a:t>
            </a:r>
            <a:r>
              <a:rPr lang="en-US" altLang="zh-CN" sz="5400" smtClean="0"/>
              <a:t> </a:t>
            </a:r>
            <a:r>
              <a:rPr lang="en-US" altLang="zh-CN" sz="5400" b="1" smtClean="0"/>
              <a:t>5   Music</a:t>
            </a:r>
            <a:endParaRPr lang="zh-CN" altLang="zh-CN" sz="5400" dirty="0"/>
          </a:p>
        </p:txBody>
      </p:sp>
      <p:sp>
        <p:nvSpPr>
          <p:cNvPr id="5" name="TextBox 4"/>
          <p:cNvSpPr txBox="1"/>
          <p:nvPr/>
        </p:nvSpPr>
        <p:spPr>
          <a:xfrm>
            <a:off x="2677170" y="1124744"/>
            <a:ext cx="3775393" cy="523220"/>
          </a:xfrm>
          <a:prstGeom prst="rect">
            <a:avLst/>
          </a:prstGeom>
          <a:noFill/>
        </p:spPr>
        <p:txBody>
          <a:bodyPr wrap="none" rtlCol="0">
            <a:spAutoFit/>
          </a:bodyPr>
          <a:lstStyle/>
          <a:p>
            <a:pPr algn="ctr"/>
            <a:r>
              <a:rPr lang="zh-CN" altLang="en-US" sz="2800" dirty="0" smtClean="0"/>
              <a:t>人教版高中英语必修二</a:t>
            </a:r>
            <a:endParaRPr lang="zh-CN" altLang="en-US" sz="2800" dirty="0"/>
          </a:p>
        </p:txBody>
      </p:sp>
      <p:sp>
        <p:nvSpPr>
          <p:cNvPr id="6" name="矩形 5"/>
          <p:cNvSpPr/>
          <p:nvPr/>
        </p:nvSpPr>
        <p:spPr>
          <a:xfrm>
            <a:off x="2924754" y="5877272"/>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p:strips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email"/>
          <a:stretch>
            <a:fillRect/>
          </a:stretch>
        </p:blipFill>
        <p:spPr>
          <a:xfrm>
            <a:off x="508000" y="1093195"/>
            <a:ext cx="8128000" cy="5536592"/>
          </a:xfrm>
          <a:prstGeom prst="rect">
            <a:avLst/>
          </a:prstGeom>
        </p:spPr>
      </p:pic>
      <p:sp>
        <p:nvSpPr>
          <p:cNvPr id="6" name="矩形 5"/>
          <p:cNvSpPr/>
          <p:nvPr/>
        </p:nvSpPr>
        <p:spPr>
          <a:xfrm>
            <a:off x="693932" y="5661248"/>
            <a:ext cx="7776864" cy="651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302980" y="1268760"/>
            <a:ext cx="8636000" cy="4967514"/>
          </a:xfrm>
          <a:prstGeom prst="rect">
            <a:avLst/>
          </a:prstGeom>
        </p:spPr>
        <p:txBody>
          <a:bodyPr wrap="square">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perform</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vi.&amp;</a:t>
            </a:r>
            <a:r>
              <a:rPr lang="en-US" altLang="zh-CN" sz="2200" i="1" dirty="0" err="1">
                <a:solidFill>
                  <a:srgbClr val="000000"/>
                </a:solidFill>
                <a:latin typeface="Times New Roman" panose="02020603050405020304" pitchFamily="18" charset="0"/>
                <a:cs typeface="Times New Roman" panose="02020603050405020304" pitchFamily="18" charset="0"/>
              </a:rPr>
              <a:t>vt</a:t>
            </a:r>
            <a:r>
              <a:rPr lang="en-US" altLang="zh-CN" sz="2200" i="1"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表演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履行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执行</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Virtual choir members record themselves while they </a:t>
            </a:r>
            <a:r>
              <a:rPr lang="en-US" altLang="zh-CN" sz="2200" b="1" dirty="0">
                <a:solidFill>
                  <a:srgbClr val="000000"/>
                </a:solidFill>
                <a:latin typeface="Times New Roman" panose="02020603050405020304" pitchFamily="18" charset="0"/>
                <a:cs typeface="Times New Roman" panose="02020603050405020304" pitchFamily="18" charset="0"/>
              </a:rPr>
              <a:t>perform</a:t>
            </a:r>
            <a:r>
              <a:rPr lang="en-US" altLang="zh-CN" sz="2200" dirty="0">
                <a:solidFill>
                  <a:srgbClr val="000000"/>
                </a:solidFill>
                <a:latin typeface="Times New Roman" panose="02020603050405020304" pitchFamily="18" charset="0"/>
                <a:cs typeface="Times New Roman" panose="02020603050405020304" pitchFamily="18" charset="0"/>
              </a:rPr>
              <a:t> alone on video.</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虚拟合唱团成员单独表演时在视频上录制自己。</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dirty="0">
                <a:solidFill>
                  <a:srgbClr val="000000"/>
                </a:solidFill>
                <a:latin typeface="Times New Roman" panose="02020603050405020304" pitchFamily="18" charset="0"/>
                <a:cs typeface="Times New Roman" panose="02020603050405020304" pitchFamily="18" charset="0"/>
              </a:rPr>
              <a:t>perform</a:t>
            </a:r>
            <a:r>
              <a:rPr lang="zh-CN" altLang="zh-CN" sz="2200" dirty="0">
                <a:solidFill>
                  <a:srgbClr val="000000"/>
                </a:solidFill>
                <a:latin typeface="Times New Roman" panose="02020603050405020304" pitchFamily="18" charset="0"/>
                <a:cs typeface="Times New Roman" panose="02020603050405020304" pitchFamily="18" charset="0"/>
              </a:rPr>
              <a:t>可作及物或不及物动词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表演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履行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执行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What made the fans delighted was that the young player </a:t>
            </a:r>
            <a:r>
              <a:rPr lang="en-US" altLang="zh-CN" sz="2200" b="1" dirty="0">
                <a:solidFill>
                  <a:srgbClr val="000000"/>
                </a:solidFill>
                <a:latin typeface="Times New Roman" panose="02020603050405020304" pitchFamily="18" charset="0"/>
                <a:cs typeface="Times New Roman" panose="02020603050405020304" pitchFamily="18" charset="0"/>
              </a:rPr>
              <a:t>performed</a:t>
            </a:r>
            <a:r>
              <a:rPr lang="en-US" altLang="zh-CN" sz="2200" dirty="0">
                <a:solidFill>
                  <a:srgbClr val="000000"/>
                </a:solidFill>
                <a:latin typeface="Times New Roman" panose="02020603050405020304" pitchFamily="18" charset="0"/>
                <a:cs typeface="Times New Roman" panose="02020603050405020304" pitchFamily="18" charset="0"/>
              </a:rPr>
              <a:t> extremely well in the table tennis tournament.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令球迷欣喜的是那位年轻的球员在乒乓球锦标赛中表现得极为出色。</a:t>
            </a:r>
            <a:endParaRPr lang="en-US" altLang="zh-CN" sz="2200" dirty="0">
              <a:solidFill>
                <a:srgbClr val="000000"/>
              </a:solidFill>
              <a:latin typeface="Times New Roman" panose="02020603050405020304" pitchFamily="18" charset="0"/>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After </a:t>
            </a:r>
            <a:r>
              <a:rPr lang="en-US" altLang="zh-CN" sz="2200" dirty="0" err="1">
                <a:solidFill>
                  <a:srgbClr val="000000"/>
                </a:solidFill>
                <a:latin typeface="Times New Roman" panose="02020603050405020304" pitchFamily="18" charset="0"/>
                <a:cs typeface="Times New Roman" panose="02020603050405020304" pitchFamily="18" charset="0"/>
              </a:rPr>
              <a:t>that,we</a:t>
            </a:r>
            <a:r>
              <a:rPr lang="en-US" altLang="zh-CN" sz="2200" dirty="0" err="1">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err="1">
                <a:solidFill>
                  <a:srgbClr val="000000"/>
                </a:solidFill>
                <a:latin typeface="Times New Roman" panose="02020603050405020304" pitchFamily="18" charset="0"/>
                <a:cs typeface="Times New Roman" panose="02020603050405020304" pitchFamily="18" charset="0"/>
              </a:rPr>
              <a:t>ll</a:t>
            </a:r>
            <a:r>
              <a:rPr lang="en-US" altLang="zh-CN" sz="2200" dirty="0">
                <a:solidFill>
                  <a:srgbClr val="000000"/>
                </a:solidFill>
                <a:latin typeface="Times New Roman" panose="02020603050405020304" pitchFamily="18" charset="0"/>
                <a:cs typeface="Times New Roman" panose="02020603050405020304" pitchFamily="18" charset="0"/>
              </a:rPr>
              <a:t> sing their </a:t>
            </a:r>
            <a:r>
              <a:rPr lang="en-US" altLang="zh-CN" sz="2200" dirty="0" err="1">
                <a:solidFill>
                  <a:srgbClr val="000000"/>
                </a:solidFill>
                <a:latin typeface="Times New Roman" panose="02020603050405020304" pitchFamily="18" charset="0"/>
                <a:cs typeface="Times New Roman" panose="02020603050405020304" pitchFamily="18" charset="0"/>
              </a:rPr>
              <a:t>favourite</a:t>
            </a:r>
            <a:r>
              <a:rPr lang="en-US" altLang="zh-CN" sz="2200" dirty="0">
                <a:solidFill>
                  <a:srgbClr val="000000"/>
                </a:solidFill>
                <a:latin typeface="Times New Roman" panose="02020603050405020304" pitchFamily="18" charset="0"/>
                <a:cs typeface="Times New Roman" panose="02020603050405020304" pitchFamily="18" charset="0"/>
              </a:rPr>
              <a:t> songs and </a:t>
            </a:r>
            <a:r>
              <a:rPr lang="en-US" altLang="zh-CN" sz="2200" b="1" dirty="0">
                <a:solidFill>
                  <a:srgbClr val="000000"/>
                </a:solidFill>
                <a:latin typeface="Times New Roman" panose="02020603050405020304" pitchFamily="18" charset="0"/>
                <a:cs typeface="Times New Roman" panose="02020603050405020304" pitchFamily="18" charset="0"/>
              </a:rPr>
              <a:t>perform</a:t>
            </a:r>
            <a:r>
              <a:rPr lang="en-US" altLang="zh-CN" sz="2200" dirty="0">
                <a:solidFill>
                  <a:srgbClr val="000000"/>
                </a:solidFill>
                <a:latin typeface="Times New Roman" panose="02020603050405020304" pitchFamily="18" charset="0"/>
                <a:cs typeface="Times New Roman" panose="02020603050405020304" pitchFamily="18" charset="0"/>
              </a:rPr>
              <a:t> folk dances.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在那之后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我们将唱他们最喜爱的歌曲</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表演民间舞蹈。</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1518657" y="4542462"/>
          <a:ext cx="6106686" cy="783491"/>
        </p:xfrm>
        <a:graphic>
          <a:graphicData uri="http://schemas.openxmlformats.org/presentationml/2006/ole">
            <mc:AlternateContent xmlns:mc="http://schemas.openxmlformats.org/markup-compatibility/2006">
              <mc:Choice xmlns:v="urn:schemas-microsoft-com:vml" Requires="v">
                <p:oleObj spid="_x0000_s8200" name="文档" r:id="rId6" imgW="3843020" imgH="494665" progId="Word.Document.12">
                  <p:embed/>
                </p:oleObj>
              </mc:Choice>
              <mc:Fallback>
                <p:oleObj name="文档" r:id="rId6" imgW="3843020" imgH="494665" progId="Word.Document.12">
                  <p:embed/>
                  <p:pic>
                    <p:nvPicPr>
                      <p:cNvPr id="0" name="对象 2"/>
                      <p:cNvPicPr/>
                      <p:nvPr/>
                    </p:nvPicPr>
                    <p:blipFill>
                      <a:blip r:embed="rId7"/>
                      <a:stretch>
                        <a:fillRect/>
                      </a:stretch>
                    </p:blipFill>
                    <p:spPr>
                      <a:xfrm>
                        <a:off x="1518657" y="4542462"/>
                        <a:ext cx="6106686" cy="783491"/>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24744"/>
            <a:ext cx="8128000" cy="537377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doctors </a:t>
            </a:r>
            <a:r>
              <a:rPr lang="en-US" altLang="zh-CN" sz="2200" b="1">
                <a:solidFill>
                  <a:srgbClr val="000000"/>
                </a:solidFill>
                <a:latin typeface="Times New Roman" panose="02020603050405020304" pitchFamily="18" charset="0"/>
                <a:cs typeface="Times New Roman" panose="02020603050405020304" pitchFamily="18" charset="0"/>
              </a:rPr>
              <a:t>performed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operation</a:t>
            </a:r>
            <a:r>
              <a:rPr lang="en-US" altLang="zh-CN" sz="2200">
                <a:solidFill>
                  <a:srgbClr val="000000"/>
                </a:solidFill>
                <a:latin typeface="Times New Roman" panose="02020603050405020304" pitchFamily="18" charset="0"/>
                <a:cs typeface="Times New Roman" panose="02020603050405020304" pitchFamily="18" charset="0"/>
              </a:rPr>
              <a:t> successfully.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医生手术做得很成功。</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We </a:t>
            </a:r>
            <a:r>
              <a:rPr lang="en-US" altLang="zh-CN" sz="2200" b="1">
                <a:solidFill>
                  <a:srgbClr val="000000"/>
                </a:solidFill>
                <a:latin typeface="Times New Roman" panose="02020603050405020304" pitchFamily="18" charset="0"/>
                <a:cs typeface="Times New Roman" panose="02020603050405020304" pitchFamily="18" charset="0"/>
              </a:rPr>
              <a:t>put</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on</a:t>
            </a:r>
            <a:r>
              <a:rPr lang="en-US" altLang="zh-CN" sz="2200">
                <a:solidFill>
                  <a:srgbClr val="000000"/>
                </a:solidFill>
                <a:latin typeface="Times New Roman" panose="02020603050405020304" pitchFamily="18" charset="0"/>
                <a:cs typeface="Times New Roman" panose="02020603050405020304" pitchFamily="18" charset="0"/>
              </a:rPr>
              <a:t> a song and dance </a:t>
            </a:r>
            <a:r>
              <a:rPr lang="en-US" altLang="zh-CN" sz="2200" b="1">
                <a:solidFill>
                  <a:srgbClr val="000000"/>
                </a:solidFill>
                <a:latin typeface="Times New Roman" panose="02020603050405020304" pitchFamily="18" charset="0"/>
                <a:cs typeface="Times New Roman" panose="02020603050405020304" pitchFamily="18" charset="0"/>
              </a:rPr>
              <a:t>performance</a:t>
            </a:r>
            <a:r>
              <a:rPr lang="en-US" altLang="zh-CN" sz="2200">
                <a:solidFill>
                  <a:srgbClr val="000000"/>
                </a:solidFill>
                <a:latin typeface="Times New Roman" panose="02020603050405020304" pitchFamily="18" charset="0"/>
                <a:cs typeface="Times New Roman" panose="02020603050405020304" pitchFamily="18" charset="0"/>
              </a:rPr>
              <a:t> to welcome the guests.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我们表演歌舞来欢迎来宾。</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36512" y="1571998"/>
          <a:ext cx="8128000" cy="3135183"/>
        </p:xfrm>
        <a:graphic>
          <a:graphicData uri="http://schemas.openxmlformats.org/presentationml/2006/ole">
            <mc:AlternateContent xmlns:mc="http://schemas.openxmlformats.org/markup-compatibility/2006">
              <mc:Choice xmlns:v="urn:schemas-microsoft-com:vml" Requires="v">
                <p:oleObj spid="_x0000_s9224" name="文档" r:id="rId6" imgW="3843020" imgH="1483360" progId="Word.Document.12">
                  <p:embed/>
                </p:oleObj>
              </mc:Choice>
              <mc:Fallback>
                <p:oleObj name="文档" r:id="rId6" imgW="3843020" imgH="1483360" progId="Word.Document.12">
                  <p:embed/>
                  <p:pic>
                    <p:nvPicPr>
                      <p:cNvPr id="0" name="对象 2"/>
                      <p:cNvPicPr/>
                      <p:nvPr/>
                    </p:nvPicPr>
                    <p:blipFill>
                      <a:blip r:embed="rId7"/>
                      <a:stretch>
                        <a:fillRect/>
                      </a:stretch>
                    </p:blipFill>
                    <p:spPr>
                      <a:xfrm>
                        <a:off x="-36512" y="1571998"/>
                        <a:ext cx="8128000" cy="3135183"/>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email"/>
          <a:stretch>
            <a:fillRect/>
          </a:stretch>
        </p:blipFill>
        <p:spPr>
          <a:xfrm>
            <a:off x="508000" y="2128709"/>
            <a:ext cx="8128000" cy="28545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email"/>
          <a:stretch>
            <a:fillRect/>
          </a:stretch>
        </p:blipFill>
        <p:spPr>
          <a:xfrm>
            <a:off x="508000" y="1268760"/>
            <a:ext cx="8128000" cy="4857193"/>
          </a:xfrm>
          <a:prstGeom prst="rect">
            <a:avLst/>
          </a:prstGeom>
        </p:spPr>
      </p:pic>
      <p:sp>
        <p:nvSpPr>
          <p:cNvPr id="6" name="矩形 5"/>
          <p:cNvSpPr/>
          <p:nvPr/>
        </p:nvSpPr>
        <p:spPr>
          <a:xfrm>
            <a:off x="693932" y="4653136"/>
            <a:ext cx="7776864"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095941"/>
            <a:ext cx="8128000" cy="531985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enable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err="1">
                <a:solidFill>
                  <a:srgbClr val="000000"/>
                </a:solidFill>
                <a:latin typeface="Times New Roman" panose="02020603050405020304" pitchFamily="18" charset="0"/>
                <a:cs typeface="Times New Roman" panose="02020603050405020304" pitchFamily="18" charset="0"/>
              </a:rPr>
              <a:t>vt.</a:t>
            </a:r>
            <a:r>
              <a:rPr lang="zh-CN" altLang="zh-CN" sz="2200" dirty="0">
                <a:solidFill>
                  <a:srgbClr val="000000"/>
                </a:solidFill>
                <a:latin typeface="Times New Roman" panose="02020603050405020304" pitchFamily="18" charset="0"/>
                <a:cs typeface="Times New Roman" panose="02020603050405020304" pitchFamily="18" charset="0"/>
              </a:rPr>
              <a:t>使能够</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使可能</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A virtual choir </a:t>
            </a:r>
            <a:r>
              <a:rPr lang="en-US" altLang="zh-CN" sz="2200" b="1" dirty="0">
                <a:solidFill>
                  <a:srgbClr val="000000"/>
                </a:solidFill>
                <a:latin typeface="Times New Roman" panose="02020603050405020304" pitchFamily="18" charset="0"/>
                <a:cs typeface="Times New Roman" panose="02020603050405020304" pitchFamily="18" charset="0"/>
              </a:rPr>
              <a:t>enables</a:t>
            </a:r>
            <a:r>
              <a:rPr lang="en-US" altLang="zh-CN" sz="2200" dirty="0">
                <a:solidFill>
                  <a:srgbClr val="000000"/>
                </a:solidFill>
                <a:latin typeface="Times New Roman" panose="02020603050405020304" pitchFamily="18" charset="0"/>
                <a:cs typeface="Times New Roman" panose="02020603050405020304" pitchFamily="18" charset="0"/>
              </a:rPr>
              <a:t> them to add their voices to those of other individuals and become part of the global community.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虚拟合唱团能使他们把自己的声音和其他人的合在一起</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成为全球社区的一部分。</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dirty="0">
                <a:solidFill>
                  <a:srgbClr val="000000"/>
                </a:solidFill>
                <a:latin typeface="Times New Roman" panose="02020603050405020304" pitchFamily="18" charset="0"/>
                <a:cs typeface="Times New Roman" panose="02020603050405020304" pitchFamily="18" charset="0"/>
              </a:rPr>
              <a:t>enable</a:t>
            </a:r>
            <a:r>
              <a:rPr lang="zh-CN" altLang="zh-CN" sz="2200" dirty="0">
                <a:solidFill>
                  <a:srgbClr val="000000"/>
                </a:solidFill>
                <a:latin typeface="Times New Roman" panose="02020603050405020304" pitchFamily="18" charset="0"/>
                <a:cs typeface="Times New Roman" panose="02020603050405020304" pitchFamily="18" charset="0"/>
              </a:rPr>
              <a:t>是及物动词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使能够</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使可能</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可用于</a:t>
            </a:r>
            <a:r>
              <a:rPr lang="en-US" altLang="zh-CN" sz="2200" dirty="0">
                <a:solidFill>
                  <a:srgbClr val="000000"/>
                </a:solidFill>
                <a:latin typeface="Times New Roman" panose="02020603050405020304" pitchFamily="18" charset="0"/>
                <a:cs typeface="Times New Roman" panose="02020603050405020304" pitchFamily="18" charset="0"/>
              </a:rPr>
              <a:t>enable </a:t>
            </a:r>
            <a:r>
              <a:rPr lang="en-US" altLang="zh-CN" sz="2200" dirty="0" err="1">
                <a:solidFill>
                  <a:srgbClr val="000000"/>
                </a:solidFill>
                <a:latin typeface="Times New Roman" panose="02020603050405020304" pitchFamily="18" charset="0"/>
                <a:cs typeface="Times New Roman" panose="02020603050405020304" pitchFamily="18" charset="0"/>
              </a:rPr>
              <a:t>sb</a:t>
            </a:r>
            <a:r>
              <a:rPr lang="en-US" altLang="zh-CN" sz="2200" dirty="0">
                <a:solidFill>
                  <a:srgbClr val="000000"/>
                </a:solidFill>
                <a:latin typeface="Times New Roman" panose="02020603050405020304" pitchFamily="18" charset="0"/>
                <a:cs typeface="Times New Roman" panose="02020603050405020304" pitchFamily="18" charset="0"/>
              </a:rPr>
              <a:t> to do </a:t>
            </a:r>
            <a:r>
              <a:rPr lang="en-US" altLang="zh-CN" sz="2200" dirty="0" err="1">
                <a:solidFill>
                  <a:srgbClr val="000000"/>
                </a:solidFill>
                <a:latin typeface="Times New Roman" panose="02020603050405020304" pitchFamily="18" charset="0"/>
                <a:cs typeface="Times New Roman" panose="02020603050405020304" pitchFamily="18" charset="0"/>
              </a:rPr>
              <a:t>sth</a:t>
            </a:r>
            <a:r>
              <a:rPr lang="zh-CN" altLang="zh-CN" sz="2200" dirty="0">
                <a:solidFill>
                  <a:srgbClr val="000000"/>
                </a:solidFill>
                <a:latin typeface="Times New Roman" panose="02020603050405020304" pitchFamily="18" charset="0"/>
                <a:cs typeface="Times New Roman" panose="02020603050405020304" pitchFamily="18" charset="0"/>
              </a:rPr>
              <a:t>结构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能使某人做某事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This dictionary will </a:t>
            </a:r>
            <a:r>
              <a:rPr lang="en-US" altLang="zh-CN" sz="2200" b="1" dirty="0">
                <a:solidFill>
                  <a:srgbClr val="000000"/>
                </a:solidFill>
                <a:latin typeface="Times New Roman" panose="02020603050405020304" pitchFamily="18" charset="0"/>
                <a:cs typeface="Times New Roman" panose="02020603050405020304" pitchFamily="18" charset="0"/>
              </a:rPr>
              <a:t>enable</a:t>
            </a:r>
            <a:r>
              <a:rPr lang="en-US" altLang="zh-CN" sz="2200" dirty="0">
                <a:solidFill>
                  <a:srgbClr val="000000"/>
                </a:solidFill>
                <a:latin typeface="Times New Roman" panose="02020603050405020304" pitchFamily="18" charset="0"/>
                <a:cs typeface="Times New Roman" panose="02020603050405020304" pitchFamily="18" charset="0"/>
              </a:rPr>
              <a:t> better international understanding.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这部词典将促进国际间更好地理解。</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software </a:t>
            </a:r>
            <a:r>
              <a:rPr lang="en-US" altLang="zh-CN" sz="2200" b="1" dirty="0">
                <a:solidFill>
                  <a:srgbClr val="000000"/>
                </a:solidFill>
                <a:latin typeface="Times New Roman" panose="02020603050405020304" pitchFamily="18" charset="0"/>
                <a:cs typeface="Times New Roman" panose="02020603050405020304" pitchFamily="18" charset="0"/>
              </a:rPr>
              <a:t>enables</a:t>
            </a:r>
            <a:r>
              <a:rPr lang="en-US" altLang="zh-CN" sz="2200" dirty="0">
                <a:solidFill>
                  <a:srgbClr val="000000"/>
                </a:solidFill>
                <a:latin typeface="Times New Roman" panose="02020603050405020304" pitchFamily="18" charset="0"/>
                <a:cs typeface="Times New Roman" panose="02020603050405020304" pitchFamily="18" charset="0"/>
              </a:rPr>
              <a:t> you to access the Internet in seconds.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这种软件使你在几秒钟内便可访问互联网。</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new </a:t>
            </a:r>
            <a:r>
              <a:rPr lang="en-US" altLang="zh-CN" sz="2200" dirty="0" err="1">
                <a:solidFill>
                  <a:srgbClr val="000000"/>
                </a:solidFill>
                <a:latin typeface="Times New Roman" panose="02020603050405020304" pitchFamily="18" charset="0"/>
                <a:cs typeface="Times New Roman" panose="02020603050405020304" pitchFamily="18" charset="0"/>
              </a:rPr>
              <a:t>programme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enables</a:t>
            </a:r>
            <a:r>
              <a:rPr lang="en-US" altLang="zh-CN" sz="2200" dirty="0">
                <a:solidFill>
                  <a:srgbClr val="000000"/>
                </a:solidFill>
                <a:latin typeface="Times New Roman" panose="02020603050405020304" pitchFamily="18" charset="0"/>
                <a:cs typeface="Times New Roman" panose="02020603050405020304" pitchFamily="18" charset="0"/>
              </a:rPr>
              <a:t> older people to study at college.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这个新计划能使老年人有机会在大学学习。</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email"/>
          <a:stretch>
            <a:fillRect/>
          </a:stretch>
        </p:blipFill>
        <p:spPr>
          <a:xfrm>
            <a:off x="508000" y="1285858"/>
            <a:ext cx="8128000" cy="4540285"/>
          </a:xfrm>
          <a:prstGeom prst="rect">
            <a:avLst/>
          </a:prstGeom>
        </p:spPr>
      </p:pic>
      <p:sp>
        <p:nvSpPr>
          <p:cNvPr id="6" name="矩形 5"/>
          <p:cNvSpPr/>
          <p:nvPr/>
        </p:nvSpPr>
        <p:spPr>
          <a:xfrm>
            <a:off x="693932" y="4869160"/>
            <a:ext cx="7776864" cy="651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08603"/>
            <a:ext cx="8128000" cy="369479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prove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i="1">
                <a:solidFill>
                  <a:srgbClr val="000000"/>
                </a:solidFill>
                <a:latin typeface="Times New Roman" panose="02020603050405020304" pitchFamily="18" charset="0"/>
                <a:cs typeface="Times New Roman" panose="02020603050405020304" pitchFamily="18" charset="0"/>
              </a:rPr>
              <a:t>vt.</a:t>
            </a:r>
            <a:r>
              <a:rPr lang="zh-CN" altLang="zh-CN" sz="2200">
                <a:solidFill>
                  <a:srgbClr val="000000"/>
                </a:solidFill>
                <a:latin typeface="Times New Roman" panose="02020603050405020304" pitchFamily="18" charset="0"/>
                <a:cs typeface="Times New Roman" panose="02020603050405020304" pitchFamily="18" charset="0"/>
              </a:rPr>
              <a:t>证明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展现</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a:solidFill>
                  <a:srgbClr val="000000"/>
                </a:solidFill>
                <a:latin typeface="Times New Roman" panose="02020603050405020304" pitchFamily="18" charset="0"/>
                <a:cs typeface="Times New Roman" panose="02020603050405020304" pitchFamily="18" charset="0"/>
              </a:rPr>
              <a:t>It has </a:t>
            </a:r>
            <a:r>
              <a:rPr lang="en-US" altLang="zh-CN" sz="2200" b="1">
                <a:solidFill>
                  <a:srgbClr val="000000"/>
                </a:solidFill>
                <a:latin typeface="Times New Roman" panose="02020603050405020304" pitchFamily="18" charset="0"/>
                <a:cs typeface="Times New Roman" panose="02020603050405020304" pitchFamily="18" charset="0"/>
              </a:rPr>
              <a:t>proved</a:t>
            </a:r>
            <a:r>
              <a:rPr lang="en-US" altLang="zh-CN" sz="2200">
                <a:solidFill>
                  <a:srgbClr val="000000"/>
                </a:solidFill>
                <a:latin typeface="Times New Roman" panose="02020603050405020304" pitchFamily="18" charset="0"/>
                <a:cs typeface="Times New Roman" panose="02020603050405020304" pitchFamily="18" charset="0"/>
              </a:rPr>
              <a:t> to be a positive influence on the lives of many people.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事实证明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这对许多人的生活产生了积极影响。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a:solidFill>
                  <a:srgbClr val="000000"/>
                </a:solidFill>
                <a:latin typeface="Times New Roman" panose="02020603050405020304" pitchFamily="18" charset="0"/>
                <a:cs typeface="Times New Roman" panose="02020603050405020304" pitchFamily="18" charset="0"/>
              </a:rPr>
              <a:t>prove</a:t>
            </a:r>
            <a:r>
              <a:rPr lang="zh-CN" altLang="zh-CN" sz="2200">
                <a:solidFill>
                  <a:srgbClr val="000000"/>
                </a:solidFill>
                <a:latin typeface="Times New Roman" panose="02020603050405020304" pitchFamily="18" charset="0"/>
                <a:cs typeface="Times New Roman" panose="02020603050405020304" pitchFamily="18" charset="0"/>
              </a:rPr>
              <a:t>是及物动词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意为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证明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展现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Just give me a chance and I</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ll </a:t>
            </a:r>
            <a:r>
              <a:rPr lang="en-US" altLang="zh-CN" sz="2200" b="1">
                <a:solidFill>
                  <a:srgbClr val="000000"/>
                </a:solidFill>
                <a:latin typeface="Times New Roman" panose="02020603050405020304" pitchFamily="18" charset="0"/>
                <a:cs typeface="Times New Roman" panose="02020603050405020304" pitchFamily="18" charset="0"/>
              </a:rPr>
              <a:t>prove</a:t>
            </a:r>
            <a:r>
              <a:rPr lang="en-US" altLang="zh-CN" sz="2200">
                <a:solidFill>
                  <a:srgbClr val="000000"/>
                </a:solidFill>
                <a:latin typeface="Times New Roman" panose="02020603050405020304" pitchFamily="18" charset="0"/>
                <a:cs typeface="Times New Roman" panose="02020603050405020304" pitchFamily="18" charset="0"/>
              </a:rPr>
              <a:t> the theory to you.</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只要给我一个机会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我就会向你证明这个理论。</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strength of China</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 economy will be further </a:t>
            </a:r>
            <a:r>
              <a:rPr lang="en-US" altLang="zh-CN" sz="2200" b="1">
                <a:solidFill>
                  <a:srgbClr val="000000"/>
                </a:solidFill>
                <a:latin typeface="Times New Roman" panose="02020603050405020304" pitchFamily="18" charset="0"/>
                <a:cs typeface="Times New Roman" panose="02020603050405020304" pitchFamily="18" charset="0"/>
              </a:rPr>
              <a:t>proved</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中国的经济实力将被进一步证实。</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6" name="H05.eps" descr="id:2147498518;FounderCES"/>
          <p:cNvPicPr/>
          <p:nvPr/>
        </p:nvPicPr>
        <p:blipFill>
          <a:blip r:embed="rId5" cstate="email"/>
          <a:stretch>
            <a:fillRect/>
          </a:stretch>
        </p:blipFill>
        <p:spPr>
          <a:xfrm>
            <a:off x="7524328" y="4221088"/>
            <a:ext cx="1294765" cy="10394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13121"/>
            <a:ext cx="8128000" cy="578004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You</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re wrong,and I can </a:t>
            </a:r>
            <a:r>
              <a:rPr lang="en-US" altLang="zh-CN" sz="2200" b="1">
                <a:solidFill>
                  <a:srgbClr val="000000"/>
                </a:solidFill>
                <a:latin typeface="Times New Roman" panose="02020603050405020304" pitchFamily="18" charset="0"/>
                <a:cs typeface="Times New Roman" panose="02020603050405020304" pitchFamily="18" charset="0"/>
              </a:rPr>
              <a:t>prove</a:t>
            </a:r>
            <a:r>
              <a:rPr lang="en-US" altLang="zh-CN" sz="2200">
                <a:solidFill>
                  <a:srgbClr val="000000"/>
                </a:solidFill>
                <a:latin typeface="Times New Roman" panose="02020603050405020304" pitchFamily="18" charset="0"/>
                <a:cs typeface="Times New Roman" panose="02020603050405020304" pitchFamily="18" charset="0"/>
              </a:rPr>
              <a:t> it.</a:t>
            </a:r>
            <a:r>
              <a:rPr lang="zh-CN" altLang="zh-CN" sz="2200">
                <a:solidFill>
                  <a:srgbClr val="000000"/>
                </a:solidFill>
                <a:latin typeface="Times New Roman" panose="02020603050405020304" pitchFamily="18" charset="0"/>
                <a:cs typeface="Times New Roman" panose="02020603050405020304" pitchFamily="18" charset="0"/>
              </a:rPr>
              <a:t>你错了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我能证明。</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task </a:t>
            </a:r>
            <a:r>
              <a:rPr lang="en-US" altLang="zh-CN" sz="2200" b="1">
                <a:solidFill>
                  <a:srgbClr val="000000"/>
                </a:solidFill>
                <a:latin typeface="Times New Roman" panose="02020603050405020304" pitchFamily="18" charset="0"/>
                <a:cs typeface="Times New Roman" panose="02020603050405020304" pitchFamily="18" charset="0"/>
              </a:rPr>
              <a:t>proved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to</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be</a:t>
            </a:r>
            <a:r>
              <a:rPr lang="en-US" altLang="zh-CN" sz="2200">
                <a:solidFill>
                  <a:srgbClr val="000000"/>
                </a:solidFill>
                <a:latin typeface="Times New Roman" panose="02020603050405020304" pitchFamily="18" charset="0"/>
                <a:cs typeface="Times New Roman" panose="02020603050405020304" pitchFamily="18" charset="0"/>
              </a:rPr>
              <a:t>) more difficult than we</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 thought.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这项任务比我们预想的难得多。</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doctor</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 tests </a:t>
            </a:r>
            <a:r>
              <a:rPr lang="en-US" altLang="zh-CN" sz="2200" b="1">
                <a:solidFill>
                  <a:srgbClr val="000000"/>
                </a:solidFill>
                <a:latin typeface="Times New Roman" panose="02020603050405020304" pitchFamily="18" charset="0"/>
                <a:cs typeface="Times New Roman" panose="02020603050405020304" pitchFamily="18" charset="0"/>
              </a:rPr>
              <a:t>proved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that</a:t>
            </a:r>
            <a:r>
              <a:rPr lang="en-US" altLang="zh-CN" sz="2200">
                <a:solidFill>
                  <a:srgbClr val="000000"/>
                </a:solidFill>
                <a:latin typeface="Times New Roman" panose="02020603050405020304" pitchFamily="18" charset="0"/>
                <a:cs typeface="Times New Roman" panose="02020603050405020304" pitchFamily="18" charset="0"/>
              </a:rPr>
              <a:t> Black was in good health.</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医生的检查证明了布莱克身体健康。</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【温馨提示】</a:t>
            </a:r>
            <a:r>
              <a:rPr lang="en-US" altLang="zh-CN" sz="2200">
                <a:solidFill>
                  <a:srgbClr val="000000"/>
                </a:solidFill>
                <a:latin typeface="Times New Roman" panose="02020603050405020304" pitchFamily="18" charset="0"/>
                <a:cs typeface="Times New Roman" panose="02020603050405020304" pitchFamily="18" charset="0"/>
              </a:rPr>
              <a:t>prove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表示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证明是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结果是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时是系动词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无被动语态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用主动形式表示被动意义。</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Using</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mobile</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phones</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proves</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(to</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be)</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harmful</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to</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our</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health.</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使用手机证明对我们的身体有害。</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200060" y="1515606"/>
          <a:ext cx="7632848" cy="1662600"/>
        </p:xfrm>
        <a:graphic>
          <a:graphicData uri="http://schemas.openxmlformats.org/presentationml/2006/ole">
            <mc:AlternateContent xmlns:mc="http://schemas.openxmlformats.org/markup-compatibility/2006">
              <mc:Choice xmlns:v="urn:schemas-microsoft-com:vml" Requires="v">
                <p:oleObj spid="_x0000_s10248" name="文档" r:id="rId6" imgW="3843020" imgH="838200" progId="Word.Document.12">
                  <p:embed/>
                </p:oleObj>
              </mc:Choice>
              <mc:Fallback>
                <p:oleObj name="文档" r:id="rId6" imgW="3843020" imgH="838200" progId="Word.Document.12">
                  <p:embed/>
                  <p:pic>
                    <p:nvPicPr>
                      <p:cNvPr id="0" name="对象 2"/>
                      <p:cNvPicPr/>
                      <p:nvPr/>
                    </p:nvPicPr>
                    <p:blipFill>
                      <a:blip r:embed="rId7"/>
                      <a:stretch>
                        <a:fillRect/>
                      </a:stretch>
                    </p:blipFill>
                    <p:spPr>
                      <a:xfrm>
                        <a:off x="200060" y="1515606"/>
                        <a:ext cx="7632848" cy="166260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email"/>
          <a:stretch>
            <a:fillRect/>
          </a:stretch>
        </p:blipFill>
        <p:spPr>
          <a:xfrm>
            <a:off x="508000" y="1572591"/>
            <a:ext cx="8128000" cy="3966817"/>
          </a:xfrm>
          <a:prstGeom prst="rect">
            <a:avLst/>
          </a:prstGeom>
        </p:spPr>
      </p:pic>
      <p:sp>
        <p:nvSpPr>
          <p:cNvPr id="6" name="矩形 5"/>
          <p:cNvSpPr/>
          <p:nvPr/>
        </p:nvSpPr>
        <p:spPr>
          <a:xfrm>
            <a:off x="693932" y="4509120"/>
            <a:ext cx="7776864" cy="651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16489"/>
            <a:ext cx="2308645"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知识体系图解</a:t>
            </a:r>
            <a:r>
              <a:rPr lang="en-US"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1661749"/>
          <a:ext cx="8128000" cy="3788503"/>
        </p:xfrm>
        <a:graphic>
          <a:graphicData uri="http://schemas.openxmlformats.org/presentationml/2006/ole">
            <mc:AlternateContent xmlns:mc="http://schemas.openxmlformats.org/markup-compatibility/2006">
              <mc:Choice xmlns:v="urn:schemas-microsoft-com:vml" Requires="v">
                <p:oleObj spid="_x0000_s4104" name="文档" r:id="rId6" imgW="3947160" imgH="1845310" progId="Word.Document.12">
                  <p:embed/>
                </p:oleObj>
              </mc:Choice>
              <mc:Fallback>
                <p:oleObj name="文档" r:id="rId6" imgW="3947160" imgH="1845310" progId="Word.Document.12">
                  <p:embed/>
                  <p:pic>
                    <p:nvPicPr>
                      <p:cNvPr id="0" name="对象 2"/>
                      <p:cNvPicPr/>
                      <p:nvPr/>
                    </p:nvPicPr>
                    <p:blipFill>
                      <a:blip r:embed="rId7"/>
                      <a:stretch>
                        <a:fillRect/>
                      </a:stretch>
                    </p:blipFill>
                    <p:spPr>
                      <a:xfrm>
                        <a:off x="508000" y="1661749"/>
                        <a:ext cx="8128000" cy="3788503"/>
                      </a:xfrm>
                      <a:prstGeom prst="rect">
                        <a:avLst/>
                      </a:prstGeom>
                    </p:spPr>
                  </p:pic>
                </p:oleObj>
              </mc:Fallback>
            </mc:AlternateContent>
          </a:graphicData>
        </a:graphic>
      </p:graphicFrame>
      <p:sp>
        <p:nvSpPr>
          <p:cNvPr id="9" name="矩形 8"/>
          <p:cNvSpPr>
            <a:spLocks noChangeAspect="1"/>
          </p:cNvSpPr>
          <p:nvPr/>
        </p:nvSpPr>
        <p:spPr>
          <a:xfrm>
            <a:off x="1516842" y="1671216"/>
            <a:ext cx="922047"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virtual</a:t>
            </a:r>
            <a:endParaRPr lang="zh-CN" altLang="en-US" sz="2200"/>
          </a:p>
        </p:txBody>
      </p:sp>
      <p:sp>
        <p:nvSpPr>
          <p:cNvPr id="10" name="矩形 9"/>
          <p:cNvSpPr>
            <a:spLocks noChangeAspect="1"/>
          </p:cNvSpPr>
          <p:nvPr/>
        </p:nvSpPr>
        <p:spPr>
          <a:xfrm>
            <a:off x="1516842" y="2027763"/>
            <a:ext cx="1579278"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composition</a:t>
            </a:r>
            <a:endParaRPr lang="zh-CN" altLang="en-US" sz="2200"/>
          </a:p>
        </p:txBody>
      </p:sp>
      <p:sp>
        <p:nvSpPr>
          <p:cNvPr id="11" name="矩形 10"/>
          <p:cNvSpPr>
            <a:spLocks noChangeAspect="1"/>
          </p:cNvSpPr>
          <p:nvPr/>
        </p:nvSpPr>
        <p:spPr>
          <a:xfrm>
            <a:off x="1516842" y="2363762"/>
            <a:ext cx="1502334"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opportunity</a:t>
            </a:r>
            <a:endParaRPr lang="zh-CN" altLang="en-US" sz="2200"/>
          </a:p>
        </p:txBody>
      </p:sp>
      <p:sp>
        <p:nvSpPr>
          <p:cNvPr id="12" name="矩形 11"/>
          <p:cNvSpPr>
            <a:spLocks noChangeAspect="1"/>
          </p:cNvSpPr>
          <p:nvPr/>
        </p:nvSpPr>
        <p:spPr>
          <a:xfrm>
            <a:off x="1516842" y="2737569"/>
            <a:ext cx="1611339"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performance</a:t>
            </a:r>
            <a:endParaRPr lang="zh-CN" altLang="en-US" sz="2200"/>
          </a:p>
        </p:txBody>
      </p:sp>
      <p:sp>
        <p:nvSpPr>
          <p:cNvPr id="13" name="矩形 12"/>
          <p:cNvSpPr>
            <a:spLocks noChangeAspect="1"/>
          </p:cNvSpPr>
          <p:nvPr/>
        </p:nvSpPr>
        <p:spPr>
          <a:xfrm>
            <a:off x="1516842" y="3082929"/>
            <a:ext cx="68640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onto</a:t>
            </a:r>
            <a:endParaRPr lang="zh-CN" altLang="en-US" sz="2200"/>
          </a:p>
        </p:txBody>
      </p:sp>
      <p:sp>
        <p:nvSpPr>
          <p:cNvPr id="14" name="矩形 13"/>
          <p:cNvSpPr>
            <a:spLocks noChangeAspect="1"/>
          </p:cNvSpPr>
          <p:nvPr/>
        </p:nvSpPr>
        <p:spPr>
          <a:xfrm>
            <a:off x="1516842" y="3377540"/>
            <a:ext cx="873957"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studio</a:t>
            </a:r>
            <a:endParaRPr lang="zh-CN" altLang="en-US" sz="2200"/>
          </a:p>
        </p:txBody>
      </p:sp>
      <p:sp>
        <p:nvSpPr>
          <p:cNvPr id="15" name="矩形 14"/>
          <p:cNvSpPr>
            <a:spLocks noChangeAspect="1"/>
          </p:cNvSpPr>
          <p:nvPr/>
        </p:nvSpPr>
        <p:spPr>
          <a:xfrm>
            <a:off x="1516842" y="3737580"/>
            <a:ext cx="1141659"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ordinary</a:t>
            </a:r>
            <a:endParaRPr lang="zh-CN" altLang="en-US" sz="2200"/>
          </a:p>
        </p:txBody>
      </p:sp>
      <p:sp>
        <p:nvSpPr>
          <p:cNvPr id="16" name="矩形 15"/>
          <p:cNvSpPr>
            <a:spLocks noChangeAspect="1"/>
          </p:cNvSpPr>
          <p:nvPr/>
        </p:nvSpPr>
        <p:spPr>
          <a:xfrm>
            <a:off x="1516842" y="4132022"/>
            <a:ext cx="1202573"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enable</a:t>
            </a:r>
            <a:r>
              <a:rPr lang="zh-CN" altLang="en-US" sz="2200">
                <a:solidFill>
                  <a:srgbClr val="FF0000"/>
                </a:solidFill>
                <a:latin typeface="Times New Roman" panose="02020603050405020304" pitchFamily="18" charset="0"/>
              </a:rPr>
              <a:t>　</a:t>
            </a:r>
            <a:endParaRPr lang="zh-CN" altLang="en-US" sz="2200"/>
          </a:p>
        </p:txBody>
      </p:sp>
      <p:sp>
        <p:nvSpPr>
          <p:cNvPr id="17" name="矩形 16"/>
          <p:cNvSpPr>
            <a:spLocks noChangeAspect="1"/>
          </p:cNvSpPr>
          <p:nvPr/>
        </p:nvSpPr>
        <p:spPr>
          <a:xfrm>
            <a:off x="1516842" y="4459360"/>
            <a:ext cx="82747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prove</a:t>
            </a:r>
            <a:endParaRPr lang="zh-CN" altLang="en-US" sz="220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505471"/>
            <a:ext cx="8128000" cy="410105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award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i="1">
                <a:solidFill>
                  <a:srgbClr val="000000"/>
                </a:solidFill>
                <a:latin typeface="Times New Roman" panose="02020603050405020304" pitchFamily="18" charset="0"/>
                <a:cs typeface="Times New Roman" panose="02020603050405020304" pitchFamily="18" charset="0"/>
              </a:rPr>
              <a:t>vt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授予　</a:t>
            </a:r>
            <a:r>
              <a:rPr lang="en-US" altLang="zh-CN" sz="2200" i="1">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cs typeface="Times New Roman" panose="02020603050405020304" pitchFamily="18" charset="0"/>
              </a:rPr>
              <a:t>奖品</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a:solidFill>
                  <a:srgbClr val="000000"/>
                </a:solidFill>
                <a:latin typeface="Times New Roman" panose="02020603050405020304" pitchFamily="18" charset="0"/>
                <a:cs typeface="Times New Roman" panose="02020603050405020304" pitchFamily="18" charset="0"/>
              </a:rPr>
              <a:t>The virtual choir was the idea of </a:t>
            </a:r>
            <a:r>
              <a:rPr lang="en-US" altLang="zh-CN" sz="2200" b="1">
                <a:solidFill>
                  <a:srgbClr val="000000"/>
                </a:solidFill>
                <a:latin typeface="Times New Roman" panose="02020603050405020304" pitchFamily="18" charset="0"/>
                <a:cs typeface="Times New Roman" panose="02020603050405020304" pitchFamily="18" charset="0"/>
              </a:rPr>
              <a:t>award</a:t>
            </a:r>
            <a:r>
              <a:rPr lang="en-US" altLang="zh-CN" sz="2200">
                <a:solidFill>
                  <a:srgbClr val="000000"/>
                </a:solidFill>
                <a:latin typeface="Times New Roman" panose="02020603050405020304" pitchFamily="18" charset="0"/>
                <a:cs typeface="Times New Roman" panose="02020603050405020304" pitchFamily="18" charset="0"/>
              </a:rPr>
              <a:t>-winning composer and conductor Eric Whitacre.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虚拟合唱团是获奖作曲家兼指挥家埃里克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惠特克的想法。</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a:solidFill>
                  <a:srgbClr val="000000"/>
                </a:solidFill>
                <a:latin typeface="Times New Roman" panose="02020603050405020304" pitchFamily="18" charset="0"/>
                <a:cs typeface="Times New Roman" panose="02020603050405020304" pitchFamily="18" charset="0"/>
              </a:rPr>
              <a:t>Have you heard the good news about his </a:t>
            </a:r>
            <a:r>
              <a:rPr lang="en-US" altLang="zh-CN" sz="2200" b="1">
                <a:solidFill>
                  <a:srgbClr val="000000"/>
                </a:solidFill>
                <a:latin typeface="Times New Roman" panose="02020603050405020304" pitchFamily="18" charset="0"/>
                <a:cs typeface="Times New Roman" panose="02020603050405020304" pitchFamily="18" charset="0"/>
              </a:rPr>
              <a:t>award</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你听到他获奖的好消息了吗</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best students are </a:t>
            </a:r>
            <a:r>
              <a:rPr lang="en-US" altLang="zh-CN" sz="2200" b="1">
                <a:solidFill>
                  <a:srgbClr val="000000"/>
                </a:solidFill>
                <a:latin typeface="Times New Roman" panose="02020603050405020304" pitchFamily="18" charset="0"/>
                <a:cs typeface="Times New Roman" panose="02020603050405020304" pitchFamily="18" charset="0"/>
              </a:rPr>
              <a:t>awarded</a:t>
            </a:r>
            <a:r>
              <a:rPr lang="en-US" altLang="zh-CN" sz="2200">
                <a:solidFill>
                  <a:srgbClr val="000000"/>
                </a:solidFill>
                <a:latin typeface="Times New Roman" panose="02020603050405020304" pitchFamily="18" charset="0"/>
                <a:cs typeface="Times New Roman" panose="02020603050405020304" pitchFamily="18" charset="0"/>
              </a:rPr>
              <a:t> special scholarship.</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优秀学生会被颁发特别奖学金。</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She has been </a:t>
            </a:r>
            <a:r>
              <a:rPr lang="en-US" altLang="zh-CN" sz="2200" b="1">
                <a:solidFill>
                  <a:srgbClr val="000000"/>
                </a:solidFill>
                <a:latin typeface="Times New Roman" panose="02020603050405020304" pitchFamily="18" charset="0"/>
                <a:cs typeface="Times New Roman" panose="02020603050405020304" pitchFamily="18" charset="0"/>
              </a:rPr>
              <a:t>awarded</a:t>
            </a:r>
            <a:r>
              <a:rPr lang="en-US" altLang="zh-CN" sz="2200">
                <a:solidFill>
                  <a:srgbClr val="000000"/>
                </a:solidFill>
                <a:latin typeface="Times New Roman" panose="02020603050405020304" pitchFamily="18" charset="0"/>
                <a:cs typeface="Times New Roman" panose="02020603050405020304" pitchFamily="18" charset="0"/>
              </a:rPr>
              <a:t> first prize four years in succession.</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她已连续四年获得一等奖。</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H06.eps" descr="id:2147498525;FounderCES"/>
          <p:cNvPicPr/>
          <p:nvPr/>
        </p:nvPicPr>
        <p:blipFill>
          <a:blip r:embed="rId5" cstate="email"/>
          <a:stretch>
            <a:fillRect/>
          </a:stretch>
        </p:blipFill>
        <p:spPr>
          <a:xfrm>
            <a:off x="7308304" y="3717032"/>
            <a:ext cx="1421765" cy="10655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24744"/>
            <a:ext cx="8128000" cy="2123658"/>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【易混辨析】</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238944" y="1639238"/>
          <a:ext cx="8128000" cy="861755"/>
        </p:xfrm>
        <a:graphic>
          <a:graphicData uri="http://schemas.openxmlformats.org/presentationml/2006/ole">
            <mc:AlternateContent xmlns:mc="http://schemas.openxmlformats.org/markup-compatibility/2006">
              <mc:Choice xmlns:v="urn:schemas-microsoft-com:vml" Requires="v">
                <p:oleObj spid="_x0000_s11276" name="文档" r:id="rId6" imgW="3843020" imgH="409575" progId="Word.Document.12">
                  <p:embed/>
                </p:oleObj>
              </mc:Choice>
              <mc:Fallback>
                <p:oleObj name="文档" r:id="rId6" imgW="3843020" imgH="409575" progId="Word.Document.12">
                  <p:embed/>
                  <p:pic>
                    <p:nvPicPr>
                      <p:cNvPr id="0" name="对象 2"/>
                      <p:cNvPicPr/>
                      <p:nvPr/>
                    </p:nvPicPr>
                    <p:blipFill>
                      <a:blip r:embed="rId7"/>
                      <a:stretch>
                        <a:fillRect/>
                      </a:stretch>
                    </p:blipFill>
                    <p:spPr>
                      <a:xfrm>
                        <a:off x="-238944" y="1639238"/>
                        <a:ext cx="8128000" cy="861755"/>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508000" y="3224574"/>
          <a:ext cx="8128000" cy="3107668"/>
        </p:xfrm>
        <a:graphic>
          <a:graphicData uri="http://schemas.openxmlformats.org/presentationml/2006/ole">
            <mc:AlternateContent xmlns:mc="http://schemas.openxmlformats.org/markup-compatibility/2006">
              <mc:Choice xmlns:v="urn:schemas-microsoft-com:vml" Requires="v">
                <p:oleObj spid="_x0000_s11277" name="文档" r:id="rId8" imgW="3913505" imgH="1497330" progId="Word.Document.12">
                  <p:embed/>
                </p:oleObj>
              </mc:Choice>
              <mc:Fallback>
                <p:oleObj name="文档" r:id="rId8" imgW="3913505" imgH="1497330" progId="Word.Document.12">
                  <p:embed/>
                  <p:pic>
                    <p:nvPicPr>
                      <p:cNvPr id="0" name="对象 3"/>
                      <p:cNvPicPr/>
                      <p:nvPr/>
                    </p:nvPicPr>
                    <p:blipFill>
                      <a:blip r:embed="rId9"/>
                      <a:stretch>
                        <a:fillRect/>
                      </a:stretch>
                    </p:blipFill>
                    <p:spPr>
                      <a:xfrm>
                        <a:off x="508000" y="3224574"/>
                        <a:ext cx="8128000" cy="3107668"/>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114868"/>
            <a:ext cx="8128000" cy="288226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How many gold </a:t>
            </a:r>
            <a:r>
              <a:rPr lang="en-US" altLang="zh-CN" sz="2200" b="1">
                <a:solidFill>
                  <a:srgbClr val="000000"/>
                </a:solidFill>
                <a:latin typeface="Times New Roman" panose="02020603050405020304" pitchFamily="18" charset="0"/>
                <a:cs typeface="Times New Roman" panose="02020603050405020304" pitchFamily="18" charset="0"/>
              </a:rPr>
              <a:t>medals</a:t>
            </a:r>
            <a:r>
              <a:rPr lang="en-US" altLang="zh-CN" sz="2200">
                <a:solidFill>
                  <a:srgbClr val="000000"/>
                </a:solidFill>
                <a:latin typeface="Times New Roman" panose="02020603050405020304" pitchFamily="18" charset="0"/>
                <a:cs typeface="Times New Roman" panose="02020603050405020304" pitchFamily="18" charset="0"/>
              </a:rPr>
              <a:t> did he get in the games?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他在比赛中获得了多少枚金牌</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We will offer a </a:t>
            </a:r>
            <a:r>
              <a:rPr lang="en-US" altLang="zh-CN" sz="2200" b="1">
                <a:solidFill>
                  <a:srgbClr val="000000"/>
                </a:solidFill>
                <a:latin typeface="Times New Roman" panose="02020603050405020304" pitchFamily="18" charset="0"/>
                <a:cs typeface="Times New Roman" panose="02020603050405020304" pitchFamily="18" charset="0"/>
              </a:rPr>
              <a:t>reward</a:t>
            </a:r>
            <a:r>
              <a:rPr lang="en-US" altLang="zh-CN" sz="2200">
                <a:solidFill>
                  <a:srgbClr val="000000"/>
                </a:solidFill>
                <a:latin typeface="Times New Roman" panose="02020603050405020304" pitchFamily="18" charset="0"/>
                <a:cs typeface="Times New Roman" panose="02020603050405020304" pitchFamily="18" charset="0"/>
              </a:rPr>
              <a:t> of ten thousand dollars for information about the case.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如果有人提供有关案件的情报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我们愿意出一万美元赏金。</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He hopes to get the first </a:t>
            </a:r>
            <a:r>
              <a:rPr lang="en-US" altLang="zh-CN" sz="2200" b="1">
                <a:solidFill>
                  <a:srgbClr val="000000"/>
                </a:solidFill>
                <a:latin typeface="Times New Roman" panose="02020603050405020304" pitchFamily="18" charset="0"/>
                <a:cs typeface="Times New Roman" panose="02020603050405020304" pitchFamily="18" charset="0"/>
              </a:rPr>
              <a:t>prize</a:t>
            </a:r>
            <a:r>
              <a:rPr lang="en-US" altLang="zh-CN" sz="2200">
                <a:solidFill>
                  <a:srgbClr val="000000"/>
                </a:solidFill>
                <a:latin typeface="Times New Roman" panose="02020603050405020304" pitchFamily="18" charset="0"/>
                <a:cs typeface="Times New Roman" panose="02020603050405020304" pitchFamily="18" charset="0"/>
              </a:rPr>
              <a:t> in the English competition.</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他希望在英语竞赛中获得一等奖。</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email"/>
          <a:stretch>
            <a:fillRect/>
          </a:stretch>
        </p:blipFill>
        <p:spPr>
          <a:xfrm>
            <a:off x="508000" y="1159376"/>
            <a:ext cx="8128000" cy="5005928"/>
          </a:xfrm>
          <a:prstGeom prst="rect">
            <a:avLst/>
          </a:prstGeom>
        </p:spPr>
      </p:pic>
      <p:sp>
        <p:nvSpPr>
          <p:cNvPr id="6" name="矩形 5"/>
          <p:cNvSpPr/>
          <p:nvPr/>
        </p:nvSpPr>
        <p:spPr>
          <a:xfrm>
            <a:off x="693932" y="5167466"/>
            <a:ext cx="7776864" cy="651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重点句式</a:t>
            </a: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96752"/>
            <a:ext cx="8128000" cy="533492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Imagine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having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opportunity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sing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together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with</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hundreds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of</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other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people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while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you</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are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home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alone.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想象一下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当你独自在家的时候</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有机会和数百人一起唱歌。</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【句式剖析】</a:t>
            </a:r>
            <a:r>
              <a:rPr lang="zh-CN" altLang="zh-CN" sz="2200" dirty="0">
                <a:solidFill>
                  <a:srgbClr val="000000"/>
                </a:solidFill>
                <a:latin typeface="Times New Roman" panose="02020603050405020304" pitchFamily="18" charset="0"/>
                <a:cs typeface="Times New Roman" panose="02020603050405020304" pitchFamily="18" charset="0"/>
              </a:rPr>
              <a:t>本句是一个复合句。主句是一个祈使句</a:t>
            </a:r>
            <a:r>
              <a:rPr lang="en-US" altLang="zh-CN" sz="2200" dirty="0">
                <a:solidFill>
                  <a:srgbClr val="000000"/>
                </a:solidFill>
                <a:latin typeface="Times New Roman" panose="02020603050405020304" pitchFamily="18" charset="0"/>
                <a:cs typeface="Times New Roman" panose="02020603050405020304" pitchFamily="18" charset="0"/>
              </a:rPr>
              <a:t>,imagine doing</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想象做某事</a:t>
            </a:r>
            <a:r>
              <a:rPr lang="en-US" altLang="zh-CN" sz="2200" dirty="0">
                <a:solidFill>
                  <a:srgbClr val="000000"/>
                </a:solidFill>
                <a:latin typeface="Times New Roman" panose="02020603050405020304" pitchFamily="18" charset="0"/>
                <a:cs typeface="Times New Roman" panose="02020603050405020304" pitchFamily="18" charset="0"/>
              </a:rPr>
              <a:t>”,while</a:t>
            </a:r>
            <a:r>
              <a:rPr lang="zh-CN" altLang="zh-CN" sz="2200" dirty="0">
                <a:solidFill>
                  <a:srgbClr val="000000"/>
                </a:solidFill>
                <a:latin typeface="Times New Roman" panose="02020603050405020304" pitchFamily="18" charset="0"/>
                <a:cs typeface="Times New Roman" panose="02020603050405020304" pitchFamily="18" charset="0"/>
              </a:rPr>
              <a:t>引导的是时间状语从句。</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while</a:t>
            </a:r>
            <a:r>
              <a:rPr lang="zh-CN" altLang="zh-CN" sz="2200" dirty="0">
                <a:solidFill>
                  <a:srgbClr val="000000"/>
                </a:solidFill>
                <a:latin typeface="Times New Roman" panose="02020603050405020304" pitchFamily="18" charset="0"/>
                <a:cs typeface="Times New Roman" panose="02020603050405020304" pitchFamily="18" charset="0"/>
              </a:rPr>
              <a:t>引导时间状语从句时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从句中的谓语动词必须是连系动词或延续性动词。</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mother didn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 know who to blame for the broken glass as it happened </a:t>
            </a:r>
            <a:r>
              <a:rPr lang="en-US" altLang="zh-CN" sz="2200" b="1" dirty="0">
                <a:solidFill>
                  <a:srgbClr val="000000"/>
                </a:solidFill>
                <a:latin typeface="Times New Roman" panose="02020603050405020304" pitchFamily="18" charset="0"/>
                <a:cs typeface="Times New Roman" panose="02020603050405020304" pitchFamily="18" charset="0"/>
              </a:rPr>
              <a:t>while</a:t>
            </a:r>
            <a:r>
              <a:rPr lang="en-US" altLang="zh-CN" sz="2200" dirty="0">
                <a:solidFill>
                  <a:srgbClr val="000000"/>
                </a:solidFill>
                <a:latin typeface="Times New Roman" panose="02020603050405020304" pitchFamily="18" charset="0"/>
                <a:cs typeface="Times New Roman" panose="02020603050405020304" pitchFamily="18" charset="0"/>
              </a:rPr>
              <a:t> she was out.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妈妈不知道该责备谁打碎了玻璃</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因为这发生在她外出的时候。</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While</a:t>
            </a:r>
            <a:r>
              <a:rPr lang="en-US" altLang="zh-CN" sz="2200" dirty="0">
                <a:solidFill>
                  <a:srgbClr val="000000"/>
                </a:solidFill>
                <a:latin typeface="Times New Roman" panose="02020603050405020304" pitchFamily="18" charset="0"/>
                <a:cs typeface="Times New Roman" panose="02020603050405020304" pitchFamily="18" charset="0"/>
              </a:rPr>
              <a:t> they were building a tunnel through the </a:t>
            </a:r>
            <a:r>
              <a:rPr lang="en-US" altLang="zh-CN" sz="2200" dirty="0" err="1">
                <a:solidFill>
                  <a:srgbClr val="000000"/>
                </a:solidFill>
                <a:latin typeface="Times New Roman" panose="02020603050405020304" pitchFamily="18" charset="0"/>
                <a:cs typeface="Times New Roman" panose="02020603050405020304" pitchFamily="18" charset="0"/>
              </a:rPr>
              <a:t>mountain,the</a:t>
            </a:r>
            <a:r>
              <a:rPr lang="en-US" altLang="zh-CN" sz="2200" dirty="0">
                <a:solidFill>
                  <a:srgbClr val="000000"/>
                </a:solidFill>
                <a:latin typeface="Times New Roman" panose="02020603050405020304" pitchFamily="18" charset="0"/>
                <a:cs typeface="Times New Roman" panose="02020603050405020304" pitchFamily="18" charset="0"/>
              </a:rPr>
              <a:t> workers discovered an underground lake.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当工人们在修建一条穿山隧道时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他们发现了一个地下湖。</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3"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4"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69798"/>
            <a:ext cx="8128000" cy="496751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【句式拓展】</a:t>
            </a: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While</a:t>
            </a:r>
            <a:r>
              <a:rPr lang="en-US" altLang="zh-CN" sz="2200">
                <a:solidFill>
                  <a:srgbClr val="000000"/>
                </a:solidFill>
                <a:latin typeface="Times New Roman" panose="02020603050405020304" pitchFamily="18" charset="0"/>
                <a:cs typeface="Times New Roman" panose="02020603050405020304" pitchFamily="18" charset="0"/>
              </a:rPr>
              <a:t> I enjoy the book with some nice pictures,I don</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t have enough money to buy it.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虽然我喜欢这本有一些漂亮图画的书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但是我没有足够的钱买它。</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Generally,sweet apples are eaten fresh </a:t>
            </a:r>
            <a:r>
              <a:rPr lang="en-US" altLang="zh-CN" sz="2200" b="1">
                <a:solidFill>
                  <a:srgbClr val="000000"/>
                </a:solidFill>
                <a:latin typeface="Times New Roman" panose="02020603050405020304" pitchFamily="18" charset="0"/>
                <a:cs typeface="Times New Roman" panose="02020603050405020304" pitchFamily="18" charset="0"/>
              </a:rPr>
              <a:t>while</a:t>
            </a:r>
            <a:r>
              <a:rPr lang="en-US" altLang="zh-CN" sz="2200">
                <a:solidFill>
                  <a:srgbClr val="000000"/>
                </a:solidFill>
                <a:latin typeface="Times New Roman" panose="02020603050405020304" pitchFamily="18" charset="0"/>
                <a:cs typeface="Times New Roman" panose="02020603050405020304" pitchFamily="18" charset="0"/>
              </a:rPr>
              <a:t> tart apples are used to make applesauce.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一般说来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甜苹果生吃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而酸苹果则用来制作苹果酱。</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877455" y="1367328"/>
          <a:ext cx="7389091" cy="2377678"/>
        </p:xfrm>
        <a:graphic>
          <a:graphicData uri="http://schemas.openxmlformats.org/presentationml/2006/ole">
            <mc:AlternateContent xmlns:mc="http://schemas.openxmlformats.org/markup-compatibility/2006">
              <mc:Choice xmlns:v="urn:schemas-microsoft-com:vml" Requires="v">
                <p:oleObj spid="_x0000_s12296" name="文档" r:id="rId6" imgW="3843020" imgH="1236980" progId="Word.Document.12">
                  <p:embed/>
                </p:oleObj>
              </mc:Choice>
              <mc:Fallback>
                <p:oleObj name="文档" r:id="rId6" imgW="3843020" imgH="1236980" progId="Word.Document.12">
                  <p:embed/>
                  <p:pic>
                    <p:nvPicPr>
                      <p:cNvPr id="0" name="对象 2"/>
                      <p:cNvPicPr/>
                      <p:nvPr/>
                    </p:nvPicPr>
                    <p:blipFill>
                      <a:blip r:embed="rId7"/>
                      <a:stretch>
                        <a:fillRect/>
                      </a:stretch>
                    </p:blipFill>
                    <p:spPr>
                      <a:xfrm>
                        <a:off x="877455" y="1367328"/>
                        <a:ext cx="7389091" cy="2377678"/>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318000"/>
            <a:ext cx="8128000" cy="247599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【温馨提示】</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a:t>
            </a:r>
            <a:r>
              <a:rPr lang="en-US" altLang="zh-CN" sz="2200" dirty="0">
                <a:solidFill>
                  <a:srgbClr val="000000"/>
                </a:solidFill>
                <a:latin typeface="Times New Roman" panose="02020603050405020304" pitchFamily="18" charset="0"/>
                <a:cs typeface="Times New Roman" panose="02020603050405020304" pitchFamily="18" charset="0"/>
              </a:rPr>
              <a:t>while</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从句中的主语与主句主语一致</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且从句含</a:t>
            </a:r>
            <a:r>
              <a:rPr lang="en-US" altLang="zh-CN" sz="2200" dirty="0">
                <a:solidFill>
                  <a:srgbClr val="000000"/>
                </a:solidFill>
                <a:latin typeface="Times New Roman" panose="02020603050405020304" pitchFamily="18" charset="0"/>
                <a:cs typeface="Times New Roman" panose="02020603050405020304" pitchFamily="18" charset="0"/>
              </a:rPr>
              <a:t>be</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动词时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可省略从句的主语和</a:t>
            </a:r>
            <a:r>
              <a:rPr lang="en-US" altLang="zh-CN" sz="2200" dirty="0">
                <a:solidFill>
                  <a:srgbClr val="000000"/>
                </a:solidFill>
                <a:latin typeface="Times New Roman" panose="02020603050405020304" pitchFamily="18" charset="0"/>
                <a:cs typeface="Times New Roman" panose="02020603050405020304" pitchFamily="18" charset="0"/>
              </a:rPr>
              <a:t>be</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动词。</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While</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waiting</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for</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the</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bus,he</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caught</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sight</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of</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an</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old</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friend.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等公共汽车时他看到了一位老朋友。</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While</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reading</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in</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bed,she</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fell</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asleep.</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躺在床上看书时她睡着了。</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796032" y="1196752"/>
            <a:ext cx="7520384" cy="5342587"/>
            <a:chOff x="508000" y="1114470"/>
            <a:chExt cx="8128000" cy="5774246"/>
          </a:xfrm>
        </p:grpSpPr>
        <p:pic>
          <p:nvPicPr>
            <p:cNvPr id="2" name="图片 1"/>
            <p:cNvPicPr>
              <a:picLocks noChangeAspect="1"/>
            </p:cNvPicPr>
            <p:nvPr/>
          </p:nvPicPr>
          <p:blipFill>
            <a:blip r:embed="rId5" cstate="email"/>
            <a:stretch>
              <a:fillRect/>
            </a:stretch>
          </p:blipFill>
          <p:spPr>
            <a:xfrm>
              <a:off x="508000" y="1114470"/>
              <a:ext cx="8128000" cy="5510059"/>
            </a:xfrm>
            <a:prstGeom prst="rect">
              <a:avLst/>
            </a:prstGeom>
          </p:spPr>
        </p:pic>
        <p:pic>
          <p:nvPicPr>
            <p:cNvPr id="6" name="图片 5"/>
            <p:cNvPicPr>
              <a:picLocks noChangeAspect="1"/>
            </p:cNvPicPr>
            <p:nvPr/>
          </p:nvPicPr>
          <p:blipFill>
            <a:blip r:embed="rId6"/>
            <a:stretch>
              <a:fillRect/>
            </a:stretch>
          </p:blipFill>
          <p:spPr>
            <a:xfrm>
              <a:off x="538689" y="6591688"/>
              <a:ext cx="8040235" cy="29702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08000" y="2085262"/>
            <a:ext cx="8128000" cy="2704135"/>
            <a:chOff x="508000" y="2085262"/>
            <a:chExt cx="8128000" cy="2704135"/>
          </a:xfrm>
        </p:grpSpPr>
        <p:pic>
          <p:nvPicPr>
            <p:cNvPr id="2" name="图片 1"/>
            <p:cNvPicPr>
              <a:picLocks noChangeAspect="1"/>
            </p:cNvPicPr>
            <p:nvPr/>
          </p:nvPicPr>
          <p:blipFill>
            <a:blip r:embed="rId5" cstate="email"/>
            <a:stretch>
              <a:fillRect/>
            </a:stretch>
          </p:blipFill>
          <p:spPr>
            <a:xfrm>
              <a:off x="508000" y="2322602"/>
              <a:ext cx="8128000" cy="2466795"/>
            </a:xfrm>
            <a:prstGeom prst="rect">
              <a:avLst/>
            </a:prstGeom>
          </p:spPr>
        </p:pic>
        <p:pic>
          <p:nvPicPr>
            <p:cNvPr id="6" name="图片 5"/>
            <p:cNvPicPr>
              <a:picLocks noChangeAspect="1"/>
            </p:cNvPicPr>
            <p:nvPr/>
          </p:nvPicPr>
          <p:blipFill>
            <a:blip r:embed="rId6"/>
            <a:stretch>
              <a:fillRect/>
            </a:stretch>
          </p:blipFill>
          <p:spPr>
            <a:xfrm flipV="1">
              <a:off x="532889" y="2085262"/>
              <a:ext cx="8056309" cy="24761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随堂练习</a:t>
            </a:r>
          </a:p>
        </p:txBody>
      </p:sp>
      <p:sp>
        <p:nvSpPr>
          <p:cNvPr id="2" name="矩形 1"/>
          <p:cNvSpPr>
            <a:spLocks noChangeAspect="1"/>
          </p:cNvSpPr>
          <p:nvPr/>
        </p:nvSpPr>
        <p:spPr>
          <a:xfrm>
            <a:off x="508000" y="1478508"/>
            <a:ext cx="8128000" cy="415498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单词拼写</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.New technology has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使可能</a:t>
            </a:r>
            <a:r>
              <a:rPr lang="en-US" altLang="zh-CN" sz="2200" dirty="0">
                <a:solidFill>
                  <a:srgbClr val="000000"/>
                </a:solidFill>
                <a:latin typeface="Times New Roman" panose="02020603050405020304" pitchFamily="18" charset="0"/>
                <a:cs typeface="Times New Roman" panose="02020603050405020304" pitchFamily="18" charset="0"/>
              </a:rPr>
              <a:t>) the development of an online “virtual library”.</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enabled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.I</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d like to take this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机会</a:t>
            </a:r>
            <a:r>
              <a:rPr lang="en-US" altLang="zh-CN" sz="2200" dirty="0">
                <a:solidFill>
                  <a:srgbClr val="000000"/>
                </a:solidFill>
                <a:latin typeface="Times New Roman" panose="02020603050405020304" pitchFamily="18" charset="0"/>
                <a:cs typeface="Times New Roman" panose="02020603050405020304" pitchFamily="18" charset="0"/>
              </a:rPr>
              <a:t>) to thank my colleagues for their support.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opportunity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.My sister prefers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表演</a:t>
            </a:r>
            <a:r>
              <a:rPr lang="en-US" altLang="zh-CN" sz="2200" dirty="0">
                <a:solidFill>
                  <a:srgbClr val="000000"/>
                </a:solidFill>
                <a:latin typeface="Times New Roman" panose="02020603050405020304" pitchFamily="18" charset="0"/>
                <a:cs typeface="Times New Roman" panose="02020603050405020304" pitchFamily="18" charset="0"/>
              </a:rPr>
              <a:t>) the instrument live to playing in a recording studio.</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performing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508000" y="1484060"/>
          <a:ext cx="8128000" cy="4143880"/>
        </p:xfrm>
        <a:graphic>
          <a:graphicData uri="http://schemas.openxmlformats.org/presentationml/2006/ole">
            <mc:AlternateContent xmlns:mc="http://schemas.openxmlformats.org/markup-compatibility/2006">
              <mc:Choice xmlns:v="urn:schemas-microsoft-com:vml" Requires="v">
                <p:oleObj spid="_x0000_s5128" name="文档" r:id="rId6" imgW="3952875" imgH="2016125" progId="Word.Document.12">
                  <p:embed/>
                </p:oleObj>
              </mc:Choice>
              <mc:Fallback>
                <p:oleObj name="文档" r:id="rId6" imgW="3952875" imgH="2016125" progId="Word.Document.12">
                  <p:embed/>
                  <p:pic>
                    <p:nvPicPr>
                      <p:cNvPr id="0" name="对象 1"/>
                      <p:cNvPicPr/>
                      <p:nvPr/>
                    </p:nvPicPr>
                    <p:blipFill>
                      <a:blip r:embed="rId7"/>
                      <a:stretch>
                        <a:fillRect/>
                      </a:stretch>
                    </p:blipFill>
                    <p:spPr>
                      <a:xfrm>
                        <a:off x="508000" y="1484060"/>
                        <a:ext cx="8128000" cy="4143880"/>
                      </a:xfrm>
                      <a:prstGeom prst="rect">
                        <a:avLst/>
                      </a:prstGeom>
                    </p:spPr>
                  </p:pic>
                </p:oleObj>
              </mc:Fallback>
            </mc:AlternateContent>
          </a:graphicData>
        </a:graphic>
      </p:graphicFrame>
      <p:sp>
        <p:nvSpPr>
          <p:cNvPr id="7" name="矩形 6"/>
          <p:cNvSpPr>
            <a:spLocks noChangeAspect="1"/>
          </p:cNvSpPr>
          <p:nvPr/>
        </p:nvSpPr>
        <p:spPr>
          <a:xfrm>
            <a:off x="1559884" y="1467256"/>
            <a:ext cx="873957"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award</a:t>
            </a:r>
            <a:endParaRPr lang="zh-CN" altLang="en-US" sz="2200"/>
          </a:p>
        </p:txBody>
      </p:sp>
      <p:sp>
        <p:nvSpPr>
          <p:cNvPr id="8" name="矩形 7"/>
          <p:cNvSpPr>
            <a:spLocks noChangeAspect="1"/>
          </p:cNvSpPr>
          <p:nvPr/>
        </p:nvSpPr>
        <p:spPr>
          <a:xfrm>
            <a:off x="1559884" y="1823803"/>
            <a:ext cx="1063112"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original</a:t>
            </a:r>
            <a:endParaRPr lang="zh-CN" altLang="en-US" sz="2200"/>
          </a:p>
        </p:txBody>
      </p:sp>
      <p:sp>
        <p:nvSpPr>
          <p:cNvPr id="9" name="矩形 8"/>
          <p:cNvSpPr>
            <a:spLocks noChangeAspect="1"/>
          </p:cNvSpPr>
          <p:nvPr/>
        </p:nvSpPr>
        <p:spPr>
          <a:xfrm>
            <a:off x="1590706" y="2519842"/>
            <a:ext cx="164179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phenomenon</a:t>
            </a:r>
            <a:endParaRPr lang="zh-CN" altLang="en-US" sz="2200"/>
          </a:p>
        </p:txBody>
      </p:sp>
      <p:sp>
        <p:nvSpPr>
          <p:cNvPr id="10" name="矩形 9"/>
          <p:cNvSpPr>
            <a:spLocks noChangeAspect="1"/>
          </p:cNvSpPr>
          <p:nvPr/>
        </p:nvSpPr>
        <p:spPr>
          <a:xfrm>
            <a:off x="1590706" y="2893649"/>
            <a:ext cx="76335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stage</a:t>
            </a:r>
            <a:endParaRPr lang="zh-CN" altLang="en-US" sz="2200"/>
          </a:p>
        </p:txBody>
      </p:sp>
      <p:sp>
        <p:nvSpPr>
          <p:cNvPr id="11" name="矩形 10"/>
          <p:cNvSpPr>
            <a:spLocks noChangeAspect="1"/>
          </p:cNvSpPr>
          <p:nvPr/>
        </p:nvSpPr>
        <p:spPr>
          <a:xfrm>
            <a:off x="1590706" y="3609323"/>
            <a:ext cx="1313180"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altogether</a:t>
            </a:r>
            <a:endParaRPr lang="zh-CN" altLang="en-US" sz="2200"/>
          </a:p>
        </p:txBody>
      </p:sp>
      <p:sp>
        <p:nvSpPr>
          <p:cNvPr id="12" name="矩形 11"/>
          <p:cNvSpPr>
            <a:spLocks noChangeAspect="1"/>
          </p:cNvSpPr>
          <p:nvPr/>
        </p:nvSpPr>
        <p:spPr>
          <a:xfrm>
            <a:off x="1590706" y="3903934"/>
            <a:ext cx="65434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thus</a:t>
            </a:r>
            <a:endParaRPr lang="zh-CN" altLang="en-US" sz="2200"/>
          </a:p>
        </p:txBody>
      </p:sp>
      <p:sp>
        <p:nvSpPr>
          <p:cNvPr id="13" name="矩形 12"/>
          <p:cNvSpPr>
            <a:spLocks noChangeAspect="1"/>
          </p:cNvSpPr>
          <p:nvPr/>
        </p:nvSpPr>
        <p:spPr>
          <a:xfrm>
            <a:off x="1590706" y="4263974"/>
            <a:ext cx="1015021"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band</a:t>
            </a:r>
            <a:r>
              <a:rPr lang="zh-CN" altLang="en-US" sz="2200">
                <a:solidFill>
                  <a:srgbClr val="FF0000"/>
                </a:solidFill>
                <a:latin typeface="Times New Roman" panose="02020603050405020304" pitchFamily="18" charset="0"/>
              </a:rPr>
              <a:t>　</a:t>
            </a:r>
            <a:endParaRPr lang="zh-CN" altLang="en-US" sz="2200"/>
          </a:p>
        </p:txBody>
      </p:sp>
      <p:sp>
        <p:nvSpPr>
          <p:cNvPr id="14" name="矩形 13"/>
          <p:cNvSpPr>
            <a:spLocks noChangeAspect="1"/>
          </p:cNvSpPr>
          <p:nvPr/>
        </p:nvSpPr>
        <p:spPr>
          <a:xfrm>
            <a:off x="1590706" y="4627594"/>
            <a:ext cx="1311578"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nowadays</a:t>
            </a:r>
            <a:endParaRPr lang="zh-CN" altLang="en-US" sz="220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310467"/>
            <a:ext cx="8128000" cy="249106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.It has been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证明</a:t>
            </a:r>
            <a:r>
              <a:rPr lang="en-US" altLang="zh-CN" sz="2200" dirty="0">
                <a:solidFill>
                  <a:srgbClr val="000000"/>
                </a:solidFill>
                <a:latin typeface="Times New Roman" panose="02020603050405020304" pitchFamily="18" charset="0"/>
                <a:cs typeface="Times New Roman" panose="02020603050405020304" pitchFamily="18" charset="0"/>
              </a:rPr>
              <a:t>) that eating vegetables does good to children.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proved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.There are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总共</a:t>
            </a:r>
            <a:r>
              <a:rPr lang="en-US" altLang="zh-CN" sz="2200" dirty="0">
                <a:solidFill>
                  <a:srgbClr val="000000"/>
                </a:solidFill>
                <a:latin typeface="Times New Roman" panose="02020603050405020304" pitchFamily="18" charset="0"/>
                <a:cs typeface="Times New Roman" panose="02020603050405020304" pitchFamily="18" charset="0"/>
              </a:rPr>
              <a:t>) 3,000 students in our </a:t>
            </a:r>
            <a:r>
              <a:rPr lang="en-US" altLang="zh-CN" sz="2200" dirty="0" err="1">
                <a:solidFill>
                  <a:srgbClr val="000000"/>
                </a:solidFill>
                <a:latin typeface="Times New Roman" panose="02020603050405020304" pitchFamily="18" charset="0"/>
                <a:cs typeface="Times New Roman" panose="02020603050405020304" pitchFamily="18" charset="0"/>
              </a:rPr>
              <a:t>school,most</a:t>
            </a:r>
            <a:r>
              <a:rPr lang="en-US" altLang="zh-CN" sz="2200" dirty="0">
                <a:solidFill>
                  <a:srgbClr val="000000"/>
                </a:solidFill>
                <a:latin typeface="Times New Roman" panose="02020603050405020304" pitchFamily="18" charset="0"/>
                <a:cs typeface="Times New Roman" panose="02020603050405020304" pitchFamily="18" charset="0"/>
              </a:rPr>
              <a:t> of whom are girls.</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altogether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概要写作</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根据</a:t>
            </a:r>
            <a:r>
              <a:rPr lang="en-US" altLang="zh-CN" sz="2200" dirty="0">
                <a:solidFill>
                  <a:srgbClr val="000000"/>
                </a:solidFill>
                <a:latin typeface="Times New Roman" panose="02020603050405020304" pitchFamily="18" charset="0"/>
                <a:cs typeface="Times New Roman" panose="02020603050405020304" pitchFamily="18" charset="0"/>
              </a:rPr>
              <a:t>P52</a:t>
            </a:r>
            <a:r>
              <a:rPr lang="zh-CN" altLang="zh-CN" sz="2200" dirty="0">
                <a:solidFill>
                  <a:srgbClr val="000000"/>
                </a:solidFill>
                <a:latin typeface="Times New Roman" panose="02020603050405020304" pitchFamily="18" charset="0"/>
                <a:cs typeface="Times New Roman" panose="02020603050405020304" pitchFamily="18" charset="0"/>
              </a:rPr>
              <a:t>课文内容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写一篇</a:t>
            </a:r>
            <a:r>
              <a:rPr lang="en-US" altLang="zh-CN" sz="2200" dirty="0">
                <a:solidFill>
                  <a:srgbClr val="000000"/>
                </a:solidFill>
                <a:latin typeface="Times New Roman" panose="02020603050405020304" pitchFamily="18" charset="0"/>
                <a:cs typeface="Times New Roman" panose="02020603050405020304" pitchFamily="18" charset="0"/>
              </a:rPr>
              <a:t>60</a:t>
            </a:r>
            <a:r>
              <a:rPr lang="zh-CN" altLang="zh-CN" sz="2200" dirty="0">
                <a:solidFill>
                  <a:srgbClr val="000000"/>
                </a:solidFill>
                <a:latin typeface="Times New Roman" panose="02020603050405020304" pitchFamily="18" charset="0"/>
                <a:cs typeface="Times New Roman" panose="02020603050405020304" pitchFamily="18" charset="0"/>
              </a:rPr>
              <a:t>词左右的内容概要。</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参考范文</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idea of the virtual choir was put forward by composer and conductor Eric </a:t>
            </a:r>
            <a:r>
              <a:rPr lang="en-US" altLang="zh-CN" sz="2200" dirty="0" err="1">
                <a:solidFill>
                  <a:srgbClr val="000000"/>
                </a:solidFill>
                <a:latin typeface="Times New Roman" panose="02020603050405020304" pitchFamily="18" charset="0"/>
                <a:cs typeface="Times New Roman" panose="02020603050405020304" pitchFamily="18" charset="0"/>
              </a:rPr>
              <a:t>Whitacre</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要点</a:t>
            </a:r>
            <a:r>
              <a:rPr lang="en-US" altLang="zh-CN" sz="2200" dirty="0">
                <a:solidFill>
                  <a:srgbClr val="000000"/>
                </a:solidFill>
                <a:latin typeface="Times New Roman" panose="02020603050405020304" pitchFamily="18" charset="0"/>
                <a:cs typeface="Times New Roman" panose="02020603050405020304" pitchFamily="18" charset="0"/>
              </a:rPr>
              <a:t>1) Virtual choir members record their performances separately on videos and upload them onto the Internet(</a:t>
            </a:r>
            <a:r>
              <a:rPr lang="zh-CN" altLang="zh-CN" sz="2200" dirty="0">
                <a:solidFill>
                  <a:srgbClr val="000000"/>
                </a:solidFill>
                <a:latin typeface="Times New Roman" panose="02020603050405020304" pitchFamily="18" charset="0"/>
                <a:cs typeface="Times New Roman" panose="02020603050405020304" pitchFamily="18" charset="0"/>
              </a:rPr>
              <a:t>要点</a:t>
            </a:r>
            <a:r>
              <a:rPr lang="en-US" altLang="zh-CN" sz="2200" dirty="0">
                <a:solidFill>
                  <a:srgbClr val="000000"/>
                </a:solidFill>
                <a:latin typeface="Times New Roman" panose="02020603050405020304" pitchFamily="18" charset="0"/>
                <a:cs typeface="Times New Roman" panose="02020603050405020304" pitchFamily="18" charset="0"/>
              </a:rPr>
              <a:t>2),where they are put together to form a virtual choir.(</a:t>
            </a:r>
            <a:r>
              <a:rPr lang="zh-CN" altLang="zh-CN" sz="2200" dirty="0">
                <a:solidFill>
                  <a:srgbClr val="000000"/>
                </a:solidFill>
                <a:latin typeface="Times New Roman" panose="02020603050405020304" pitchFamily="18" charset="0"/>
                <a:cs typeface="Times New Roman" panose="02020603050405020304" pitchFamily="18" charset="0"/>
              </a:rPr>
              <a:t>要点</a:t>
            </a:r>
            <a:r>
              <a:rPr lang="en-US" altLang="zh-CN" sz="2200" dirty="0">
                <a:solidFill>
                  <a:srgbClr val="000000"/>
                </a:solidFill>
                <a:latin typeface="Times New Roman" panose="02020603050405020304" pitchFamily="18" charset="0"/>
                <a:cs typeface="Times New Roman" panose="02020603050405020304" pitchFamily="18" charset="0"/>
              </a:rPr>
              <a:t>3) The virtual choir turns out to have a positive influence on people and make the world a better place.(</a:t>
            </a:r>
            <a:r>
              <a:rPr lang="zh-CN" altLang="zh-CN" sz="2200" dirty="0">
                <a:solidFill>
                  <a:srgbClr val="000000"/>
                </a:solidFill>
                <a:latin typeface="Times New Roman" panose="02020603050405020304" pitchFamily="18" charset="0"/>
                <a:cs typeface="Times New Roman" panose="02020603050405020304" pitchFamily="18" charset="0"/>
              </a:rPr>
              <a:t>要点</a:t>
            </a:r>
            <a:r>
              <a:rPr lang="en-US" altLang="zh-CN" sz="2200" dirty="0">
                <a:solidFill>
                  <a:srgbClr val="000000"/>
                </a:solidFill>
                <a:latin typeface="Times New Roman" panose="02020603050405020304" pitchFamily="18" charset="0"/>
                <a:cs typeface="Times New Roman" panose="02020603050405020304" pitchFamily="18" charset="0"/>
              </a:rPr>
              <a:t>4)</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wipe(down)">
                                      <p:cBhvr>
                                        <p:cTn id="1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508000" y="1290638"/>
          <a:ext cx="8128000" cy="5091112"/>
        </p:xfrm>
        <a:graphic>
          <a:graphicData uri="http://schemas.openxmlformats.org/presentationml/2006/ole">
            <mc:AlternateContent xmlns:mc="http://schemas.openxmlformats.org/markup-compatibility/2006">
              <mc:Choice xmlns:v="urn:schemas-microsoft-com:vml" Requires="v">
                <p:oleObj spid="_x0000_s6152" name="文档" r:id="rId6" imgW="3966210" imgH="2475230" progId="Word.Document.12">
                  <p:embed/>
                </p:oleObj>
              </mc:Choice>
              <mc:Fallback>
                <p:oleObj name="文档" r:id="rId6" imgW="3966210" imgH="2475230" progId="Word.Document.12">
                  <p:embed/>
                  <p:pic>
                    <p:nvPicPr>
                      <p:cNvPr id="0" name="对象 1"/>
                      <p:cNvPicPr/>
                      <p:nvPr/>
                    </p:nvPicPr>
                    <p:blipFill>
                      <a:blip r:embed="rId7"/>
                      <a:stretch>
                        <a:fillRect/>
                      </a:stretch>
                    </p:blipFill>
                    <p:spPr>
                      <a:xfrm>
                        <a:off x="508000" y="1290638"/>
                        <a:ext cx="8128000" cy="5091112"/>
                      </a:xfrm>
                      <a:prstGeom prst="rect">
                        <a:avLst/>
                      </a:prstGeom>
                    </p:spPr>
                  </p:pic>
                </p:oleObj>
              </mc:Fallback>
            </mc:AlternateContent>
          </a:graphicData>
        </a:graphic>
      </p:graphicFrame>
      <p:sp>
        <p:nvSpPr>
          <p:cNvPr id="7" name="矩形 6"/>
          <p:cNvSpPr>
            <a:spLocks noChangeAspect="1"/>
          </p:cNvSpPr>
          <p:nvPr/>
        </p:nvSpPr>
        <p:spPr>
          <a:xfrm>
            <a:off x="3430146" y="1301646"/>
            <a:ext cx="748923"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爱上</a:t>
            </a:r>
            <a:endParaRPr lang="zh-CN" altLang="en-US" sz="2200"/>
          </a:p>
        </p:txBody>
      </p:sp>
      <p:sp>
        <p:nvSpPr>
          <p:cNvPr id="8" name="矩形 7"/>
          <p:cNvSpPr>
            <a:spLocks noChangeAspect="1"/>
          </p:cNvSpPr>
          <p:nvPr/>
        </p:nvSpPr>
        <p:spPr>
          <a:xfrm>
            <a:off x="3430146" y="1628800"/>
            <a:ext cx="748923"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提出</a:t>
            </a:r>
            <a:endParaRPr lang="zh-CN" altLang="en-US" sz="2200"/>
          </a:p>
        </p:txBody>
      </p:sp>
      <p:sp>
        <p:nvSpPr>
          <p:cNvPr id="9" name="矩形 8"/>
          <p:cNvSpPr>
            <a:spLocks noChangeAspect="1"/>
          </p:cNvSpPr>
          <p:nvPr/>
        </p:nvSpPr>
        <p:spPr>
          <a:xfrm>
            <a:off x="3430146" y="1988840"/>
            <a:ext cx="748923"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组装</a:t>
            </a:r>
            <a:endParaRPr lang="zh-CN" altLang="en-US" sz="2200"/>
          </a:p>
        </p:txBody>
      </p:sp>
      <p:sp>
        <p:nvSpPr>
          <p:cNvPr id="10" name="矩形 9"/>
          <p:cNvSpPr>
            <a:spLocks noChangeAspect="1"/>
          </p:cNvSpPr>
          <p:nvPr/>
        </p:nvSpPr>
        <p:spPr>
          <a:xfrm>
            <a:off x="3995936" y="2315994"/>
            <a:ext cx="1877437"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有相同的兴趣</a:t>
            </a:r>
            <a:endParaRPr lang="zh-CN" altLang="en-US" sz="2200"/>
          </a:p>
        </p:txBody>
      </p:sp>
      <p:sp>
        <p:nvSpPr>
          <p:cNvPr id="11" name="矩形 10"/>
          <p:cNvSpPr>
            <a:spLocks noChangeAspect="1"/>
          </p:cNvSpPr>
          <p:nvPr/>
        </p:nvSpPr>
        <p:spPr>
          <a:xfrm>
            <a:off x="3430146" y="2680343"/>
            <a:ext cx="2441694"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把</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加到</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上</a:t>
            </a:r>
            <a:endParaRPr lang="zh-CN" altLang="en-US" sz="2200"/>
          </a:p>
        </p:txBody>
      </p:sp>
      <p:sp>
        <p:nvSpPr>
          <p:cNvPr id="12" name="矩形 11"/>
          <p:cNvSpPr>
            <a:spLocks noChangeAspect="1"/>
          </p:cNvSpPr>
          <p:nvPr/>
        </p:nvSpPr>
        <p:spPr>
          <a:xfrm>
            <a:off x="3430146" y="3044692"/>
            <a:ext cx="1031051"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第一次</a:t>
            </a:r>
            <a:endParaRPr lang="zh-CN" altLang="en-US" sz="2200"/>
          </a:p>
        </p:txBody>
      </p:sp>
      <p:sp>
        <p:nvSpPr>
          <p:cNvPr id="13" name="矩形 12"/>
          <p:cNvSpPr>
            <a:spLocks noChangeAspect="1"/>
          </p:cNvSpPr>
          <p:nvPr/>
        </p:nvSpPr>
        <p:spPr>
          <a:xfrm>
            <a:off x="3430146" y="3424113"/>
            <a:ext cx="1595309"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从</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毕业</a:t>
            </a:r>
            <a:endParaRPr lang="zh-CN" altLang="en-US" sz="2200"/>
          </a:p>
        </p:txBody>
      </p:sp>
      <p:sp>
        <p:nvSpPr>
          <p:cNvPr id="14" name="矩形 13"/>
          <p:cNvSpPr>
            <a:spLocks noChangeAspect="1"/>
          </p:cNvSpPr>
          <p:nvPr/>
        </p:nvSpPr>
        <p:spPr>
          <a:xfrm>
            <a:off x="4630711" y="3765272"/>
            <a:ext cx="2159566"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获得硕士学位　</a:t>
            </a:r>
            <a:endParaRPr lang="zh-CN" altLang="en-US" sz="2200"/>
          </a:p>
        </p:txBody>
      </p:sp>
      <p:sp>
        <p:nvSpPr>
          <p:cNvPr id="16" name="矩形 15"/>
          <p:cNvSpPr>
            <a:spLocks noChangeAspect="1"/>
          </p:cNvSpPr>
          <p:nvPr/>
        </p:nvSpPr>
        <p:spPr>
          <a:xfrm>
            <a:off x="3381414" y="4129621"/>
            <a:ext cx="1031051"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数百万</a:t>
            </a:r>
            <a:endParaRPr lang="zh-CN" altLang="en-US" sz="2200"/>
          </a:p>
        </p:txBody>
      </p:sp>
      <p:sp>
        <p:nvSpPr>
          <p:cNvPr id="17" name="矩形 16"/>
          <p:cNvSpPr>
            <a:spLocks noChangeAspect="1"/>
          </p:cNvSpPr>
          <p:nvPr/>
        </p:nvSpPr>
        <p:spPr>
          <a:xfrm>
            <a:off x="3381414" y="4456185"/>
            <a:ext cx="2441694"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把</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聚集到一起</a:t>
            </a:r>
            <a:endParaRPr lang="zh-CN" altLang="en-US" sz="220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Ⅱ</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94804"/>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释义匹配</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.performance</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A.to make it possible for someone to do </a:t>
            </a:r>
            <a:r>
              <a:rPr lang="en-US" altLang="zh-CN" sz="2200" dirty="0" err="1">
                <a:solidFill>
                  <a:srgbClr val="000000"/>
                </a:solidFill>
                <a:latin typeface="Times New Roman" panose="02020603050405020304" pitchFamily="18" charset="0"/>
                <a:cs typeface="Times New Roman" panose="02020603050405020304" pitchFamily="18" charset="0"/>
              </a:rPr>
              <a:t>something,or</a:t>
            </a:r>
            <a:r>
              <a:rPr lang="en-US" altLang="zh-CN" sz="2200" dirty="0">
                <a:solidFill>
                  <a:srgbClr val="000000"/>
                </a:solidFill>
                <a:latin typeface="Times New Roman" panose="02020603050405020304" pitchFamily="18" charset="0"/>
                <a:cs typeface="Times New Roman" panose="02020603050405020304" pitchFamily="18" charset="0"/>
              </a:rPr>
              <a:t> for something to happen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.opportunity	</a:t>
            </a:r>
            <a:r>
              <a:rPr lang="en-US" altLang="zh-CN" sz="2200" dirty="0" err="1">
                <a:solidFill>
                  <a:srgbClr val="000000"/>
                </a:solidFill>
                <a:latin typeface="Times New Roman" panose="02020603050405020304" pitchFamily="18" charset="0"/>
                <a:cs typeface="Times New Roman" panose="02020603050405020304" pitchFamily="18" charset="0"/>
              </a:rPr>
              <a:t>B.a</a:t>
            </a:r>
            <a:r>
              <a:rPr lang="en-US" altLang="zh-CN" sz="2200" dirty="0">
                <a:solidFill>
                  <a:srgbClr val="000000"/>
                </a:solidFill>
                <a:latin typeface="Times New Roman" panose="02020603050405020304" pitchFamily="18" charset="0"/>
                <a:cs typeface="Times New Roman" panose="02020603050405020304" pitchFamily="18" charset="0"/>
              </a:rPr>
              <a:t> chance to do something or an occasion when it is easy for you to do something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.enable		C.to show that something is true by providing </a:t>
            </a:r>
            <a:r>
              <a:rPr lang="en-US" altLang="zh-CN" sz="2200" dirty="0" err="1">
                <a:solidFill>
                  <a:srgbClr val="000000"/>
                </a:solidFill>
                <a:latin typeface="Times New Roman" panose="02020603050405020304" pitchFamily="18" charset="0"/>
                <a:cs typeface="Times New Roman" panose="02020603050405020304" pitchFamily="18" charset="0"/>
              </a:rPr>
              <a:t>facts,information</a:t>
            </a:r>
            <a:r>
              <a:rPr lang="en-US" altLang="zh-CN" sz="2200" dirty="0">
                <a:solidFill>
                  <a:srgbClr val="000000"/>
                </a:solidFill>
                <a:latin typeface="Times New Roman" panose="02020603050405020304" pitchFamily="18" charset="0"/>
                <a:cs typeface="Times New Roman" panose="02020603050405020304" pitchFamily="18" charset="0"/>
              </a:rPr>
              <a:t> etc.</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.prove		</a:t>
            </a:r>
            <a:r>
              <a:rPr lang="en-US" altLang="zh-CN" sz="2200" dirty="0" err="1">
                <a:solidFill>
                  <a:srgbClr val="000000"/>
                </a:solidFill>
                <a:latin typeface="Times New Roman" panose="02020603050405020304" pitchFamily="18" charset="0"/>
                <a:cs typeface="Times New Roman" panose="02020603050405020304" pitchFamily="18" charset="0"/>
              </a:rPr>
              <a:t>D.a</a:t>
            </a:r>
            <a:r>
              <a:rPr lang="en-US" altLang="zh-CN" sz="2200" dirty="0">
                <a:solidFill>
                  <a:srgbClr val="000000"/>
                </a:solidFill>
                <a:latin typeface="Times New Roman" panose="02020603050405020304" pitchFamily="18" charset="0"/>
                <a:cs typeface="Times New Roman" panose="02020603050405020304" pitchFamily="18" charset="0"/>
              </a:rPr>
              <a:t> play or a piece of music that someone performs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.award		</a:t>
            </a:r>
            <a:r>
              <a:rPr lang="en-US" altLang="zh-CN" sz="2200" dirty="0" err="1">
                <a:solidFill>
                  <a:srgbClr val="000000"/>
                </a:solidFill>
                <a:latin typeface="Times New Roman" panose="02020603050405020304" pitchFamily="18" charset="0"/>
                <a:cs typeface="Times New Roman" panose="02020603050405020304" pitchFamily="18" charset="0"/>
              </a:rPr>
              <a:t>E.something</a:t>
            </a:r>
            <a:r>
              <a:rPr lang="en-US" altLang="zh-CN" sz="2200" dirty="0">
                <a:solidFill>
                  <a:srgbClr val="000000"/>
                </a:solidFill>
                <a:latin typeface="Times New Roman" panose="02020603050405020304" pitchFamily="18" charset="0"/>
                <a:cs typeface="Times New Roman" panose="02020603050405020304" pitchFamily="18" charset="0"/>
              </a:rPr>
              <a:t> such as a prize or money given to someone to reward them for something they have done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1.D</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2.B</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3.A</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4.C</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5.E</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wipe(down)">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Ⅲ</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091672"/>
            <a:ext cx="8128000" cy="537377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Ⅲ</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阅读导学</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根据</a:t>
            </a:r>
            <a:r>
              <a:rPr lang="en-US" altLang="zh-CN" sz="2200" b="1" dirty="0">
                <a:solidFill>
                  <a:srgbClr val="000000"/>
                </a:solidFill>
                <a:latin typeface="Times New Roman" panose="02020603050405020304" pitchFamily="18" charset="0"/>
                <a:cs typeface="Times New Roman" panose="02020603050405020304" pitchFamily="18" charset="0"/>
              </a:rPr>
              <a:t>P52</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课文内容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选择正确答案。</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.What do you need if you want to take part in a virtual choir?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A.A studio and a video camera.</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B.An</a:t>
            </a:r>
            <a:r>
              <a:rPr lang="en-US" altLang="zh-CN" sz="2200" dirty="0">
                <a:solidFill>
                  <a:srgbClr val="000000"/>
                </a:solidFill>
                <a:latin typeface="Times New Roman" panose="02020603050405020304" pitchFamily="18" charset="0"/>
                <a:cs typeface="Times New Roman" panose="02020603050405020304" pitchFamily="18" charset="0"/>
              </a:rPr>
              <a:t> Internet connection and a studio.</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C.A video camera and an Internet connection.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D.A studio and an interest in music.</a:t>
            </a:r>
          </a:p>
          <a:p>
            <a:pPr>
              <a:lnSpc>
                <a:spcPct val="120000"/>
              </a:lnSpc>
              <a:spcAft>
                <a:spcPts val="0"/>
              </a:spcAft>
              <a:tabLst>
                <a:tab pos="1029335" algn="l"/>
                <a:tab pos="1850390" algn="l"/>
                <a:tab pos="2538095" algn="l"/>
                <a:tab pos="3221990" algn="l"/>
              </a:tabLst>
            </a:pP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.What can we know about the virtual choir from the first paragraph?</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A.A virtual choir affects many people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lives positively.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B.A virtual choir connects ordinary people to famous singers.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C.A virtual choir can solve many people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problems in the real world.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D.A virtual choir makes many people become successful.</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508000" y="3933056"/>
            <a:ext cx="1015021"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10" name="矩形 9"/>
          <p:cNvSpPr>
            <a:spLocks noChangeAspect="1"/>
          </p:cNvSpPr>
          <p:nvPr/>
        </p:nvSpPr>
        <p:spPr>
          <a:xfrm>
            <a:off x="508000" y="6250689"/>
            <a:ext cx="1031051" cy="459741"/>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Ⅲ</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a:spLocks noChangeAspect="1"/>
          </p:cNvSpPr>
          <p:nvPr/>
        </p:nvSpPr>
        <p:spPr>
          <a:xfrm>
            <a:off x="508000" y="1556792"/>
            <a:ext cx="8128000" cy="374871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.How long did Eric </a:t>
            </a:r>
            <a:r>
              <a:rPr lang="en-US" altLang="zh-CN" sz="2200" dirty="0" err="1">
                <a:solidFill>
                  <a:srgbClr val="000000"/>
                </a:solidFill>
                <a:latin typeface="Times New Roman" panose="02020603050405020304" pitchFamily="18" charset="0"/>
                <a:cs typeface="Times New Roman" panose="02020603050405020304" pitchFamily="18" charset="0"/>
              </a:rPr>
              <a:t>Whitacre</a:t>
            </a:r>
            <a:r>
              <a:rPr lang="en-US" altLang="zh-CN" sz="2200" dirty="0">
                <a:solidFill>
                  <a:srgbClr val="000000"/>
                </a:solidFill>
                <a:latin typeface="Times New Roman" panose="02020603050405020304" pitchFamily="18" charset="0"/>
                <a:cs typeface="Times New Roman" panose="02020603050405020304" pitchFamily="18" charset="0"/>
              </a:rPr>
              <a:t> study at the University of Nevada?</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A.Four</a:t>
            </a:r>
            <a:r>
              <a:rPr lang="en-US" altLang="zh-CN" sz="2200" dirty="0">
                <a:solidFill>
                  <a:srgbClr val="000000"/>
                </a:solidFill>
                <a:latin typeface="Times New Roman" panose="02020603050405020304" pitchFamily="18" charset="0"/>
                <a:cs typeface="Times New Roman" panose="02020603050405020304" pitchFamily="18" charset="0"/>
              </a:rPr>
              <a:t> years.	</a:t>
            </a:r>
            <a:r>
              <a:rPr lang="en-US" altLang="zh-CN" sz="2200" dirty="0" err="1">
                <a:solidFill>
                  <a:srgbClr val="000000"/>
                </a:solidFill>
                <a:latin typeface="Times New Roman" panose="02020603050405020304" pitchFamily="18" charset="0"/>
                <a:cs typeface="Times New Roman" panose="02020603050405020304" pitchFamily="18" charset="0"/>
              </a:rPr>
              <a:t>B.Five</a:t>
            </a:r>
            <a:r>
              <a:rPr lang="en-US" altLang="zh-CN" sz="2200" dirty="0">
                <a:solidFill>
                  <a:srgbClr val="000000"/>
                </a:solidFill>
                <a:latin typeface="Times New Roman" panose="02020603050405020304" pitchFamily="18" charset="0"/>
                <a:cs typeface="Times New Roman" panose="02020603050405020304" pitchFamily="18" charset="0"/>
              </a:rPr>
              <a:t> years.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C.Six</a:t>
            </a:r>
            <a:r>
              <a:rPr lang="en-US" altLang="zh-CN" sz="2200" dirty="0">
                <a:solidFill>
                  <a:srgbClr val="000000"/>
                </a:solidFill>
                <a:latin typeface="Times New Roman" panose="02020603050405020304" pitchFamily="18" charset="0"/>
                <a:cs typeface="Times New Roman" panose="02020603050405020304" pitchFamily="18" charset="0"/>
              </a:rPr>
              <a:t> years.	</a:t>
            </a:r>
            <a:r>
              <a:rPr lang="en-US" altLang="zh-CN" sz="2200" dirty="0" err="1">
                <a:solidFill>
                  <a:srgbClr val="000000"/>
                </a:solidFill>
                <a:latin typeface="Times New Roman" panose="02020603050405020304" pitchFamily="18" charset="0"/>
                <a:cs typeface="Times New Roman" panose="02020603050405020304" pitchFamily="18" charset="0"/>
              </a:rPr>
              <a:t>D.Seven</a:t>
            </a:r>
            <a:r>
              <a:rPr lang="en-US" altLang="zh-CN" sz="2200" dirty="0">
                <a:solidFill>
                  <a:srgbClr val="000000"/>
                </a:solidFill>
                <a:latin typeface="Times New Roman" panose="02020603050405020304" pitchFamily="18" charset="0"/>
                <a:cs typeface="Times New Roman" panose="02020603050405020304" pitchFamily="18" charset="0"/>
              </a:rPr>
              <a:t> years.</a:t>
            </a:r>
          </a:p>
          <a:p>
            <a:pPr>
              <a:lnSpc>
                <a:spcPct val="120000"/>
              </a:lnSpc>
              <a:spcAft>
                <a:spcPts val="0"/>
              </a:spcAft>
              <a:tabLst>
                <a:tab pos="1029335" algn="l"/>
                <a:tab pos="1850390" algn="l"/>
                <a:tab pos="2538095" algn="l"/>
                <a:tab pos="3221990" algn="l"/>
              </a:tabLst>
            </a:pP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.What does the last paragraph mainly tell us?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A.The</a:t>
            </a:r>
            <a:r>
              <a:rPr lang="en-US" altLang="zh-CN" sz="2200" dirty="0">
                <a:solidFill>
                  <a:srgbClr val="000000"/>
                </a:solidFill>
                <a:latin typeface="Times New Roman" panose="02020603050405020304" pitchFamily="18" charset="0"/>
                <a:cs typeface="Times New Roman" panose="02020603050405020304" pitchFamily="18" charset="0"/>
              </a:rPr>
              <a:t> value of the virtual choir.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B.The</a:t>
            </a:r>
            <a:r>
              <a:rPr lang="en-US" altLang="zh-CN" sz="2200" dirty="0">
                <a:solidFill>
                  <a:srgbClr val="000000"/>
                </a:solidFill>
                <a:latin typeface="Times New Roman" panose="02020603050405020304" pitchFamily="18" charset="0"/>
                <a:cs typeface="Times New Roman" panose="02020603050405020304" pitchFamily="18" charset="0"/>
              </a:rPr>
              <a:t> popularity of the virtual choir.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C.The</a:t>
            </a:r>
            <a:r>
              <a:rPr lang="en-US" altLang="zh-CN" sz="2200" dirty="0">
                <a:solidFill>
                  <a:srgbClr val="000000"/>
                </a:solidFill>
                <a:latin typeface="Times New Roman" panose="02020603050405020304" pitchFamily="18" charset="0"/>
                <a:cs typeface="Times New Roman" panose="02020603050405020304" pitchFamily="18" charset="0"/>
              </a:rPr>
              <a:t> disadvantage of the virtual choir.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D.The</a:t>
            </a:r>
            <a:r>
              <a:rPr lang="en-US" altLang="zh-CN" sz="2200" dirty="0">
                <a:solidFill>
                  <a:srgbClr val="000000"/>
                </a:solidFill>
                <a:latin typeface="Times New Roman" panose="02020603050405020304" pitchFamily="18" charset="0"/>
                <a:cs typeface="Times New Roman" panose="02020603050405020304" pitchFamily="18" charset="0"/>
              </a:rPr>
              <a:t> present situation of the virtual choir.</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12" name="矩形 11"/>
          <p:cNvSpPr>
            <a:spLocks noChangeAspect="1"/>
          </p:cNvSpPr>
          <p:nvPr/>
        </p:nvSpPr>
        <p:spPr>
          <a:xfrm>
            <a:off x="508000" y="2785640"/>
            <a:ext cx="1031051" cy="459741"/>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13" name="矩形 12"/>
          <p:cNvSpPr>
            <a:spLocks noChangeAspect="1"/>
          </p:cNvSpPr>
          <p:nvPr/>
        </p:nvSpPr>
        <p:spPr>
          <a:xfrm>
            <a:off x="508000" y="5175281"/>
            <a:ext cx="1031051" cy="459741"/>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099206"/>
            <a:ext cx="8128000" cy="491358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opportunity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n.</a:t>
            </a:r>
            <a:r>
              <a:rPr lang="zh-CN" altLang="zh-CN" sz="2200" dirty="0">
                <a:solidFill>
                  <a:srgbClr val="000000"/>
                </a:solidFill>
                <a:latin typeface="Times New Roman" panose="02020603050405020304" pitchFamily="18" charset="0"/>
                <a:cs typeface="Times New Roman" panose="02020603050405020304" pitchFamily="18" charset="0"/>
              </a:rPr>
              <a:t>机会</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时机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Imagine having the </a:t>
            </a:r>
            <a:r>
              <a:rPr lang="en-US" altLang="zh-CN" sz="2200" b="1" dirty="0">
                <a:solidFill>
                  <a:srgbClr val="000000"/>
                </a:solidFill>
                <a:latin typeface="Times New Roman" panose="02020603050405020304" pitchFamily="18" charset="0"/>
                <a:cs typeface="Times New Roman" panose="02020603050405020304" pitchFamily="18" charset="0"/>
              </a:rPr>
              <a:t>opportunity</a:t>
            </a:r>
            <a:r>
              <a:rPr lang="en-US" altLang="zh-CN" sz="2200" dirty="0">
                <a:solidFill>
                  <a:srgbClr val="000000"/>
                </a:solidFill>
                <a:latin typeface="Times New Roman" panose="02020603050405020304" pitchFamily="18" charset="0"/>
                <a:cs typeface="Times New Roman" panose="02020603050405020304" pitchFamily="18" charset="0"/>
              </a:rPr>
              <a:t> to sing together with hundreds of other people while you are at home alone.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想象一下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当你独自在家的时候</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有机会和数百人一起唱歌。</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dirty="0">
                <a:solidFill>
                  <a:srgbClr val="000000"/>
                </a:solidFill>
                <a:latin typeface="Times New Roman" panose="02020603050405020304" pitchFamily="18" charset="0"/>
                <a:cs typeface="Times New Roman" panose="02020603050405020304" pitchFamily="18" charset="0"/>
              </a:rPr>
              <a:t>opportunity</a:t>
            </a:r>
            <a:r>
              <a:rPr lang="zh-CN" altLang="zh-CN" sz="2200" dirty="0">
                <a:solidFill>
                  <a:srgbClr val="000000"/>
                </a:solidFill>
                <a:latin typeface="Times New Roman" panose="02020603050405020304" pitchFamily="18" charset="0"/>
                <a:cs typeface="Times New Roman" panose="02020603050405020304" pitchFamily="18" charset="0"/>
              </a:rPr>
              <a:t>是可数名词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机会</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时机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In my </a:t>
            </a:r>
            <a:r>
              <a:rPr lang="en-US" altLang="zh-CN" sz="2200" dirty="0" err="1">
                <a:solidFill>
                  <a:srgbClr val="000000"/>
                </a:solidFill>
                <a:latin typeface="Times New Roman" panose="02020603050405020304" pitchFamily="18" charset="0"/>
                <a:cs typeface="Times New Roman" panose="02020603050405020304" pitchFamily="18" charset="0"/>
              </a:rPr>
              <a:t>view,part</a:t>
            </a:r>
            <a:r>
              <a:rPr lang="en-US" altLang="zh-CN" sz="2200" dirty="0">
                <a:solidFill>
                  <a:srgbClr val="000000"/>
                </a:solidFill>
                <a:latin typeface="Times New Roman" panose="02020603050405020304" pitchFamily="18" charset="0"/>
                <a:cs typeface="Times New Roman" panose="02020603050405020304" pitchFamily="18" charset="0"/>
              </a:rPr>
              <a:t>-time jobs can provide college students with a valuable </a:t>
            </a:r>
            <a:r>
              <a:rPr lang="en-US" altLang="zh-CN" sz="2200" b="1" dirty="0">
                <a:solidFill>
                  <a:srgbClr val="000000"/>
                </a:solidFill>
                <a:latin typeface="Times New Roman" panose="02020603050405020304" pitchFamily="18" charset="0"/>
                <a:cs typeface="Times New Roman" panose="02020603050405020304" pitchFamily="18" charset="0"/>
              </a:rPr>
              <a:t>opportunity</a:t>
            </a:r>
            <a:r>
              <a:rPr lang="en-US" altLang="zh-CN" sz="2200" dirty="0">
                <a:solidFill>
                  <a:srgbClr val="000000"/>
                </a:solidFill>
                <a:latin typeface="Times New Roman" panose="02020603050405020304" pitchFamily="18" charset="0"/>
                <a:cs typeface="Times New Roman" panose="02020603050405020304" pitchFamily="18" charset="0"/>
              </a:rPr>
              <a:t> to know more about the outside world.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我认为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兼职工作可以给大学生提供一个宝贵的机会去更多地了解外面的世界。</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Parents should actively urge their children to take advantage of the </a:t>
            </a:r>
            <a:r>
              <a:rPr lang="en-US" altLang="zh-CN" sz="2200" b="1" dirty="0">
                <a:solidFill>
                  <a:srgbClr val="000000"/>
                </a:solidFill>
                <a:latin typeface="Times New Roman" panose="02020603050405020304" pitchFamily="18" charset="0"/>
                <a:cs typeface="Times New Roman" panose="02020603050405020304" pitchFamily="18" charset="0"/>
              </a:rPr>
              <a:t>opportunity</a:t>
            </a:r>
            <a:r>
              <a:rPr lang="en-US" altLang="zh-CN" sz="2200" dirty="0">
                <a:solidFill>
                  <a:srgbClr val="000000"/>
                </a:solidFill>
                <a:latin typeface="Times New Roman" panose="02020603050405020304" pitchFamily="18" charset="0"/>
                <a:cs typeface="Times New Roman" panose="02020603050405020304" pitchFamily="18" charset="0"/>
              </a:rPr>
              <a:t> to join sports teams.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父母应该积极地督促孩子抓住机会加入体育队。</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9" name="H03.eps" descr="id:2147498504;FounderCES"/>
          <p:cNvPicPr/>
          <p:nvPr/>
        </p:nvPicPr>
        <p:blipFill>
          <a:blip r:embed="rId5" cstate="email"/>
          <a:stretch>
            <a:fillRect/>
          </a:stretch>
        </p:blipFill>
        <p:spPr>
          <a:xfrm>
            <a:off x="7092280" y="5162530"/>
            <a:ext cx="1421765" cy="8502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426346"/>
            <a:ext cx="2225289"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r>
              <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0" y="2924944"/>
          <a:ext cx="8128000" cy="861755"/>
        </p:xfrm>
        <a:graphic>
          <a:graphicData uri="http://schemas.openxmlformats.org/presentationml/2006/ole">
            <mc:AlternateContent xmlns:mc="http://schemas.openxmlformats.org/markup-compatibility/2006">
              <mc:Choice xmlns:v="urn:schemas-microsoft-com:vml" Requires="v">
                <p:oleObj spid="_x0000_s7176" name="文档" r:id="rId6" imgW="3843020" imgH="409575" progId="Word.Document.12">
                  <p:embed/>
                </p:oleObj>
              </mc:Choice>
              <mc:Fallback>
                <p:oleObj name="文档" r:id="rId6" imgW="3843020" imgH="409575" progId="Word.Document.12">
                  <p:embed/>
                  <p:pic>
                    <p:nvPicPr>
                      <p:cNvPr id="0" name="对象 2"/>
                      <p:cNvPicPr/>
                      <p:nvPr/>
                    </p:nvPicPr>
                    <p:blipFill>
                      <a:blip r:embed="rId7"/>
                      <a:stretch>
                        <a:fillRect/>
                      </a:stretch>
                    </p:blipFill>
                    <p:spPr>
                      <a:xfrm>
                        <a:off x="0" y="2924944"/>
                        <a:ext cx="8128000" cy="86175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演示文稿1</Template>
  <TotalTime>0</TotalTime>
  <Words>1517</Words>
  <Application>Microsoft Office PowerPoint</Application>
  <PresentationFormat>全屏显示(4:3)</PresentationFormat>
  <Paragraphs>277</Paragraphs>
  <Slides>31</Slides>
  <Notes>1</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31</vt:i4>
      </vt:variant>
    </vt:vector>
  </HeadingPairs>
  <TitlesOfParts>
    <vt:vector size="42" baseType="lpstr">
      <vt:lpstr>NEU-BZ-S92</vt:lpstr>
      <vt:lpstr>方正书宋_GBK</vt:lpstr>
      <vt:lpstr>黑体</vt:lpstr>
      <vt:lpstr>楷体</vt:lpstr>
      <vt:lpstr>宋体</vt:lpstr>
      <vt:lpstr>微软雅黑</vt:lpstr>
      <vt:lpstr>Arial</vt:lpstr>
      <vt:lpstr>Calibri</vt:lpstr>
      <vt:lpstr>Times New Roman</vt:lpstr>
      <vt:lpstr>WWW.2PPT.COM</vt:lpstr>
      <vt:lpstr>文档</vt:lpstr>
      <vt:lpstr>Section B　Reading and Thinking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2019-08-22T01:06:00Z</dcterms:created>
  <dcterms:modified xsi:type="dcterms:W3CDTF">2023-01-17T01:17:29Z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06C31373B58C49DBAF3BC5511FB9308E</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