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3047F-4F0D-4A56-BCC0-47165ED6A2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64F14-9CE7-4C0C-98D7-1C35F5A884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4F14-9CE7-4C0C-98D7-1C35F5A884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D750-E03D-4F2D-A997-32B927F406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21E1F-73C0-4508-8C9F-1ED331344B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D9A6-2837-4563-ADD4-B5DD6AA00C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A105F-D11C-41C0-9425-2FFD39C920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678D-3ABD-49AE-BE39-58EC5DEEE8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2B219-192C-48C8-936E-92A1C2A907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997D1-734F-4656-B5D0-55CE629B45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9006-9AD3-45C7-AA69-0D025FD17F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A27F-0328-4524-97D7-6627088860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82C1C-B79D-4111-BFC9-374EEFA52D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30E2-C219-4CFA-A39F-1369A9A374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9A4A929-28B2-4C68-9A0C-6036BEB3B8B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soup&amp;in=15158&amp;cl=2&amp;cm=1&amp;sc=0&amp;lm=-1&amp;pn=3&amp;rn=1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hyperlink" Target="http://image.baidu.com/i?ct=503316480&amp;z=0&amp;tn=baiduimagedetail&amp;word=tomato&amp;in=11753&amp;cl=2&amp;cm=1&amp;sc=0&amp;lm=-1&amp;pn=14&amp;rn=1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image.baidu.com/i?ct=503316480&amp;z=0&amp;tn=baiduimagedetail&amp;word=dumpling&amp;in=1778&amp;cl=2&amp;cm=1&amp;sc=0&amp;lm=-1&amp;pn=0&amp;rn=1" TargetMode="External"/><Relationship Id="rId16" Type="http://schemas.openxmlformats.org/officeDocument/2006/relationships/hyperlink" Target="http://image.baidu.com/i?ct=503316480&amp;z=0&amp;tn=baiduimagedetail&amp;word=onion&amp;in=11987&amp;cl=2&amp;cm=1&amp;sc=0&amp;lm=-1&amp;pn=2&amp;r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.baidu.com/i?ct=503316480&amp;z=0&amp;tn=baiduimagedetail&amp;word=salad&amp;in=9745&amp;cl=2&amp;cm=1&amp;sc=0&amp;lm=-1&amp;pn=52&amp;rn=1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10" Type="http://schemas.openxmlformats.org/officeDocument/2006/relationships/hyperlink" Target="http://image.baidu.com/i?ct=503316480&amp;z=0&amp;tn=baiduimagedetail&amp;word=hot+dog&amp;in=6502&amp;cl=2&amp;cm=1&amp;sc=0&amp;lm=-1&amp;pn=2&amp;rn=1" TargetMode="External"/><Relationship Id="rId4" Type="http://schemas.openxmlformats.org/officeDocument/2006/relationships/hyperlink" Target="http://image.baidu.com/i?ct=503316480&amp;z=0&amp;tn=baiduimagedetail&amp;word=cola&amp;in=15398&amp;cl=2&amp;cm=1&amp;sc=0&amp;lm=-1&amp;pn=1&amp;rn=1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image.baidu.com/i?ct=503316480&amp;z=0&amp;tn=baiduimagedetail&amp;word=broccoli%2C&amp;in=25939&amp;cl=2&amp;cm=1&amp;sc=0&amp;lm=-1&amp;pn=8&amp;rn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untaiw.com/meishi/Print.asp?ArticleID=27568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2dy.cn/kekoukele/1148/28492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-3629" y="1066800"/>
            <a:ext cx="9144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600"/>
              </a:spcBef>
            </a:pPr>
            <a:r>
              <a:rPr lang="zh-CN" altLang="zh-CN" sz="6600" b="1" dirty="0">
                <a:solidFill>
                  <a:schemeClr val="accent1">
                    <a:lumMod val="25000"/>
                  </a:schemeClr>
                </a:solidFill>
                <a:latin typeface="Adobe Caslon Pro Bold" pitchFamily="18" charset="0"/>
              </a:rPr>
              <a:t>Unit 2</a:t>
            </a:r>
          </a:p>
          <a:p>
            <a:pPr>
              <a:spcBef>
                <a:spcPts val="600"/>
              </a:spcBef>
            </a:pPr>
            <a:r>
              <a:rPr lang="zh-CN" altLang="zh-CN" sz="5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How often do you exercise?</a:t>
            </a:r>
          </a:p>
        </p:txBody>
      </p:sp>
      <p:sp>
        <p:nvSpPr>
          <p:cNvPr id="73731" name="WordArt 6"/>
          <p:cNvSpPr>
            <a:spLocks noChangeArrowheads="1" noChangeShapeType="1" noTextEdit="1"/>
          </p:cNvSpPr>
          <p:nvPr/>
        </p:nvSpPr>
        <p:spPr bwMode="auto">
          <a:xfrm>
            <a:off x="2732768" y="3886200"/>
            <a:ext cx="36576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noFill/>
                  <a:round/>
                </a:ln>
                <a:solidFill>
                  <a:schemeClr val="accent1">
                    <a:lumMod val="25000"/>
                  </a:schemeClr>
                </a:solidFill>
                <a:latin typeface="Arial" panose="020B0604020202020204"/>
                <a:cs typeface="Arial" panose="020B0604020202020204"/>
              </a:rPr>
              <a:t>Section </a:t>
            </a:r>
            <a:r>
              <a:rPr lang="en-US" altLang="zh-CN" sz="4000" b="1" kern="10" dirty="0" smtClean="0">
                <a:ln w="9525">
                  <a:noFill/>
                  <a:round/>
                </a:ln>
                <a:solidFill>
                  <a:schemeClr val="accent1">
                    <a:lumMod val="25000"/>
                  </a:schemeClr>
                </a:solidFill>
                <a:latin typeface="Arial" panose="020B0604020202020204"/>
                <a:cs typeface="Arial" panose="020B0604020202020204"/>
              </a:rPr>
              <a:t>B 1a-1e</a:t>
            </a:r>
            <a:endParaRPr lang="zh-CN" altLang="en-US" sz="4000" b="1" kern="10" dirty="0">
              <a:ln w="9525">
                <a:noFill/>
                <a:round/>
              </a:ln>
              <a:solidFill>
                <a:schemeClr val="accent1">
                  <a:lumMod val="2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5437" y="53340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1042988" y="1196975"/>
            <a:ext cx="68405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be good for  </a:t>
            </a:r>
            <a:r>
              <a:rPr lang="zh-CN" altLang="en-US" sz="3600" b="1" dirty="0">
                <a:solidFill>
                  <a:srgbClr val="FF0000"/>
                </a:solidFill>
              </a:rPr>
              <a:t>对</a:t>
            </a:r>
            <a:r>
              <a:rPr lang="en-US" altLang="zh-CN" sz="3600" b="1" dirty="0">
                <a:solidFill>
                  <a:srgbClr val="FF0000"/>
                </a:solidFill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</a:rPr>
              <a:t>有好处</a:t>
            </a:r>
          </a:p>
        </p:txBody>
      </p:sp>
      <p:sp>
        <p:nvSpPr>
          <p:cNvPr id="81923" name="Text Box 8"/>
          <p:cNvSpPr txBox="1">
            <a:spLocks noChangeArrowheads="1"/>
          </p:cNvSpPr>
          <p:nvPr/>
        </p:nvSpPr>
        <p:spPr bwMode="auto">
          <a:xfrm>
            <a:off x="1042988" y="3397250"/>
            <a:ext cx="61928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be bad for </a:t>
            </a:r>
            <a:r>
              <a:rPr lang="zh-CN" altLang="en-US" sz="3600" b="1">
                <a:solidFill>
                  <a:srgbClr val="FF0000"/>
                </a:solidFill>
              </a:rPr>
              <a:t>对</a:t>
            </a:r>
            <a:r>
              <a:rPr lang="en-US" altLang="zh-CN" sz="3600" b="1">
                <a:solidFill>
                  <a:srgbClr val="FF0000"/>
                </a:solidFill>
              </a:rPr>
              <a:t>……</a:t>
            </a:r>
            <a:r>
              <a:rPr lang="zh-CN" altLang="en-US" sz="3600" b="1">
                <a:solidFill>
                  <a:srgbClr val="FF0000"/>
                </a:solidFill>
              </a:rPr>
              <a:t>有坏处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70564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Hot dog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 bad for</a:t>
            </a:r>
            <a:r>
              <a:rPr lang="en-US" altLang="zh-CN" sz="3600" b="1">
                <a:latin typeface="Times New Roman" panose="02020603050405020304" pitchFamily="18" charset="0"/>
              </a:rPr>
              <a:t> our health.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热狗对我们的健康有坏处。 </a:t>
            </a: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1114425" y="1947863"/>
            <a:ext cx="69865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Milk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 good for</a:t>
            </a:r>
            <a:r>
              <a:rPr lang="en-US" altLang="zh-CN" sz="3600" b="1">
                <a:latin typeface="Times New Roman" panose="02020603050405020304" pitchFamily="18" charset="0"/>
              </a:rPr>
              <a:t> our health.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牛奶对我们的健康有好处。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/>
      <p:bldP spid="81924" grpId="0"/>
      <p:bldP spid="819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6"/>
          <p:cNvSpPr txBox="1">
            <a:spLocks noChangeArrowheads="1"/>
          </p:cNvSpPr>
          <p:nvPr/>
        </p:nvSpPr>
        <p:spPr bwMode="auto">
          <a:xfrm>
            <a:off x="0" y="549275"/>
            <a:ext cx="87947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0000CC"/>
                </a:solidFill>
              </a:rPr>
              <a:t>1a. Match the words with the pictures.</a:t>
            </a:r>
          </a:p>
        </p:txBody>
      </p:sp>
      <p:pic>
        <p:nvPicPr>
          <p:cNvPr id="82947" name="Picture 8" descr="section B 1a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" y="3787775"/>
            <a:ext cx="24971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9" descr="section B 1a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3787775"/>
            <a:ext cx="30273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0" descr="section B 1a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7113" y="3787775"/>
            <a:ext cx="2879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1" descr="section B 1a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413" y="1538288"/>
            <a:ext cx="27828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2" descr="section B 1a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4225" y="1538288"/>
            <a:ext cx="26876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13" descr="section B 1a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07113" y="1538288"/>
            <a:ext cx="2838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14"/>
          <p:cNvSpPr txBox="1">
            <a:spLocks noChangeArrowheads="1"/>
          </p:cNvSpPr>
          <p:nvPr/>
        </p:nvSpPr>
        <p:spPr bwMode="auto">
          <a:xfrm>
            <a:off x="2555875" y="2978150"/>
            <a:ext cx="5762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954" name="Text Box 20"/>
          <p:cNvSpPr txBox="1">
            <a:spLocks noChangeArrowheads="1"/>
          </p:cNvSpPr>
          <p:nvPr/>
        </p:nvSpPr>
        <p:spPr bwMode="auto">
          <a:xfrm>
            <a:off x="5532438" y="288925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955" name="Text Box 21"/>
          <p:cNvSpPr txBox="1">
            <a:spLocks noChangeArrowheads="1"/>
          </p:cNvSpPr>
          <p:nvPr/>
        </p:nvSpPr>
        <p:spPr bwMode="auto">
          <a:xfrm>
            <a:off x="8412163" y="2889250"/>
            <a:ext cx="5746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2956" name="Text Box 22"/>
          <p:cNvSpPr txBox="1">
            <a:spLocks noChangeArrowheads="1"/>
          </p:cNvSpPr>
          <p:nvPr/>
        </p:nvSpPr>
        <p:spPr bwMode="auto">
          <a:xfrm>
            <a:off x="2268538" y="5589588"/>
            <a:ext cx="5762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2957" name="Text Box 23"/>
          <p:cNvSpPr txBox="1">
            <a:spLocks noChangeArrowheads="1"/>
          </p:cNvSpPr>
          <p:nvPr/>
        </p:nvSpPr>
        <p:spPr bwMode="auto">
          <a:xfrm>
            <a:off x="5437188" y="5589588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82958" name="Text Box 24"/>
          <p:cNvSpPr txBox="1">
            <a:spLocks noChangeArrowheads="1"/>
          </p:cNvSpPr>
          <p:nvPr/>
        </p:nvSpPr>
        <p:spPr bwMode="auto">
          <a:xfrm>
            <a:off x="8412163" y="5589588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636588" y="1809750"/>
            <a:ext cx="78708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marL="443230" indent="-443230"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  <a:buFontTx/>
              <a:buAutoNum type="arabicPeriod"/>
            </a:pPr>
            <a:r>
              <a:rPr lang="zh-CN" altLang="zh-CN" sz="3600" b="1">
                <a:latin typeface="Times New Roman" panose="02020603050405020304" pitchFamily="18" charset="0"/>
              </a:rPr>
              <a:t>____ junk food   4. _____ vegetables </a:t>
            </a:r>
          </a:p>
          <a:p>
            <a:pPr algn="l">
              <a:spcBef>
                <a:spcPct val="50000"/>
              </a:spcBef>
            </a:pPr>
            <a:r>
              <a:rPr lang="zh-CN" altLang="zh-CN" sz="3600" b="1">
                <a:latin typeface="Times New Roman" panose="02020603050405020304" pitchFamily="18" charset="0"/>
              </a:rPr>
              <a:t>2. _____ milk          5. _____ sleep</a:t>
            </a:r>
          </a:p>
          <a:p>
            <a:pPr algn="l">
              <a:spcBef>
                <a:spcPct val="50000"/>
              </a:spcBef>
            </a:pPr>
            <a:r>
              <a:rPr lang="zh-CN" altLang="zh-CN" sz="3600" b="1">
                <a:latin typeface="Times New Roman" panose="02020603050405020304" pitchFamily="18" charset="0"/>
              </a:rPr>
              <a:t>3. _____ fruit          6. _____ coffee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1595438" y="639763"/>
            <a:ext cx="59515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100" b="1">
                <a:solidFill>
                  <a:srgbClr val="0000CC"/>
                </a:solidFill>
              </a:rPr>
              <a:t>Check the answers!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1404938" y="1809750"/>
            <a:ext cx="67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1500188" y="2619375"/>
            <a:ext cx="577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1500188" y="3429000"/>
            <a:ext cx="671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5532438" y="180975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5627688" y="2528888"/>
            <a:ext cx="479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5627688" y="3429000"/>
            <a:ext cx="5762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3" grpId="0" autoUpdateAnimBg="0"/>
      <p:bldP spid="83974" grpId="0" autoUpdateAnimBg="0"/>
      <p:bldP spid="83975" grpId="0" autoUpdateAnimBg="0"/>
      <p:bldP spid="83976" grpId="0" autoUpdateAnimBg="0"/>
      <p:bldP spid="839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9677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lnSpc>
                <a:spcPts val="2500"/>
              </a:lnSpc>
              <a:spcBef>
                <a:spcPct val="50000"/>
              </a:spcBef>
            </a:pPr>
            <a:r>
              <a:rPr lang="zh-CN" altLang="zh-CN" sz="3600" b="1" dirty="0">
                <a:solidFill>
                  <a:srgbClr val="0000CC"/>
                </a:solidFill>
              </a:rPr>
              <a:t>1b. Ask and answer questions. </a:t>
            </a:r>
          </a:p>
          <a:p>
            <a:pPr algn="l">
              <a:lnSpc>
                <a:spcPts val="2500"/>
              </a:lnSpc>
              <a:spcBef>
                <a:spcPct val="50000"/>
              </a:spcBef>
            </a:pPr>
            <a:r>
              <a:rPr lang="zh-CN" altLang="zh-CN" sz="3600" b="1" dirty="0">
                <a:solidFill>
                  <a:srgbClr val="0000CC"/>
                </a:solidFill>
              </a:rPr>
              <a:t>      Use the words from 1a. </a:t>
            </a:r>
          </a:p>
        </p:txBody>
      </p:sp>
      <p:pic>
        <p:nvPicPr>
          <p:cNvPr id="89091" name="Picture 6" descr="简洁装修-建筑空间-建筑空间,简洁装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2743200"/>
            <a:ext cx="2286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1066800" y="2057400"/>
            <a:ext cx="72945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lnSpc>
                <a:spcPct val="13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A: How often do you drink milk, Liu Fang?</a:t>
            </a:r>
            <a:br>
              <a:rPr lang="zh-CN" altLang="zh-CN" sz="2800" b="1" dirty="0">
                <a:latin typeface="Times New Roman" panose="02020603050405020304" pitchFamily="18" charset="0"/>
              </a:rPr>
            </a:br>
            <a:r>
              <a:rPr lang="zh-CN" altLang="zh-CN" sz="2800" b="1" dirty="0">
                <a:latin typeface="Times New Roman" panose="02020603050405020304" pitchFamily="18" charset="0"/>
              </a:rPr>
              <a:t>B: I drink milk everyday.</a:t>
            </a:r>
            <a:br>
              <a:rPr lang="zh-CN" altLang="zh-CN" sz="2800" b="1" dirty="0">
                <a:latin typeface="Times New Roman" panose="02020603050405020304" pitchFamily="18" charset="0"/>
              </a:rPr>
            </a:br>
            <a:r>
              <a:rPr lang="zh-CN" altLang="zh-CN" sz="2800" b="1" dirty="0">
                <a:latin typeface="Times New Roman" panose="02020603050405020304" pitchFamily="18" charset="0"/>
              </a:rPr>
              <a:t>A: Do you like it? </a:t>
            </a:r>
            <a:br>
              <a:rPr lang="zh-CN" altLang="zh-CN" sz="2800" b="1" dirty="0">
                <a:latin typeface="Times New Roman" panose="02020603050405020304" pitchFamily="18" charset="0"/>
              </a:rPr>
            </a:br>
            <a:r>
              <a:rPr lang="zh-CN" altLang="zh-CN" sz="2800" b="1" dirty="0">
                <a:latin typeface="Times New Roman" panose="02020603050405020304" pitchFamily="18" charset="0"/>
              </a:rPr>
              <a:t>B: No. But my mother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wants  </a:t>
            </a:r>
          </a:p>
          <a:p>
            <a:pPr algn="l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me to drink it</a:t>
            </a:r>
            <a:r>
              <a:rPr lang="zh-CN" altLang="zh-CN" sz="2800" b="1" dirty="0">
                <a:latin typeface="Times New Roman" panose="02020603050405020304" pitchFamily="18" charset="0"/>
              </a:rPr>
              <a:t>. She says it’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</a:p>
          <a:p>
            <a:pPr algn="l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good for</a:t>
            </a:r>
            <a:r>
              <a:rPr lang="zh-CN" altLang="zh-CN" sz="2800" b="1" dirty="0">
                <a:latin typeface="Times New Roman" panose="02020603050405020304" pitchFamily="18" charset="0"/>
              </a:rPr>
              <a:t> my health.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zh-CN" altLang="zh-CN" sz="4000" dirty="0">
                <a:solidFill>
                  <a:srgbClr val="FF0000"/>
                </a:solidFill>
              </a:rPr>
              <a:t>Find</a:t>
            </a:r>
          </a:p>
        </p:txBody>
      </p:sp>
      <p:sp>
        <p:nvSpPr>
          <p:cNvPr id="86019" name="Text Box 8"/>
          <p:cNvSpPr txBox="1">
            <a:spLocks noChangeArrowheads="1"/>
          </p:cNvSpPr>
          <p:nvPr/>
        </p:nvSpPr>
        <p:spPr bwMode="auto">
          <a:xfrm>
            <a:off x="838200" y="4572000"/>
            <a:ext cx="23050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zh-CN" altLang="zh-CN" sz="3200">
                <a:solidFill>
                  <a:srgbClr val="FF0000"/>
                </a:solidFill>
              </a:rPr>
              <a:t>healthy:</a:t>
            </a:r>
          </a:p>
          <a:p>
            <a:pPr algn="l">
              <a:lnSpc>
                <a:spcPct val="130000"/>
              </a:lnSpc>
            </a:pPr>
            <a:r>
              <a:rPr lang="zh-CN" altLang="zh-CN" sz="3200">
                <a:solidFill>
                  <a:srgbClr val="FF0000"/>
                </a:solidFill>
              </a:rPr>
              <a:t>unhealthy:</a:t>
            </a:r>
          </a:p>
        </p:txBody>
      </p:sp>
      <p:sp>
        <p:nvSpPr>
          <p:cNvPr id="86020" name="Text Box 9"/>
          <p:cNvSpPr txBox="1">
            <a:spLocks noChangeArrowheads="1"/>
          </p:cNvSpPr>
          <p:nvPr/>
        </p:nvSpPr>
        <p:spPr bwMode="auto">
          <a:xfrm>
            <a:off x="1895475" y="2405063"/>
            <a:ext cx="441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endParaRPr lang="zh-CN" altLang="zh-CN">
              <a:latin typeface="Trebuchet MS" panose="020B0603020202020204" pitchFamily="34" charset="0"/>
            </a:endParaRPr>
          </a:p>
        </p:txBody>
      </p:sp>
      <p:sp>
        <p:nvSpPr>
          <p:cNvPr id="86021" name="Text Box 10"/>
          <p:cNvSpPr txBox="1">
            <a:spLocks noChangeArrowheads="1"/>
          </p:cNvSpPr>
          <p:nvPr/>
        </p:nvSpPr>
        <p:spPr bwMode="auto">
          <a:xfrm>
            <a:off x="685800" y="1752600"/>
            <a:ext cx="83169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cola, salad, soup, hot dog, mushroom,</a:t>
            </a:r>
          </a:p>
          <a:p>
            <a:pPr algn="l">
              <a:lnSpc>
                <a:spcPct val="120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broccoli, milk , hamburger, dumpling, potato chips, fried chicken, onion, junk food,  milk, coffee, chips, cola, chocolate, fruit, vegetables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1441450" y="30749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endParaRPr lang="zh-CN" altLang="zh-CN">
              <a:latin typeface="Trebuchet MS" panose="020B0603020202020204" pitchFamily="34" charset="0"/>
            </a:endParaRP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1593850" y="314325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endParaRPr lang="zh-CN" altLang="zh-CN">
              <a:latin typeface="Trebuchet MS" panose="020B0603020202020204" pitchFamily="34" charset="0"/>
            </a:endParaRPr>
          </a:p>
        </p:txBody>
      </p:sp>
      <p:sp>
        <p:nvSpPr>
          <p:cNvPr id="87044" name="Text Box 8"/>
          <p:cNvSpPr txBox="1">
            <a:spLocks noChangeArrowheads="1"/>
          </p:cNvSpPr>
          <p:nvPr/>
        </p:nvSpPr>
        <p:spPr bwMode="auto">
          <a:xfrm>
            <a:off x="538163" y="1219200"/>
            <a:ext cx="7620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zh-CN" altLang="zh-CN" sz="3200" dirty="0">
                <a:solidFill>
                  <a:srgbClr val="FF0000"/>
                </a:solidFill>
              </a:rPr>
              <a:t>healthy:</a:t>
            </a:r>
          </a:p>
          <a:p>
            <a:pPr algn="l">
              <a:lnSpc>
                <a:spcPct val="130000"/>
              </a:lnSpc>
            </a:pPr>
            <a:endParaRPr lang="zh-CN" altLang="zh-CN" sz="3200" dirty="0">
              <a:solidFill>
                <a:srgbClr val="FF0000"/>
              </a:solidFill>
            </a:endParaRPr>
          </a:p>
          <a:p>
            <a:pPr algn="l">
              <a:lnSpc>
                <a:spcPct val="130000"/>
              </a:lnSpc>
            </a:pPr>
            <a:endParaRPr lang="zh-CN" altLang="zh-CN" sz="3200" dirty="0"/>
          </a:p>
          <a:p>
            <a:pPr algn="l">
              <a:lnSpc>
                <a:spcPct val="130000"/>
              </a:lnSpc>
            </a:pPr>
            <a:r>
              <a:rPr lang="zh-CN" altLang="zh-CN" sz="3200" dirty="0">
                <a:solidFill>
                  <a:srgbClr val="FF0000"/>
                </a:solidFill>
              </a:rPr>
              <a:t>unhealthy:</a:t>
            </a:r>
          </a:p>
        </p:txBody>
      </p:sp>
      <p:sp>
        <p:nvSpPr>
          <p:cNvPr id="87045" name="Text Box 9"/>
          <p:cNvSpPr txBox="1">
            <a:spLocks noChangeArrowheads="1"/>
          </p:cNvSpPr>
          <p:nvPr/>
        </p:nvSpPr>
        <p:spPr bwMode="auto">
          <a:xfrm>
            <a:off x="609600" y="1905000"/>
            <a:ext cx="81391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zh-CN" altLang="zh-CN" sz="3200" dirty="0">
                <a:solidFill>
                  <a:srgbClr val="0000FF"/>
                </a:solidFill>
              </a:rPr>
              <a:t>salad, soup, broccoli, milk , dumpling, onion, mushroom, milk, fruit, vegetables</a:t>
            </a:r>
          </a:p>
        </p:txBody>
      </p:sp>
      <p:sp>
        <p:nvSpPr>
          <p:cNvPr id="87046" name="Rectangle 10"/>
          <p:cNvSpPr>
            <a:spLocks noChangeArrowheads="1"/>
          </p:cNvSpPr>
          <p:nvPr/>
        </p:nvSpPr>
        <p:spPr bwMode="auto">
          <a:xfrm>
            <a:off x="685800" y="3886200"/>
            <a:ext cx="813593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sz="3200" dirty="0">
                <a:solidFill>
                  <a:srgbClr val="0000FF"/>
                </a:solidFill>
              </a:rPr>
              <a:t>cola, hot dog, potato chips, fried chicken, hamburger, junk food, coffee, chocolate</a:t>
            </a:r>
            <a:r>
              <a:rPr lang="zh-CN" altLang="zh-CN" sz="32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utoUpdateAnimBg="0"/>
      <p:bldP spid="870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u=1223725970,3783230390&amp;gp=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u=327940766,2461303002&amp;gp=-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33375"/>
            <a:ext cx="1504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u=240947434,1944580285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286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u=1118355342,2588261102&amp;gp=-2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8600"/>
            <a:ext cx="163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u=2267706513,2058027886&amp;gp=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3789363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u=2427140516,250422853&amp;gp=3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62200" y="3886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u=2932679035,1956126481&amp;gp=4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24400" y="3886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 descr="u=140977649,2405775915&amp;gp=-24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34200" y="38862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716463" y="23495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cola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438400" y="2384425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salad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04800" y="2384425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 soup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250825" y="580548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hot dog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438400" y="5889625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tomato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7164388" y="5805488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onion</a:t>
            </a: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443663" y="2349500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dumpling</a:t>
            </a: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4572000" y="5813425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800" b="1"/>
              <a:t>broccoli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051050" y="3141663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800" b="1">
                <a:solidFill>
                  <a:srgbClr val="000000"/>
                </a:solidFill>
              </a:rPr>
              <a:t>healthy or unhealthy?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5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2228850" cy="806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r>
              <a:rPr lang="en-US" altLang="zh-CN" sz="40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99CC"/>
                </a:solidFill>
                <a:latin typeface="Arial" panose="020B0604020202020204"/>
                <a:cs typeface="Arial" panose="020B0604020202020204"/>
              </a:rPr>
              <a:t>Listening</a:t>
            </a:r>
            <a:endParaRPr lang="zh-CN" altLang="en-US" sz="4000" b="1" kern="10">
              <a:ln w="9525">
                <a:solidFill>
                  <a:srgbClr val="000000"/>
                </a:solidFill>
                <a:round/>
              </a:ln>
              <a:solidFill>
                <a:srgbClr val="FF99CC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881313" y="836613"/>
            <a:ext cx="60833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500" b="1" dirty="0">
                <a:solidFill>
                  <a:srgbClr val="0000FF"/>
                </a:solidFill>
              </a:rPr>
              <a:t>Listen to an interview about two people’s daily habits.  Circle your answers to each question. 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1693863" y="4822825"/>
            <a:ext cx="6191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Does Bill have good habits?  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Yes.    No.    I don’t know. 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1693863" y="3213100"/>
            <a:ext cx="59039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Does Tina have good habits?    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Yes.    No.    I don’t know. </a:t>
            </a:r>
          </a:p>
        </p:txBody>
      </p:sp>
      <p:sp>
        <p:nvSpPr>
          <p:cNvPr id="89094" name="Oval 2"/>
          <p:cNvSpPr>
            <a:spLocks noChangeArrowheads="1"/>
          </p:cNvSpPr>
          <p:nvPr/>
        </p:nvSpPr>
        <p:spPr bwMode="auto">
          <a:xfrm>
            <a:off x="1619250" y="1790700"/>
            <a:ext cx="863600" cy="846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89095" name="椭圆 11"/>
          <p:cNvSpPr>
            <a:spLocks noChangeArrowheads="1"/>
          </p:cNvSpPr>
          <p:nvPr/>
        </p:nvSpPr>
        <p:spPr bwMode="auto">
          <a:xfrm>
            <a:off x="1549400" y="4030663"/>
            <a:ext cx="1223963" cy="6492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0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9097" name="椭圆 11"/>
          <p:cNvSpPr>
            <a:spLocks noChangeArrowheads="1"/>
          </p:cNvSpPr>
          <p:nvPr/>
        </p:nvSpPr>
        <p:spPr bwMode="auto">
          <a:xfrm>
            <a:off x="2843213" y="1917700"/>
            <a:ext cx="1512887" cy="503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0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9098" name="椭圆 11"/>
          <p:cNvSpPr>
            <a:spLocks noChangeArrowheads="1"/>
          </p:cNvSpPr>
          <p:nvPr/>
        </p:nvSpPr>
        <p:spPr bwMode="auto">
          <a:xfrm>
            <a:off x="2773363" y="5686425"/>
            <a:ext cx="1223962" cy="6492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0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89093" grpId="0"/>
      <p:bldP spid="89094" grpId="0"/>
      <p:bldP spid="89095" grpId="0"/>
      <p:bldP spid="89097" grpId="0"/>
      <p:bldP spid="89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Box 4"/>
          <p:cNvSpPr txBox="1">
            <a:spLocks noChangeArrowheads="1"/>
          </p:cNvSpPr>
          <p:nvPr/>
        </p:nvSpPr>
        <p:spPr bwMode="auto">
          <a:xfrm>
            <a:off x="0" y="-28575"/>
            <a:ext cx="8382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 b="1">
                <a:solidFill>
                  <a:srgbClr val="0000CC"/>
                </a:solidFill>
              </a:rPr>
              <a:t>1d  Listen again. Fill in the blanks in    </a:t>
            </a:r>
          </a:p>
          <a:p>
            <a:pPr algn="l"/>
            <a:r>
              <a:rPr lang="zh-CN" altLang="zh-CN" sz="3600" b="1">
                <a:solidFill>
                  <a:srgbClr val="0000CC"/>
                </a:solidFill>
              </a:rPr>
              <a:t>      the survey.</a:t>
            </a:r>
          </a:p>
          <a:p>
            <a:pPr algn="l"/>
            <a:endParaRPr lang="zh-CN" altLang="zh-CN" sz="3600" b="1">
              <a:solidFill>
                <a:srgbClr val="0000CC"/>
              </a:solidFill>
            </a:endParaRPr>
          </a:p>
        </p:txBody>
      </p:sp>
      <p:graphicFrame>
        <p:nvGraphicFramePr>
          <p:cNvPr id="90166" name="Group 54"/>
          <p:cNvGraphicFramePr>
            <a:graphicFrameLocks noGrp="1"/>
          </p:cNvGraphicFramePr>
          <p:nvPr/>
        </p:nvGraphicFramePr>
        <p:xfrm>
          <a:off x="134938" y="2139950"/>
          <a:ext cx="8874125" cy="4814889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Questions</a:t>
                      </a: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Tina</a:t>
                      </a: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Bill</a:t>
                      </a: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1.How often do you exercise? 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2.How often do you eat fruit?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3.How many hours do you sleep every night?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4.How often do you drink milk? 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5.How often do you eat junk food? 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6.How often do you drink coffee? 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0533" marR="70533" marT="35272" marB="35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0150" name="图片 6" descr="B-1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962025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1" name="图片 7" descr="B-1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962025"/>
            <a:ext cx="12080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52" name="Text Box 42"/>
          <p:cNvSpPr txBox="1">
            <a:spLocks noChangeArrowheads="1"/>
          </p:cNvSpPr>
          <p:nvPr/>
        </p:nvSpPr>
        <p:spPr bwMode="auto">
          <a:xfrm>
            <a:off x="4673600" y="2568575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very day</a:t>
            </a:r>
          </a:p>
        </p:txBody>
      </p:sp>
      <p:sp>
        <p:nvSpPr>
          <p:cNvPr id="90153" name="Text Box 43"/>
          <p:cNvSpPr txBox="1">
            <a:spLocks noChangeArrowheads="1"/>
          </p:cNvSpPr>
          <p:nvPr/>
        </p:nvSpPr>
        <p:spPr bwMode="auto">
          <a:xfrm>
            <a:off x="5067300" y="4197350"/>
            <a:ext cx="925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ine </a:t>
            </a:r>
          </a:p>
        </p:txBody>
      </p:sp>
      <p:sp>
        <p:nvSpPr>
          <p:cNvPr id="90154" name="Text Box 44"/>
          <p:cNvSpPr txBox="1">
            <a:spLocks noChangeArrowheads="1"/>
          </p:cNvSpPr>
          <p:nvPr/>
        </p:nvSpPr>
        <p:spPr bwMode="auto">
          <a:xfrm>
            <a:off x="7010400" y="3176588"/>
            <a:ext cx="1120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ever </a:t>
            </a:r>
          </a:p>
        </p:txBody>
      </p:sp>
      <p:sp>
        <p:nvSpPr>
          <p:cNvPr id="90155" name="Text Box 45"/>
          <p:cNvSpPr txBox="1">
            <a:spLocks noChangeArrowheads="1"/>
          </p:cNvSpPr>
          <p:nvPr/>
        </p:nvSpPr>
        <p:spPr bwMode="auto">
          <a:xfrm>
            <a:off x="4673600" y="3282950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very day</a:t>
            </a:r>
          </a:p>
        </p:txBody>
      </p:sp>
      <p:sp>
        <p:nvSpPr>
          <p:cNvPr id="90156" name="Text Box 46"/>
          <p:cNvSpPr txBox="1">
            <a:spLocks noChangeArrowheads="1"/>
          </p:cNvSpPr>
          <p:nvPr/>
        </p:nvSpPr>
        <p:spPr bwMode="auto">
          <a:xfrm>
            <a:off x="7010400" y="2562225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ardly ever</a:t>
            </a:r>
          </a:p>
        </p:txBody>
      </p:sp>
      <p:sp>
        <p:nvSpPr>
          <p:cNvPr id="90157" name="Text Box 48"/>
          <p:cNvSpPr txBox="1">
            <a:spLocks noChangeArrowheads="1"/>
          </p:cNvSpPr>
          <p:nvPr/>
        </p:nvSpPr>
        <p:spPr bwMode="auto">
          <a:xfrm>
            <a:off x="4786313" y="6156325"/>
            <a:ext cx="1031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never</a:t>
            </a:r>
          </a:p>
        </p:txBody>
      </p:sp>
      <p:sp>
        <p:nvSpPr>
          <p:cNvPr id="90158" name="Text Box 50"/>
          <p:cNvSpPr txBox="1">
            <a:spLocks noChangeArrowheads="1"/>
          </p:cNvSpPr>
          <p:nvPr/>
        </p:nvSpPr>
        <p:spPr bwMode="auto">
          <a:xfrm>
            <a:off x="4791075" y="4832350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very day</a:t>
            </a:r>
          </a:p>
        </p:txBody>
      </p:sp>
      <p:sp>
        <p:nvSpPr>
          <p:cNvPr id="90159" name="Text Box 51"/>
          <p:cNvSpPr txBox="1">
            <a:spLocks noChangeArrowheads="1"/>
          </p:cNvSpPr>
          <p:nvPr/>
        </p:nvSpPr>
        <p:spPr bwMode="auto">
          <a:xfrm>
            <a:off x="7115175" y="4130675"/>
            <a:ext cx="925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ine </a:t>
            </a:r>
          </a:p>
        </p:txBody>
      </p:sp>
      <p:sp>
        <p:nvSpPr>
          <p:cNvPr id="90160" name="Text Box 53"/>
          <p:cNvSpPr txBox="1">
            <a:spLocks noChangeArrowheads="1"/>
          </p:cNvSpPr>
          <p:nvPr/>
        </p:nvSpPr>
        <p:spPr bwMode="auto">
          <a:xfrm>
            <a:off x="6827838" y="5237163"/>
            <a:ext cx="2001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 or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 times a week</a:t>
            </a:r>
          </a:p>
        </p:txBody>
      </p:sp>
      <p:sp>
        <p:nvSpPr>
          <p:cNvPr id="90161" name="Text Box 54"/>
          <p:cNvSpPr txBox="1">
            <a:spLocks noChangeArrowheads="1"/>
          </p:cNvSpPr>
          <p:nvPr/>
        </p:nvSpPr>
        <p:spPr bwMode="auto">
          <a:xfrm>
            <a:off x="7115175" y="4813300"/>
            <a:ext cx="1120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ever </a:t>
            </a:r>
          </a:p>
        </p:txBody>
      </p:sp>
      <p:sp>
        <p:nvSpPr>
          <p:cNvPr id="90162" name="Text Box 56"/>
          <p:cNvSpPr txBox="1">
            <a:spLocks noChangeArrowheads="1"/>
          </p:cNvSpPr>
          <p:nvPr/>
        </p:nvSpPr>
        <p:spPr bwMode="auto">
          <a:xfrm>
            <a:off x="4614863" y="5278438"/>
            <a:ext cx="2195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 or 3 times a week</a:t>
            </a:r>
          </a:p>
        </p:txBody>
      </p:sp>
      <p:sp>
        <p:nvSpPr>
          <p:cNvPr id="90163" name="Text Box 62"/>
          <p:cNvSpPr txBox="1">
            <a:spLocks noChangeArrowheads="1"/>
          </p:cNvSpPr>
          <p:nvPr/>
        </p:nvSpPr>
        <p:spPr bwMode="auto">
          <a:xfrm>
            <a:off x="6810375" y="6156325"/>
            <a:ext cx="217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 times a 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2" grpId="0" autoUpdateAnimBg="0"/>
      <p:bldP spid="90153" grpId="0" autoUpdateAnimBg="0"/>
      <p:bldP spid="90154" grpId="0" autoUpdateAnimBg="0"/>
      <p:bldP spid="90155" grpId="0" autoUpdateAnimBg="0"/>
      <p:bldP spid="90156" grpId="0" autoUpdateAnimBg="0"/>
      <p:bldP spid="90157" grpId="0" autoUpdateAnimBg="0"/>
      <p:bldP spid="90158" grpId="0" autoUpdateAnimBg="0"/>
      <p:bldP spid="90159" grpId="0" autoUpdateAnimBg="0"/>
      <p:bldP spid="90160" grpId="0" autoUpdateAnimBg="0"/>
      <p:bldP spid="90161" grpId="0" autoUpdateAnimBg="0"/>
      <p:bldP spid="90162" grpId="0" autoUpdateAnimBg="0"/>
      <p:bldP spid="901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zdp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4350" y="2344738"/>
            <a:ext cx="20891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zdp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5563" y="4144963"/>
            <a:ext cx="18716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zdp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685800"/>
            <a:ext cx="14493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zdp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7863" y="2344738"/>
            <a:ext cx="1871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70564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/>
              <a:t>I think Tina has better </a:t>
            </a:r>
          </a:p>
          <a:p>
            <a:pPr algn="l"/>
            <a:r>
              <a:rPr lang="en-US" altLang="zh-CN" sz="3600">
                <a:solidFill>
                  <a:srgbClr val="3333FF"/>
                </a:solidFill>
              </a:rPr>
              <a:t>eat</a:t>
            </a:r>
            <a:r>
              <a:rPr lang="en-US" altLang="zh-CN" sz="3600">
                <a:solidFill>
                  <a:srgbClr val="FF3300"/>
                </a:solidFill>
              </a:rPr>
              <a:t>ing</a:t>
            </a:r>
            <a:r>
              <a:rPr lang="en-US" altLang="zh-CN" sz="3600">
                <a:solidFill>
                  <a:srgbClr val="3333FF"/>
                </a:solidFill>
              </a:rPr>
              <a:t> habits</a:t>
            </a:r>
            <a:r>
              <a:rPr lang="en-US" altLang="zh-CN" sz="3600"/>
              <a:t>. Because she 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334000" y="26670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/>
              <a:t>every day.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17500" y="44323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/>
              <a:t>She 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270250" y="4432300"/>
            <a:ext cx="551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/>
              <a:t>two or three times a week.</a:t>
            </a:r>
          </a:p>
        </p:txBody>
      </p:sp>
      <p:pic>
        <p:nvPicPr>
          <p:cNvPr id="100362" name="Picture 10" descr="2005060110373159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5661025"/>
            <a:ext cx="13858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61963" y="5873750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/>
              <a:t>She never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utoUpdateAnimBg="0"/>
      <p:bldP spid="91143" grpId="0" autoUpdateAnimBg="0"/>
      <p:bldP spid="91144" grpId="0" autoUpdateAnimBg="0"/>
      <p:bldP spid="91145" grpId="0" autoUpdateAnimBg="0"/>
      <p:bldP spid="911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30130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zh-CN" altLang="zh-CN" sz="5500" b="1">
                <a:solidFill>
                  <a:srgbClr val="0000CC"/>
                </a:solidFill>
              </a:rPr>
              <a:t>New words</a:t>
            </a: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1212850" y="5499100"/>
            <a:ext cx="18240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milk</a:t>
            </a: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627688" y="5499100"/>
            <a:ext cx="19192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coffee</a:t>
            </a:r>
          </a:p>
        </p:txBody>
      </p:sp>
      <p:pic>
        <p:nvPicPr>
          <p:cNvPr id="76805" name="Picture 9" descr="00188b8307ec0b0867a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1538288"/>
            <a:ext cx="4224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3" descr="简洁装修-建筑空间-建筑空间,简洁装修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500" y="1538288"/>
            <a:ext cx="35512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zdp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738313"/>
            <a:ext cx="1873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09600" y="823913"/>
            <a:ext cx="52832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300"/>
              <a:t>Her </a:t>
            </a:r>
            <a:r>
              <a:rPr lang="en-US" altLang="zh-CN" sz="4300">
                <a:solidFill>
                  <a:srgbClr val="FF3300"/>
                </a:solidFill>
              </a:rPr>
              <a:t>lifestyle</a:t>
            </a:r>
            <a:r>
              <a:rPr lang="en-US" altLang="zh-CN" sz="4300"/>
              <a:t> is better.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11188" y="2276475"/>
            <a:ext cx="1270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800"/>
              <a:t>She</a:t>
            </a:r>
          </a:p>
        </p:txBody>
      </p:sp>
      <p:pic>
        <p:nvPicPr>
          <p:cNvPr id="101381" name="Picture 5" descr="200512111042068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966913"/>
            <a:ext cx="19478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0" y="2271713"/>
            <a:ext cx="1270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800"/>
              <a:t>She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11188" y="4864100"/>
            <a:ext cx="65579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300"/>
              <a:t>She</a:t>
            </a:r>
            <a:r>
              <a:rPr lang="en-US" altLang="zh-CN" sz="4300">
                <a:solidFill>
                  <a:srgbClr val="003300"/>
                </a:solidFill>
              </a:rPr>
              <a:t> </a:t>
            </a:r>
            <a:r>
              <a:rPr lang="en-US" altLang="zh-CN" sz="4300">
                <a:solidFill>
                  <a:srgbClr val="FF3300"/>
                </a:solidFill>
              </a:rPr>
              <a:t>look</a:t>
            </a:r>
            <a:r>
              <a:rPr lang="en-US" altLang="zh-CN" sz="4300"/>
              <a:t>s</a:t>
            </a:r>
            <a:r>
              <a:rPr lang="en-US" altLang="zh-CN" sz="4300">
                <a:solidFill>
                  <a:srgbClr val="003300"/>
                </a:solidFill>
              </a:rPr>
              <a:t> </a:t>
            </a:r>
            <a:r>
              <a:rPr lang="en-US" altLang="zh-CN" sz="4300">
                <a:solidFill>
                  <a:srgbClr val="FF3300"/>
                </a:solidFill>
              </a:rPr>
              <a:t>after </a:t>
            </a:r>
            <a:r>
              <a:rPr lang="en-US" altLang="zh-CN" sz="4300"/>
              <a:t>her health.</a:t>
            </a:r>
          </a:p>
          <a:p>
            <a:pPr algn="l"/>
            <a:r>
              <a:rPr lang="en-US" altLang="zh-CN" sz="4300"/>
              <a:t>She is very healthy. 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11188" y="3787775"/>
            <a:ext cx="67675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300"/>
              <a:t>nine hours every night.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  <p:bldP spid="92164" grpId="0" autoUpdateAnimBg="0"/>
      <p:bldP spid="92166" grpId="0" autoUpdateAnimBg="0"/>
      <p:bldP spid="92167" grpId="0" autoUpdateAnimBg="0"/>
      <p:bldP spid="921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ectionB-2b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762000"/>
            <a:ext cx="2755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4800" y="4648200"/>
            <a:ext cx="7131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>
                <a:solidFill>
                  <a:srgbClr val="FF3300"/>
                </a:solidFill>
              </a:rPr>
              <a:t>Although</a:t>
            </a:r>
            <a:r>
              <a:rPr lang="en-US" altLang="zh-CN" sz="4000"/>
              <a:t> Bill sleeps nine hours</a:t>
            </a:r>
          </a:p>
          <a:p>
            <a:pPr algn="l"/>
            <a:r>
              <a:rPr lang="en-US" altLang="zh-CN" sz="4000"/>
              <a:t>every night, he is unhealthy.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7894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/>
              <a:t>Bill sleeps nine hours every night, </a:t>
            </a:r>
          </a:p>
          <a:p>
            <a:pPr algn="l"/>
            <a:r>
              <a:rPr lang="en-US" altLang="zh-CN" sz="4000"/>
              <a:t>too. Is he healthy?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ectionB-2b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609600"/>
            <a:ext cx="27432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77200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800" dirty="0">
                <a:solidFill>
                  <a:srgbClr val="6600CC"/>
                </a:solidFill>
              </a:rPr>
              <a:t>Who can get better grades?</a:t>
            </a: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762000" y="4038600"/>
            <a:ext cx="82089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dirty="0">
                <a:solidFill>
                  <a:srgbClr val="003300"/>
                </a:solidFill>
              </a:rPr>
              <a:t>Her healthy lifestyle helps her </a:t>
            </a:r>
            <a:r>
              <a:rPr lang="en-US" altLang="zh-CN" sz="3200" dirty="0">
                <a:solidFill>
                  <a:srgbClr val="FF3300"/>
                </a:solidFill>
              </a:rPr>
              <a:t>get </a:t>
            </a:r>
          </a:p>
          <a:p>
            <a:pPr algn="l"/>
            <a:r>
              <a:rPr lang="en-US" altLang="zh-CN" sz="3200" dirty="0">
                <a:solidFill>
                  <a:srgbClr val="FF3300"/>
                </a:solidFill>
              </a:rPr>
              <a:t>good grades</a:t>
            </a:r>
            <a:r>
              <a:rPr lang="en-US" altLang="zh-CN" sz="3200" dirty="0">
                <a:solidFill>
                  <a:srgbClr val="003300"/>
                </a:solidFill>
              </a:rPr>
              <a:t>.</a:t>
            </a:r>
          </a:p>
          <a:p>
            <a:pPr algn="l"/>
            <a:r>
              <a:rPr lang="en-US" altLang="zh-CN" sz="3200" dirty="0">
                <a:solidFill>
                  <a:srgbClr val="003300"/>
                </a:solidFill>
              </a:rPr>
              <a:t>Good food and exercise help her to </a:t>
            </a:r>
          </a:p>
          <a:p>
            <a:pPr algn="l"/>
            <a:r>
              <a:rPr lang="en-US" altLang="zh-CN" sz="3200" dirty="0">
                <a:solidFill>
                  <a:srgbClr val="FF3300"/>
                </a:solidFill>
              </a:rPr>
              <a:t>study better</a:t>
            </a:r>
            <a:r>
              <a:rPr lang="en-US" altLang="zh-CN" sz="3200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94213" name="图片 7" descr="B-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剪去对角的矩形 5"/>
          <p:cNvSpPr>
            <a:spLocks noChangeArrowheads="1"/>
          </p:cNvSpPr>
          <p:nvPr/>
        </p:nvSpPr>
        <p:spPr bwMode="auto">
          <a:xfrm>
            <a:off x="1524000" y="3657600"/>
            <a:ext cx="6781800" cy="1981200"/>
          </a:xfrm>
          <a:custGeom>
            <a:avLst/>
            <a:gdLst>
              <a:gd name="T0" fmla="*/ 6781800 w 6781800"/>
              <a:gd name="T1" fmla="*/ 990600 h 1981200"/>
              <a:gd name="T2" fmla="*/ 3390900 w 6781800"/>
              <a:gd name="T3" fmla="*/ 1981200 h 1981200"/>
              <a:gd name="T4" fmla="*/ 0 w 6781800"/>
              <a:gd name="T5" fmla="*/ 990600 h 1981200"/>
              <a:gd name="T6" fmla="*/ 3390900 w 6781800"/>
              <a:gd name="T7" fmla="*/ 0 h 1981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5103 w 6781800"/>
              <a:gd name="T13" fmla="*/ 165103 h 1981200"/>
              <a:gd name="T14" fmla="*/ 6616697 w 6781800"/>
              <a:gd name="T15" fmla="*/ 1816097 h 198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1800" h="1981200">
                <a:moveTo>
                  <a:pt x="0" y="0"/>
                </a:moveTo>
                <a:lnTo>
                  <a:pt x="6451593" y="0"/>
                </a:lnTo>
                <a:lnTo>
                  <a:pt x="6781800" y="330207"/>
                </a:lnTo>
                <a:lnTo>
                  <a:pt x="6781800" y="1981200"/>
                </a:lnTo>
                <a:lnTo>
                  <a:pt x="330207" y="1981200"/>
                </a:lnTo>
                <a:lnTo>
                  <a:pt x="0" y="1650993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25400" cmpd="sng">
            <a:solidFill>
              <a:srgbClr val="89A4A7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8610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 b="1" dirty="0">
                <a:solidFill>
                  <a:srgbClr val="0000CC"/>
                </a:solidFill>
              </a:rPr>
              <a:t>1e  Student A is the reporter. Student   </a:t>
            </a:r>
          </a:p>
          <a:p>
            <a:pPr algn="l"/>
            <a:r>
              <a:rPr lang="zh-CN" altLang="zh-CN" sz="3600" b="1" dirty="0">
                <a:solidFill>
                  <a:srgbClr val="0000CC"/>
                </a:solidFill>
              </a:rPr>
              <a:t>      B is Tina or Bill. Ask and answer </a:t>
            </a:r>
          </a:p>
          <a:p>
            <a:pPr algn="l"/>
            <a:r>
              <a:rPr lang="zh-CN" altLang="zh-CN" sz="3600" b="1" dirty="0">
                <a:solidFill>
                  <a:srgbClr val="0000CC"/>
                </a:solidFill>
              </a:rPr>
              <a:t>      questions. Then change roles.</a:t>
            </a:r>
          </a:p>
          <a:p>
            <a:pPr algn="l"/>
            <a:endParaRPr lang="zh-CN" altLang="zh-CN" sz="3600" b="1" dirty="0">
              <a:solidFill>
                <a:srgbClr val="0000CC"/>
              </a:solidFill>
            </a:endParaRPr>
          </a:p>
        </p:txBody>
      </p:sp>
      <p:sp>
        <p:nvSpPr>
          <p:cNvPr id="95236" name="Text Box 12"/>
          <p:cNvSpPr txBox="1">
            <a:spLocks noChangeArrowheads="1"/>
          </p:cNvSpPr>
          <p:nvPr/>
        </p:nvSpPr>
        <p:spPr bwMode="auto">
          <a:xfrm>
            <a:off x="2209800" y="3733800"/>
            <a:ext cx="53292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4850"/>
            <a:lvl2pPr defTabSz="704850"/>
            <a:lvl3pPr defTabSz="704850"/>
            <a:lvl4pPr defTabSz="704850"/>
            <a:lvl5pPr defTabSz="704850"/>
            <a:lvl6pPr defTabSz="704850"/>
            <a:lvl7pPr defTabSz="704850"/>
            <a:lvl8pPr defTabSz="704850"/>
            <a:lvl9pPr defTabSz="704850"/>
          </a:lstStyle>
          <a:p>
            <a:pPr algn="l">
              <a:lnSpc>
                <a:spcPts val="3200"/>
              </a:lnSpc>
              <a:spcBef>
                <a:spcPct val="50000"/>
              </a:spcBef>
            </a:pPr>
            <a:r>
              <a:rPr lang="zh-CN" altLang="zh-CN" sz="3200" b="1">
                <a:latin typeface="Times New Roman" panose="02020603050405020304" pitchFamily="18" charset="0"/>
              </a:rPr>
              <a:t>A: How often do you exercise?</a:t>
            </a:r>
          </a:p>
          <a:p>
            <a:pPr algn="l">
              <a:lnSpc>
                <a:spcPts val="3200"/>
              </a:lnSpc>
              <a:spcBef>
                <a:spcPct val="50000"/>
              </a:spcBef>
            </a:pPr>
            <a:r>
              <a:rPr lang="zh-CN" altLang="zh-CN" sz="3200" b="1">
                <a:latin typeface="Times New Roman" panose="02020603050405020304" pitchFamily="18" charset="0"/>
              </a:rPr>
              <a:t>B: I exercise every day. </a:t>
            </a:r>
          </a:p>
          <a:p>
            <a:pPr algn="l">
              <a:lnSpc>
                <a:spcPts val="3200"/>
              </a:lnSpc>
              <a:spcBef>
                <a:spcPct val="50000"/>
              </a:spcBef>
            </a:pPr>
            <a:r>
              <a:rPr lang="zh-CN" altLang="zh-CN" sz="3200" b="1">
                <a:latin typeface="Times New Roman" panose="02020603050405020304" pitchFamily="18" charset="0"/>
              </a:rPr>
              <a:t>A: And how often do you …?</a:t>
            </a:r>
          </a:p>
        </p:txBody>
      </p:sp>
      <p:pic>
        <p:nvPicPr>
          <p:cNvPr id="95237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1482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本框 1"/>
          <p:cNvSpPr txBox="1">
            <a:spLocks noChangeArrowheads="1"/>
          </p:cNvSpPr>
          <p:nvPr/>
        </p:nvSpPr>
        <p:spPr bwMode="auto">
          <a:xfrm>
            <a:off x="228600" y="2009322"/>
            <a:ext cx="84756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 dirty="0"/>
              <a:t>1.How often do you drink milk?</a:t>
            </a:r>
          </a:p>
          <a:p>
            <a:pPr algn="l"/>
            <a:r>
              <a:rPr lang="en-US" altLang="zh-CN" sz="4000" b="1" dirty="0"/>
              <a:t>2.How often do you eat fruit?</a:t>
            </a:r>
          </a:p>
          <a:p>
            <a:pPr algn="l"/>
            <a:r>
              <a:rPr lang="en-US" altLang="zh-CN" sz="4000" b="1" dirty="0"/>
              <a:t>3.How often do you eat junk food?</a:t>
            </a:r>
          </a:p>
          <a:p>
            <a:pPr algn="l"/>
            <a:r>
              <a:rPr lang="en-US" altLang="zh-CN" sz="4000" b="1" dirty="0"/>
              <a:t>4.How many hours do you sleep </a:t>
            </a:r>
          </a:p>
          <a:p>
            <a:pPr algn="l"/>
            <a:r>
              <a:rPr lang="en-US" altLang="zh-CN" sz="4000" b="1" dirty="0"/>
              <a:t>   every day?</a:t>
            </a:r>
          </a:p>
          <a:p>
            <a:pPr algn="l"/>
            <a:r>
              <a:rPr lang="en-US" altLang="zh-CN" sz="4000" b="1" dirty="0"/>
              <a:t>5.How often do you exercise</a:t>
            </a:r>
            <a:r>
              <a:rPr lang="en-US" altLang="zh-CN" sz="4000" b="1" dirty="0" smtClean="0"/>
              <a:t>? </a:t>
            </a:r>
            <a:endParaRPr lang="en-US" altLang="zh-CN" sz="4000" b="1" dirty="0"/>
          </a:p>
        </p:txBody>
      </p:sp>
      <p:sp>
        <p:nvSpPr>
          <p:cNvPr id="96259" name="文本框 2"/>
          <p:cNvSpPr txBox="1">
            <a:spLocks noChangeArrowheads="1"/>
          </p:cNvSpPr>
          <p:nvPr/>
        </p:nvSpPr>
        <p:spPr bwMode="auto">
          <a:xfrm>
            <a:off x="107950" y="836613"/>
            <a:ext cx="4503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 dirty="0">
                <a:solidFill>
                  <a:srgbClr val="FF0000"/>
                </a:solidFill>
              </a:rPr>
              <a:t>Let’s do a survey: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8" descr="蔬菜天地-农业-农业,蔬菜天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728663"/>
            <a:ext cx="3648075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0" descr="62e77b1f0452ccd5e0fe0b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1449388"/>
            <a:ext cx="38306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11"/>
          <p:cNvSpPr txBox="1">
            <a:spLocks noChangeArrowheads="1"/>
          </p:cNvSpPr>
          <p:nvPr/>
        </p:nvSpPr>
        <p:spPr bwMode="auto">
          <a:xfrm>
            <a:off x="1212850" y="5680075"/>
            <a:ext cx="30543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vegetables</a:t>
            </a:r>
          </a:p>
        </p:txBody>
      </p:sp>
      <p:sp>
        <p:nvSpPr>
          <p:cNvPr id="74757" name="Text Box 12"/>
          <p:cNvSpPr txBox="1">
            <a:spLocks noChangeArrowheads="1"/>
          </p:cNvSpPr>
          <p:nvPr/>
        </p:nvSpPr>
        <p:spPr bwMode="auto">
          <a:xfrm>
            <a:off x="5627688" y="5680075"/>
            <a:ext cx="18240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fruit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  <p:bldP spid="747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课本链接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819150"/>
            <a:ext cx="69088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600200" y="5499100"/>
            <a:ext cx="6096000" cy="85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 dirty="0">
                <a:latin typeface="Times New Roman" panose="02020603050405020304" pitchFamily="18" charset="0"/>
              </a:rPr>
              <a:t>We </a:t>
            </a:r>
            <a:r>
              <a:rPr lang="zh-CN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sleep</a:t>
            </a:r>
            <a:r>
              <a:rPr lang="zh-CN" altLang="zh-CN" sz="4800" b="1" dirty="0">
                <a:latin typeface="Times New Roman" panose="02020603050405020304" pitchFamily="18" charset="0"/>
              </a:rPr>
              <a:t> every 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 descr="薯条 热量 包装 分量 纸袋 轻食-饮食-饮食,轻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58900"/>
            <a:ext cx="33004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10" descr="蔬果大全-生活百科-生活百科,蔬果大全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075" y="1358900"/>
            <a:ext cx="43211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11"/>
          <p:cNvSpPr txBox="1">
            <a:spLocks noChangeArrowheads="1"/>
          </p:cNvSpPr>
          <p:nvPr/>
        </p:nvSpPr>
        <p:spPr bwMode="auto">
          <a:xfrm>
            <a:off x="1308100" y="5410200"/>
            <a:ext cx="1536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chips</a:t>
            </a:r>
          </a:p>
        </p:txBody>
      </p: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5243513" y="5410200"/>
            <a:ext cx="29749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hamburger</a:t>
            </a:r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2362200" y="458788"/>
            <a:ext cx="4495799" cy="9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5500" b="1" dirty="0">
                <a:solidFill>
                  <a:srgbClr val="0000CC"/>
                </a:solidFill>
              </a:rPr>
              <a:t>Junk food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 descr="可口可乐壁纸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909638"/>
            <a:ext cx="38401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9"/>
          <p:cNvSpPr txBox="1">
            <a:spLocks noChangeArrowheads="1"/>
          </p:cNvSpPr>
          <p:nvPr/>
        </p:nvSpPr>
        <p:spPr bwMode="auto">
          <a:xfrm>
            <a:off x="1212850" y="5589588"/>
            <a:ext cx="16319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cola</a:t>
            </a:r>
          </a:p>
        </p:txBody>
      </p:sp>
      <p:pic>
        <p:nvPicPr>
          <p:cNvPr id="80900" name="Picture 11" descr="069093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088" y="909638"/>
            <a:ext cx="37433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12"/>
          <p:cNvSpPr txBox="1">
            <a:spLocks noChangeArrowheads="1"/>
          </p:cNvSpPr>
          <p:nvPr/>
        </p:nvSpPr>
        <p:spPr bwMode="auto">
          <a:xfrm>
            <a:off x="5437188" y="5589588"/>
            <a:ext cx="2590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zh-CN" altLang="zh-CN" sz="4800" b="1">
                <a:latin typeface="Times New Roman" panose="02020603050405020304" pitchFamily="18" charset="0"/>
              </a:rPr>
              <a:t>chocolate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827088" y="1927225"/>
            <a:ext cx="26289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>
              <a:lnSpc>
                <a:spcPct val="120000"/>
              </a:lnSpc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junk  </a:t>
            </a:r>
          </a:p>
          <a:p>
            <a:pPr algn="r">
              <a:lnSpc>
                <a:spcPct val="120000"/>
              </a:lnSpc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</a:p>
          <a:p>
            <a:pPr algn="r">
              <a:lnSpc>
                <a:spcPct val="120000"/>
              </a:lnSpc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junk food</a:t>
            </a:r>
          </a:p>
          <a:p>
            <a:pPr algn="r">
              <a:lnSpc>
                <a:spcPct val="120000"/>
              </a:lnSpc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coffee</a:t>
            </a:r>
          </a:p>
          <a:p>
            <a:pPr algn="r">
              <a:lnSpc>
                <a:spcPct val="120000"/>
              </a:lnSpc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health</a:t>
            </a:r>
          </a:p>
          <a:p>
            <a:pPr algn="r">
              <a:lnSpc>
                <a:spcPct val="120000"/>
              </a:lnSpc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527425" y="1916113"/>
            <a:ext cx="48974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zh-CN" altLang="zh-CN" sz="40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</a:rPr>
              <a:t>无用的东西；</a:t>
            </a:r>
          </a:p>
          <a:p>
            <a:pPr algn="l">
              <a:lnSpc>
                <a:spcPct val="120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无价值的东西</a:t>
            </a:r>
          </a:p>
          <a:p>
            <a:pPr algn="l">
              <a:lnSpc>
                <a:spcPct val="120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垃圾食品</a:t>
            </a:r>
          </a:p>
          <a:p>
            <a:pPr algn="l">
              <a:lnSpc>
                <a:spcPct val="120000"/>
              </a:lnSpc>
            </a:pPr>
            <a:r>
              <a:rPr lang="zh-CN" altLang="zh-CN" sz="40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</a:rPr>
              <a:t>咖啡</a:t>
            </a:r>
          </a:p>
          <a:p>
            <a:pPr algn="l">
              <a:lnSpc>
                <a:spcPct val="120000"/>
              </a:lnSpc>
            </a:pPr>
            <a:r>
              <a:rPr lang="zh-CN" altLang="zh-CN" sz="40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</a:rPr>
              <a:t>健康；人的身体</a:t>
            </a:r>
            <a:r>
              <a:rPr lang="zh-CN" altLang="zh-CN" sz="4000" b="1" dirty="0">
                <a:latin typeface="Times New Roman" panose="02020603050405020304" pitchFamily="18" charset="0"/>
              </a:rPr>
              <a:t>(</a:t>
            </a:r>
            <a:r>
              <a:rPr lang="zh-CN" altLang="en-US" sz="4000" b="1" dirty="0">
                <a:latin typeface="Times New Roman" panose="02020603050405020304" pitchFamily="18" charset="0"/>
              </a:rPr>
              <a:t>或精神</a:t>
            </a:r>
            <a:r>
              <a:rPr lang="zh-CN" altLang="zh-CN" sz="4000" b="1" dirty="0">
                <a:latin typeface="Times New Roman" panose="02020603050405020304" pitchFamily="18" charset="0"/>
              </a:rPr>
              <a:t>)</a:t>
            </a:r>
            <a:r>
              <a:rPr lang="zh-CN" altLang="en-US" sz="4000" b="1" dirty="0">
                <a:latin typeface="Times New Roman" panose="02020603050405020304" pitchFamily="18" charset="0"/>
              </a:rPr>
              <a:t>状态</a:t>
            </a:r>
          </a:p>
        </p:txBody>
      </p:sp>
      <p:grpSp>
        <p:nvGrpSpPr>
          <p:cNvPr id="78852" name="Group 4"/>
          <p:cNvGrpSpPr/>
          <p:nvPr/>
        </p:nvGrpSpPr>
        <p:grpSpPr bwMode="auto">
          <a:xfrm>
            <a:off x="2555875" y="549275"/>
            <a:ext cx="4752975" cy="1219125"/>
            <a:chOff x="0" y="0"/>
            <a:chExt cx="2925" cy="771"/>
          </a:xfrm>
        </p:grpSpPr>
        <p:pic>
          <p:nvPicPr>
            <p:cNvPr id="78853" name="Picture 5" descr="758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92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68" y="183"/>
              <a:ext cx="2037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Words review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295400"/>
            <a:ext cx="7296150" cy="50403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often do you eat vegetable?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often do you eat fruits?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often do you drink milk?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often do you eat junk food?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often do you eat meat?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often do you exercise? 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What sports do you play?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How many hours do you sleep 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b="1" dirty="0">
                <a:latin typeface="Times New Roman" panose="02020603050405020304" pitchFamily="18" charset="0"/>
              </a:rPr>
              <a:t>every night?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49250" y="549275"/>
            <a:ext cx="7400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zh-CN" altLang="zh-CN" sz="3600" b="1" dirty="0">
                <a:solidFill>
                  <a:srgbClr val="0000CC"/>
                </a:solidFill>
              </a:rPr>
              <a:t>Free talk: Talk about your habits.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课本链接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2798763"/>
            <a:ext cx="27828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5" descr="蔬菜天地-农业-农业,蔬菜天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549275"/>
            <a:ext cx="18145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62e77b1f0452ccd5e0fe0bc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639763"/>
            <a:ext cx="27828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简洁装修-建筑空间-建筑空间,简洁装修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2798763"/>
            <a:ext cx="1824037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Line 8"/>
          <p:cNvSpPr>
            <a:spLocks noChangeShapeType="1"/>
          </p:cNvSpPr>
          <p:nvPr/>
        </p:nvSpPr>
        <p:spPr bwMode="auto">
          <a:xfrm>
            <a:off x="2749550" y="1538288"/>
            <a:ext cx="862013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 flipV="1">
            <a:off x="2651125" y="3340100"/>
            <a:ext cx="768350" cy="809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 flipH="1">
            <a:off x="4860925" y="1449388"/>
            <a:ext cx="668338" cy="809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 flipV="1">
            <a:off x="4956175" y="3340100"/>
            <a:ext cx="671513" cy="898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0906" name="Text Box 13"/>
          <p:cNvSpPr txBox="1">
            <a:spLocks noChangeArrowheads="1"/>
          </p:cNvSpPr>
          <p:nvPr/>
        </p:nvSpPr>
        <p:spPr bwMode="auto">
          <a:xfrm>
            <a:off x="3227388" y="2259013"/>
            <a:ext cx="22066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4400" b="1">
                <a:latin typeface="Times New Roman" panose="02020603050405020304" pitchFamily="18" charset="0"/>
              </a:rPr>
              <a:t>is good for our health.</a:t>
            </a:r>
          </a:p>
        </p:txBody>
      </p:sp>
      <p:sp>
        <p:nvSpPr>
          <p:cNvPr id="80907" name="Text Box 14"/>
          <p:cNvSpPr txBox="1">
            <a:spLocks noChangeArrowheads="1"/>
          </p:cNvSpPr>
          <p:nvPr/>
        </p:nvSpPr>
        <p:spPr bwMode="auto">
          <a:xfrm>
            <a:off x="3036888" y="5499100"/>
            <a:ext cx="57594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4400" b="1">
                <a:latin typeface="Times New Roman" panose="02020603050405020304" pitchFamily="18" charset="0"/>
              </a:rPr>
              <a:t>Junk food is bad for our health.</a:t>
            </a:r>
          </a:p>
        </p:txBody>
      </p:sp>
      <p:pic>
        <p:nvPicPr>
          <p:cNvPr id="86028" name="Picture 20" descr="hb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3" y="4959350"/>
            <a:ext cx="21891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Line 21"/>
          <p:cNvSpPr>
            <a:spLocks noChangeShapeType="1"/>
          </p:cNvSpPr>
          <p:nvPr/>
        </p:nvSpPr>
        <p:spPr bwMode="auto">
          <a:xfrm>
            <a:off x="2460625" y="5768975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  <p:bldP spid="86023" grpId="0" animBg="1"/>
      <p:bldP spid="86024" grpId="0" animBg="1"/>
      <p:bldP spid="86025" grpId="0" animBg="1"/>
      <p:bldP spid="80906" grpId="0"/>
      <p:bldP spid="80907" grpId="0"/>
      <p:bldP spid="86029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全屏显示(4:3)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Adobe Caslon Pro Bold</vt:lpstr>
      <vt:lpstr>宋体</vt:lpstr>
      <vt:lpstr>微软雅黑</vt:lpstr>
      <vt:lpstr>Arial</vt:lpstr>
      <vt:lpstr>Calibri</vt:lpstr>
      <vt:lpstr>Franklin Gothic Medium</vt:lpstr>
      <vt:lpstr>Times New Roman</vt:lpstr>
      <vt:lpstr>Trebuchet MS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2023-01-17T01:17:36Z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5175D0FEDCD7476D93693324C0993E73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