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handoutMasterIdLst>
    <p:handoutMasterId r:id="rId25"/>
  </p:handoutMasterIdLst>
  <p:sldIdLst>
    <p:sldId id="258" r:id="rId2"/>
    <p:sldId id="269" r:id="rId3"/>
    <p:sldId id="292" r:id="rId4"/>
    <p:sldId id="295" r:id="rId5"/>
    <p:sldId id="271" r:id="rId6"/>
    <p:sldId id="302" r:id="rId7"/>
    <p:sldId id="277" r:id="rId8"/>
    <p:sldId id="349" r:id="rId9"/>
    <p:sldId id="348" r:id="rId10"/>
    <p:sldId id="347" r:id="rId11"/>
    <p:sldId id="303" r:id="rId12"/>
    <p:sldId id="350" r:id="rId13"/>
    <p:sldId id="344" r:id="rId14"/>
    <p:sldId id="345" r:id="rId15"/>
    <p:sldId id="351" r:id="rId16"/>
    <p:sldId id="352" r:id="rId17"/>
    <p:sldId id="353" r:id="rId18"/>
    <p:sldId id="354" r:id="rId19"/>
    <p:sldId id="306" r:id="rId20"/>
    <p:sldId id="346" r:id="rId21"/>
    <p:sldId id="355" r:id="rId22"/>
    <p:sldId id="356" r:id="rId23"/>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A6AD"/>
    <a:srgbClr val="C50023"/>
    <a:srgbClr val="F1A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9443" autoAdjust="0"/>
  </p:normalViewPr>
  <p:slideViewPr>
    <p:cSldViewPr snapToGrid="0">
      <p:cViewPr>
        <p:scale>
          <a:sx n="80" d="100"/>
          <a:sy n="80" d="100"/>
        </p:scale>
        <p:origin x="-1698" y="-84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8595" cy="574719"/>
          </a:xfrm>
          <a:prstGeom prst="rect">
            <a:avLst/>
          </a:prstGeom>
        </p:spPr>
        <p:txBody>
          <a:bodyPr vert="horz" lIns="91440" tIns="45720" rIns="91440" bIns="45720" rtlCol="0"/>
          <a:lstStyle>
            <a:lvl1pPr algn="l">
              <a:defRPr sz="1290"/>
            </a:lvl1pPr>
          </a:lstStyle>
          <a:p>
            <a:endParaRPr lang="zh-CN" altLang="en-US"/>
          </a:p>
        </p:txBody>
      </p:sp>
      <p:sp>
        <p:nvSpPr>
          <p:cNvPr id="3" name="日期占位符 2"/>
          <p:cNvSpPr>
            <a:spLocks noGrp="1"/>
          </p:cNvSpPr>
          <p:nvPr>
            <p:ph type="dt" sz="quarter" idx="1"/>
          </p:nvPr>
        </p:nvSpPr>
        <p:spPr>
          <a:xfrm>
            <a:off x="4167998" y="0"/>
            <a:ext cx="3188595" cy="574719"/>
          </a:xfrm>
          <a:prstGeom prst="rect">
            <a:avLst/>
          </a:prstGeom>
        </p:spPr>
        <p:txBody>
          <a:bodyPr vert="horz" lIns="91440" tIns="45720" rIns="91440" bIns="45720" rtlCol="0"/>
          <a:lstStyle>
            <a:lvl1pPr algn="r">
              <a:defRPr sz="129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10879875"/>
            <a:ext cx="3188595" cy="574718"/>
          </a:xfrm>
          <a:prstGeom prst="rect">
            <a:avLst/>
          </a:prstGeom>
        </p:spPr>
        <p:txBody>
          <a:bodyPr vert="horz" lIns="91440" tIns="45720" rIns="91440" bIns="45720" rtlCol="0" anchor="b"/>
          <a:lstStyle>
            <a:lvl1pPr algn="l">
              <a:defRPr sz="1290"/>
            </a:lvl1pPr>
          </a:lstStyle>
          <a:p>
            <a:endParaRPr lang="zh-CN" altLang="en-US"/>
          </a:p>
        </p:txBody>
      </p:sp>
      <p:sp>
        <p:nvSpPr>
          <p:cNvPr id="5" name="灯片编号占位符 4"/>
          <p:cNvSpPr>
            <a:spLocks noGrp="1"/>
          </p:cNvSpPr>
          <p:nvPr>
            <p:ph type="sldNum" sz="quarter" idx="3"/>
          </p:nvPr>
        </p:nvSpPr>
        <p:spPr>
          <a:xfrm>
            <a:off x="4167998" y="10879875"/>
            <a:ext cx="3188595" cy="574718"/>
          </a:xfrm>
          <a:prstGeom prst="rect">
            <a:avLst/>
          </a:prstGeom>
        </p:spPr>
        <p:txBody>
          <a:bodyPr vert="horz" lIns="91440" tIns="45720" rIns="91440" bIns="45720" rtlCol="0" anchor="b"/>
          <a:lstStyle>
            <a:lvl1pPr algn="r">
              <a:defRPr sz="129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8595" cy="574719"/>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167998" y="0"/>
            <a:ext cx="3188595" cy="574719"/>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242770" y="1431824"/>
            <a:ext cx="6872756" cy="386592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35830" y="5512523"/>
            <a:ext cx="5886637" cy="4510246"/>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10879875"/>
            <a:ext cx="3188595" cy="574718"/>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167998" y="10879875"/>
            <a:ext cx="3188595" cy="574718"/>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cstate="prin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bg>
      <p:bgPr>
        <a:blipFill rotWithShape="1">
          <a:blip r:embed="rId2" cstate="email"/>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bg>
      <p:bgPr>
        <a:blipFill rotWithShape="1">
          <a:blip r:embed="rId2" cstate="email"/>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6" cstate="prin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1669038" y="1998591"/>
            <a:ext cx="9553265" cy="2340638"/>
            <a:chOff x="3947" y="1622"/>
            <a:chExt cx="11117" cy="3405"/>
          </a:xfrm>
        </p:grpSpPr>
        <p:sp>
          <p:nvSpPr>
            <p:cNvPr id="3" name="Rectangle 5"/>
            <p:cNvSpPr/>
            <p:nvPr/>
          </p:nvSpPr>
          <p:spPr>
            <a:xfrm>
              <a:off x="3947" y="3997"/>
              <a:ext cx="11117" cy="1030"/>
            </a:xfrm>
            <a:prstGeom prst="rect">
              <a:avLst/>
            </a:prstGeom>
            <a:noFill/>
            <a:ln w="9525">
              <a:noFill/>
            </a:ln>
          </p:spPr>
          <p:txBody>
            <a:bodyPr wrap="square" anchor="ctr">
              <a:spAutoFit/>
              <a:scene3d>
                <a:camera prst="orthographicFront"/>
                <a:lightRig rig="threePt" dir="t"/>
              </a:scene3d>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sz="4000" b="1" dirty="0" smtClean="0">
                  <a:solidFill>
                    <a:srgbClr val="C50023"/>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Times New Roman" panose="02020603050405020304" pitchFamily="18" charset="0"/>
                </a:rPr>
                <a:t>Grammar</a:t>
              </a:r>
            </a:p>
          </p:txBody>
        </p:sp>
        <p:sp>
          <p:nvSpPr>
            <p:cNvPr id="6" name="文本框 5"/>
            <p:cNvSpPr txBox="1"/>
            <p:nvPr/>
          </p:nvSpPr>
          <p:spPr>
            <a:xfrm>
              <a:off x="3963" y="1622"/>
              <a:ext cx="11101" cy="1478"/>
            </a:xfrm>
            <a:prstGeom prst="rect">
              <a:avLst/>
            </a:prstGeom>
            <a:noFill/>
          </p:spPr>
          <p:txBody>
            <a:bodyPr wrap="square" rtlCol="0">
              <a:spAutoFit/>
            </a:bodyPr>
            <a:lstStyle/>
            <a:p>
              <a:pPr algn="ctr"/>
              <a:r>
                <a:rPr lang="en-US" altLang="zh-CN" sz="6000" b="1" dirty="0" smtClean="0">
                  <a:latin typeface="Times New Roman" panose="02020603050405020304" pitchFamily="18" charset="0"/>
                  <a:ea typeface="微软雅黑" panose="020B0503020204020204" charset="-122"/>
                  <a:cs typeface="Times New Roman" panose="02020603050405020304" pitchFamily="18" charset="0"/>
                </a:rPr>
                <a:t>Unit 2</a:t>
              </a:r>
              <a:r>
                <a:rPr lang="zh-CN" altLang="en-US" sz="6000" b="1" dirty="0" smtClean="0">
                  <a:latin typeface="Times New Roman" panose="02020603050405020304" pitchFamily="18" charset="0"/>
                  <a:ea typeface="微软雅黑" panose="020B0503020204020204" charset="-122"/>
                  <a:cs typeface="Times New Roman" panose="02020603050405020304" pitchFamily="18" charset="0"/>
                </a:rPr>
                <a:t>　</a:t>
              </a:r>
              <a:r>
                <a:rPr lang="en-US" altLang="zh-CN" sz="6000" b="1" dirty="0" smtClean="0">
                  <a:latin typeface="Times New Roman" panose="02020603050405020304" pitchFamily="18" charset="0"/>
                  <a:ea typeface="微软雅黑" panose="020B0503020204020204" charset="-122"/>
                  <a:cs typeface="Times New Roman" panose="02020603050405020304" pitchFamily="18" charset="0"/>
                </a:rPr>
                <a:t>Let's play sports!</a:t>
              </a:r>
            </a:p>
          </p:txBody>
        </p:sp>
      </p:grpSp>
      <p:pic>
        <p:nvPicPr>
          <p:cNvPr id="7" name="Picture 4"/>
          <p:cNvPicPr>
            <a:picLocks noChangeAspect="1"/>
          </p:cNvPicPr>
          <p:nvPr/>
        </p:nvPicPr>
        <p:blipFill>
          <a:blip r:embed="rId2" cstate="email"/>
          <a:stretch>
            <a:fillRect/>
          </a:stretch>
        </p:blipFill>
        <p:spPr>
          <a:xfrm>
            <a:off x="1141488" y="1924168"/>
            <a:ext cx="379412" cy="1127125"/>
          </a:xfrm>
          <a:prstGeom prst="rect">
            <a:avLst/>
          </a:prstGeom>
          <a:noFill/>
          <a:ln w="9525">
            <a:noFill/>
          </a:ln>
        </p:spPr>
      </p:pic>
      <p:sp>
        <p:nvSpPr>
          <p:cNvPr id="9" name="矩形 8"/>
          <p:cNvSpPr/>
          <p:nvPr/>
        </p:nvSpPr>
        <p:spPr>
          <a:xfrm>
            <a:off x="0" y="5634602"/>
            <a:ext cx="12192000"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charset="-122"/>
                <a:ea typeface="微软雅黑" panose="020B0503020204020204" charset="-122"/>
              </a:rPr>
              <a:t>WWW.PPT818.COM</a:t>
            </a:r>
            <a:endParaRPr lang="en-US" altLang="zh-CN" sz="2800" b="1" kern="0" dirty="0">
              <a:solidFill>
                <a:srgbClr val="000000"/>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p:nvPr/>
        </p:nvSpPr>
        <p:spPr>
          <a:xfrm>
            <a:off x="1210140" y="111048"/>
            <a:ext cx="4247253"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spcBef>
                <a:spcPct val="0"/>
              </a:spcBef>
              <a:buNone/>
            </a:pPr>
            <a:r>
              <a:rPr lang="en-US" altLang="zh-CN" b="1" dirty="0" smtClean="0">
                <a:latin typeface="微软雅黑" panose="020B0503020204020204" charset="-122"/>
                <a:ea typeface="微软雅黑" panose="020B0503020204020204" charset="-122"/>
              </a:rPr>
              <a:t>Period 3</a:t>
            </a:r>
            <a:r>
              <a:rPr lang="zh-CN" altLang="en-US" b="1" dirty="0" smtClean="0">
                <a:latin typeface="微软雅黑" panose="020B0503020204020204" charset="-122"/>
                <a:ea typeface="微软雅黑" panose="020B0503020204020204" charset="-122"/>
              </a:rPr>
              <a:t>　</a:t>
            </a:r>
            <a:r>
              <a:rPr lang="en-US" altLang="zh-CN" b="1" dirty="0" smtClean="0">
                <a:latin typeface="微软雅黑" panose="020B0503020204020204" charset="-122"/>
                <a:ea typeface="微软雅黑" panose="020B0503020204020204" charset="-122"/>
              </a:rPr>
              <a:t>Grammar</a:t>
            </a:r>
            <a:endParaRPr lang="zh-CN" altLang="en-US" dirty="0" smtClean="0">
              <a:latin typeface="微软雅黑" panose="020B0503020204020204" charset="-122"/>
              <a:ea typeface="微软雅黑" panose="020B0503020204020204" charset="-122"/>
            </a:endParaRPr>
          </a:p>
        </p:txBody>
      </p:sp>
      <p:sp>
        <p:nvSpPr>
          <p:cNvPr id="5" name="Rectangle 9"/>
          <p:cNvSpPr/>
          <p:nvPr/>
        </p:nvSpPr>
        <p:spPr>
          <a:xfrm>
            <a:off x="746443" y="1379325"/>
            <a:ext cx="1491114" cy="583108"/>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nSpc>
                <a:spcPct val="150000"/>
              </a:lnSpc>
              <a:spcBef>
                <a:spcPct val="0"/>
              </a:spcBef>
              <a:buNone/>
            </a:pPr>
            <a:r>
              <a:rPr lang="zh-CN" altLang="en-US" sz="2400" b="1" dirty="0" smtClean="0">
                <a:solidFill>
                  <a:srgbClr val="00A6AD"/>
                </a:solidFill>
                <a:latin typeface="Times New Roman" panose="02020603050405020304" pitchFamily="18" charset="0"/>
                <a:cs typeface="Times New Roman" panose="02020603050405020304" pitchFamily="18" charset="0"/>
              </a:rPr>
              <a:t>活学活用</a:t>
            </a:r>
            <a:r>
              <a:rPr lang="zh-CN" altLang="en-US" sz="2400" b="1" dirty="0" smtClean="0">
                <a:solidFill>
                  <a:srgbClr val="FF6600"/>
                </a:solidFill>
                <a:latin typeface="Times New Roman" panose="02020603050405020304" pitchFamily="18" charset="0"/>
                <a:cs typeface="Times New Roman" panose="02020603050405020304" pitchFamily="18" charset="0"/>
              </a:rPr>
              <a:t> </a:t>
            </a:r>
            <a:endParaRPr lang="zh-CN" altLang="en-US" sz="2400" b="1" dirty="0">
              <a:solidFill>
                <a:srgbClr val="FF6600"/>
              </a:solidFill>
              <a:latin typeface="Times New Roman" panose="02020603050405020304" pitchFamily="18" charset="0"/>
              <a:cs typeface="Times New Roman" panose="02020603050405020304" pitchFamily="18" charset="0"/>
            </a:endParaRPr>
          </a:p>
        </p:txBody>
      </p:sp>
      <p:pic>
        <p:nvPicPr>
          <p:cNvPr id="6" name="Picture 4"/>
          <p:cNvPicPr>
            <a:picLocks noChangeAspect="1"/>
          </p:cNvPicPr>
          <p:nvPr/>
        </p:nvPicPr>
        <p:blipFill>
          <a:blip r:embed="rId2" cstate="email"/>
          <a:stretch>
            <a:fillRect/>
          </a:stretch>
        </p:blipFill>
        <p:spPr>
          <a:xfrm>
            <a:off x="473075" y="1513945"/>
            <a:ext cx="84455" cy="414020"/>
          </a:xfrm>
          <a:prstGeom prst="rect">
            <a:avLst/>
          </a:prstGeom>
          <a:noFill/>
          <a:ln w="9525">
            <a:noFill/>
          </a:ln>
        </p:spPr>
      </p:pic>
      <p:sp>
        <p:nvSpPr>
          <p:cNvPr id="7" name="Text Box 7"/>
          <p:cNvSpPr txBox="1">
            <a:spLocks noChangeArrowheads="1"/>
          </p:cNvSpPr>
          <p:nvPr/>
        </p:nvSpPr>
        <p:spPr bwMode="auto">
          <a:xfrm>
            <a:off x="611188" y="2159688"/>
            <a:ext cx="10755507" cy="4159665"/>
          </a:xfrm>
          <a:prstGeom prst="rect">
            <a:avLst/>
          </a:prstGeom>
          <a:noFill/>
          <a:ln w="9525">
            <a:noFill/>
            <a:miter lim="800000"/>
          </a:ln>
          <a:effectLst/>
        </p:spPr>
        <p:txBody>
          <a:bodyPr wrap="square">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2017·</a:t>
            </a:r>
            <a:r>
              <a:rPr lang="zh-CN" altLang="en-US" sz="3000" b="1" dirty="0" smtClean="0">
                <a:latin typeface="Times New Roman" panose="02020603050405020304" pitchFamily="18" charset="0"/>
                <a:cs typeface="Times New Roman" panose="02020603050405020304" pitchFamily="18" charset="0"/>
              </a:rPr>
              <a:t>安徽 </a:t>
            </a:r>
            <a:r>
              <a:rPr lang="en-US" altLang="zh-CN" sz="3000" b="1" dirty="0" smtClean="0">
                <a:latin typeface="Times New Roman" panose="02020603050405020304" pitchFamily="18" charset="0"/>
                <a:cs typeface="Times New Roman" panose="02020603050405020304" pitchFamily="18" charset="0"/>
              </a:rPr>
              <a:t>—May I do some sports after finishing my homework?</a:t>
            </a:r>
          </a:p>
          <a:p>
            <a:pPr>
              <a:lnSpc>
                <a:spcPct val="150000"/>
              </a:lnSpc>
            </a:pPr>
            <a:r>
              <a:rPr lang="en-US" altLang="zh-CN" sz="3000" b="1" dirty="0" smtClean="0">
                <a:latin typeface="Times New Roman" panose="02020603050405020304" pitchFamily="18" charset="0"/>
                <a:cs typeface="Times New Roman" panose="02020603050405020304" pitchFamily="18" charset="0"/>
              </a:rPr>
              <a:t> —________. It is good for your health.</a:t>
            </a:r>
          </a:p>
          <a:p>
            <a:pPr>
              <a:lnSpc>
                <a:spcPct val="150000"/>
              </a:lnSpc>
            </a:pPr>
            <a:r>
              <a:rPr lang="en-US" altLang="zh-CN" sz="3000" b="1" dirty="0" smtClean="0">
                <a:latin typeface="Times New Roman" panose="02020603050405020304" pitchFamily="18" charset="0"/>
                <a:cs typeface="Times New Roman" panose="02020603050405020304" pitchFamily="18" charset="0"/>
              </a:rPr>
              <a:t>A</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I hope not  </a:t>
            </a:r>
          </a:p>
          <a:p>
            <a:pPr>
              <a:lnSpc>
                <a:spcPct val="150000"/>
              </a:lnSpc>
            </a:pPr>
            <a:r>
              <a:rPr lang="en-US" altLang="zh-CN" sz="3000" b="1" dirty="0" smtClean="0">
                <a:latin typeface="Times New Roman" panose="02020603050405020304" pitchFamily="18" charset="0"/>
                <a:cs typeface="Times New Roman" panose="02020603050405020304" pitchFamily="18" charset="0"/>
              </a:rPr>
              <a:t>B</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Sorry, you can't  </a:t>
            </a:r>
          </a:p>
          <a:p>
            <a:pPr>
              <a:lnSpc>
                <a:spcPct val="150000"/>
              </a:lnSpc>
            </a:pPr>
            <a:r>
              <a:rPr lang="en-US" altLang="zh-CN" sz="3000" b="1" dirty="0" smtClean="0">
                <a:latin typeface="Times New Roman" panose="02020603050405020304" pitchFamily="18" charset="0"/>
                <a:cs typeface="Times New Roman" panose="02020603050405020304" pitchFamily="18" charset="0"/>
              </a:rPr>
              <a:t>C</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Of course  </a:t>
            </a:r>
          </a:p>
          <a:p>
            <a:pPr>
              <a:lnSpc>
                <a:spcPct val="150000"/>
              </a:lnSpc>
            </a:pPr>
            <a:r>
              <a:rPr lang="en-US" altLang="zh-CN" sz="3000" b="1" dirty="0" smtClean="0">
                <a:latin typeface="Times New Roman" panose="02020603050405020304" pitchFamily="18" charset="0"/>
                <a:cs typeface="Times New Roman" panose="02020603050405020304" pitchFamily="18" charset="0"/>
              </a:rPr>
              <a:t>D</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Yes, I'd love to</a:t>
            </a:r>
          </a:p>
        </p:txBody>
      </p:sp>
      <p:sp>
        <p:nvSpPr>
          <p:cNvPr id="8" name="矩形 28"/>
          <p:cNvSpPr>
            <a:spLocks noChangeArrowheads="1"/>
          </p:cNvSpPr>
          <p:nvPr/>
        </p:nvSpPr>
        <p:spPr bwMode="auto">
          <a:xfrm>
            <a:off x="1743582" y="3082309"/>
            <a:ext cx="370226" cy="461665"/>
          </a:xfrm>
          <a:prstGeom prst="rect">
            <a:avLst/>
          </a:prstGeom>
          <a:noFill/>
          <a:ln w="9525">
            <a:noFill/>
            <a:miter lim="800000"/>
          </a:ln>
        </p:spPr>
        <p:txBody>
          <a:bodyPr wrap="square">
            <a:spAutoFit/>
          </a:bodyPr>
          <a:lstStyle/>
          <a:p>
            <a:pPr eaLnBrk="0" fontAlgn="base" hangingPunct="0">
              <a:spcBef>
                <a:spcPct val="0"/>
              </a:spcBef>
              <a:spcAft>
                <a:spcPct val="0"/>
              </a:spcAft>
            </a:pPr>
            <a:r>
              <a:rPr lang="en-US" altLang="zh-CN" sz="2400" b="1" dirty="0" smtClean="0">
                <a:solidFill>
                  <a:srgbClr val="FF0000"/>
                </a:solidFill>
                <a:latin typeface="Times New Roman" panose="02020603050405020304" pitchFamily="18" charset="0"/>
                <a:ea typeface="宋体" panose="02010600030101010101" pitchFamily="2" charset="-122"/>
              </a:rPr>
              <a:t>C</a:t>
            </a:r>
            <a:endParaRPr lang="en-US" altLang="en-US" sz="2400" b="1" dirty="0" smtClean="0">
              <a:solidFill>
                <a:srgbClr val="FF0000"/>
              </a:solidFill>
              <a:latin typeface="Times New Roman" panose="02020603050405020304" pitchFamily="18"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linds(horizontal)">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linds(horizontal)">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5"/>
          <p:cNvSpPr/>
          <p:nvPr/>
        </p:nvSpPr>
        <p:spPr>
          <a:xfrm>
            <a:off x="1210140" y="111048"/>
            <a:ext cx="4247253"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spcBef>
                <a:spcPct val="0"/>
              </a:spcBef>
              <a:buNone/>
            </a:pPr>
            <a:r>
              <a:rPr lang="en-US" altLang="zh-CN" b="1" dirty="0" smtClean="0">
                <a:latin typeface="微软雅黑" panose="020B0503020204020204" charset="-122"/>
                <a:ea typeface="微软雅黑" panose="020B0503020204020204" charset="-122"/>
              </a:rPr>
              <a:t>Period 3</a:t>
            </a:r>
            <a:r>
              <a:rPr lang="zh-CN" altLang="en-US" b="1" dirty="0" smtClean="0">
                <a:latin typeface="微软雅黑" panose="020B0503020204020204" charset="-122"/>
                <a:ea typeface="微软雅黑" panose="020B0503020204020204" charset="-122"/>
              </a:rPr>
              <a:t>　</a:t>
            </a:r>
            <a:r>
              <a:rPr lang="en-US" altLang="zh-CN" b="1" dirty="0" smtClean="0">
                <a:latin typeface="微软雅黑" panose="020B0503020204020204" charset="-122"/>
                <a:ea typeface="微软雅黑" panose="020B0503020204020204" charset="-122"/>
              </a:rPr>
              <a:t>Grammar</a:t>
            </a:r>
            <a:endParaRPr lang="zh-CN" altLang="en-US" dirty="0" smtClean="0">
              <a:latin typeface="微软雅黑" panose="020B0503020204020204" charset="-122"/>
              <a:ea typeface="微软雅黑" panose="020B0503020204020204" charset="-122"/>
            </a:endParaRPr>
          </a:p>
        </p:txBody>
      </p:sp>
      <p:sp>
        <p:nvSpPr>
          <p:cNvPr id="5" name="矩形 4"/>
          <p:cNvSpPr/>
          <p:nvPr/>
        </p:nvSpPr>
        <p:spPr>
          <a:xfrm>
            <a:off x="5040972" y="880915"/>
            <a:ext cx="1422184" cy="461665"/>
          </a:xfrm>
          <a:prstGeom prst="rect">
            <a:avLst/>
          </a:prstGeom>
        </p:spPr>
        <p:txBody>
          <a:bodyPr wrap="none">
            <a:spAutoFit/>
          </a:bodyPr>
          <a:lstStyle/>
          <a:p>
            <a:pPr lvl="0">
              <a:spcBef>
                <a:spcPct val="0"/>
              </a:spcBef>
            </a:pPr>
            <a:r>
              <a:rPr lang="zh-CN" altLang="en-US" sz="2400" b="1" dirty="0" smtClean="0">
                <a:solidFill>
                  <a:srgbClr val="F1AF00"/>
                </a:solidFill>
                <a:latin typeface="+mn-ea"/>
              </a:rPr>
              <a:t>语法聚焦</a:t>
            </a:r>
          </a:p>
        </p:txBody>
      </p:sp>
      <p:sp>
        <p:nvSpPr>
          <p:cNvPr id="6" name="矩形 5"/>
          <p:cNvSpPr/>
          <p:nvPr/>
        </p:nvSpPr>
        <p:spPr>
          <a:xfrm>
            <a:off x="2965954" y="1451647"/>
            <a:ext cx="6014788" cy="446276"/>
          </a:xfrm>
          <a:prstGeom prst="rect">
            <a:avLst/>
          </a:prstGeom>
        </p:spPr>
        <p:txBody>
          <a:bodyPr wrap="none">
            <a:spAutoFit/>
          </a:bodyPr>
          <a:lstStyle/>
          <a:p>
            <a:r>
              <a:rPr lang="en-US" altLang="zh-CN" sz="2300" b="1" dirty="0" smtClean="0">
                <a:latin typeface="Times New Roman" panose="02020603050405020304" pitchFamily="18" charset="0"/>
                <a:cs typeface="Times New Roman" panose="02020603050405020304" pitchFamily="18" charset="0"/>
              </a:rPr>
              <a:t>[</a:t>
            </a:r>
            <a:r>
              <a:rPr lang="zh-CN" altLang="en-US" sz="2300" b="1" dirty="0" smtClean="0">
                <a:latin typeface="Times New Roman" panose="02020603050405020304" pitchFamily="18" charset="0"/>
                <a:cs typeface="Times New Roman" panose="02020603050405020304" pitchFamily="18" charset="0"/>
              </a:rPr>
              <a:t>行为动词的一般现在时和第三人称单数形式</a:t>
            </a:r>
            <a:r>
              <a:rPr lang="en-US" altLang="zh-CN" sz="2300" b="1" dirty="0" smtClean="0">
                <a:latin typeface="Times New Roman" panose="02020603050405020304" pitchFamily="18" charset="0"/>
                <a:cs typeface="Times New Roman" panose="02020603050405020304" pitchFamily="18" charset="0"/>
              </a:rPr>
              <a:t>]</a:t>
            </a:r>
            <a:endParaRPr lang="zh-CN" altLang="en-US" sz="2300" b="1" dirty="0" smtClean="0">
              <a:latin typeface="Times New Roman" panose="02020603050405020304" pitchFamily="18" charset="0"/>
              <a:cs typeface="Times New Roman" panose="02020603050405020304" pitchFamily="18" charset="0"/>
            </a:endParaRPr>
          </a:p>
        </p:txBody>
      </p:sp>
      <p:pic>
        <p:nvPicPr>
          <p:cNvPr id="7" name="Picture 4"/>
          <p:cNvPicPr>
            <a:picLocks noChangeAspect="1"/>
          </p:cNvPicPr>
          <p:nvPr/>
        </p:nvPicPr>
        <p:blipFill>
          <a:blip r:embed="rId2" cstate="email"/>
          <a:stretch>
            <a:fillRect/>
          </a:stretch>
        </p:blipFill>
        <p:spPr>
          <a:xfrm>
            <a:off x="571548" y="1996639"/>
            <a:ext cx="84455" cy="414020"/>
          </a:xfrm>
          <a:prstGeom prst="rect">
            <a:avLst/>
          </a:prstGeom>
          <a:noFill/>
          <a:ln w="9525">
            <a:noFill/>
          </a:ln>
        </p:spPr>
      </p:pic>
      <p:sp>
        <p:nvSpPr>
          <p:cNvPr id="11" name="矩形 10"/>
          <p:cNvSpPr/>
          <p:nvPr/>
        </p:nvSpPr>
        <p:spPr>
          <a:xfrm>
            <a:off x="838780" y="1993996"/>
            <a:ext cx="1422184" cy="461665"/>
          </a:xfrm>
          <a:prstGeom prst="rect">
            <a:avLst/>
          </a:prstGeom>
        </p:spPr>
        <p:txBody>
          <a:bodyPr wrap="none">
            <a:spAutoFit/>
          </a:bodyPr>
          <a:lstStyle/>
          <a:p>
            <a:r>
              <a:rPr lang="zh-CN" altLang="en-US" sz="2400" b="1" dirty="0" smtClean="0">
                <a:solidFill>
                  <a:srgbClr val="00A6AD"/>
                </a:solidFill>
              </a:rPr>
              <a:t>教材典句</a:t>
            </a:r>
          </a:p>
        </p:txBody>
      </p:sp>
      <p:sp>
        <p:nvSpPr>
          <p:cNvPr id="12" name="Rectangle 14"/>
          <p:cNvSpPr>
            <a:spLocks noChangeArrowheads="1"/>
          </p:cNvSpPr>
          <p:nvPr/>
        </p:nvSpPr>
        <p:spPr bwMode="auto">
          <a:xfrm>
            <a:off x="423128" y="2711967"/>
            <a:ext cx="11345322" cy="3467168"/>
          </a:xfrm>
          <a:prstGeom prst="rect">
            <a:avLst/>
          </a:prstGeom>
          <a:noFill/>
          <a:ln w="9525">
            <a:noFill/>
            <a:miter lim="800000"/>
          </a:ln>
          <a:effectLst/>
        </p:spPr>
        <p:txBody>
          <a:bodyPr wrap="square" anchor="ctr">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1. I/You/We/They like sports. </a:t>
            </a:r>
            <a:r>
              <a:rPr lang="zh-CN" altLang="en-US" sz="3000" b="1" dirty="0" smtClean="0">
                <a:latin typeface="Times New Roman" panose="02020603050405020304" pitchFamily="18" charset="0"/>
                <a:cs typeface="Times New Roman" panose="02020603050405020304" pitchFamily="18" charset="0"/>
              </a:rPr>
              <a:t>我</a:t>
            </a: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你</a:t>
            </a: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们</a:t>
            </a: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我们</a:t>
            </a: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他们喜欢运动。</a:t>
            </a:r>
          </a:p>
          <a:p>
            <a:pPr>
              <a:lnSpc>
                <a:spcPct val="150000"/>
              </a:lnSpc>
            </a:pPr>
            <a:r>
              <a:rPr lang="en-US" altLang="zh-CN" sz="3000" b="1" dirty="0" smtClean="0">
                <a:latin typeface="Times New Roman" panose="02020603050405020304" pitchFamily="18" charset="0"/>
                <a:cs typeface="Times New Roman" panose="02020603050405020304" pitchFamily="18" charset="0"/>
              </a:rPr>
              <a:t>2. </a:t>
            </a:r>
            <a:r>
              <a:rPr lang="en-US" altLang="zh-CN" sz="3000" b="1" dirty="0" err="1" smtClean="0">
                <a:latin typeface="Times New Roman" panose="02020603050405020304" pitchFamily="18" charset="0"/>
                <a:cs typeface="Times New Roman" panose="02020603050405020304" pitchFamily="18" charset="0"/>
              </a:rPr>
              <a:t>He/She</a:t>
            </a:r>
            <a:r>
              <a:rPr lang="en-US" altLang="zh-CN" sz="3000" b="1" dirty="0" smtClean="0">
                <a:latin typeface="Times New Roman" panose="02020603050405020304" pitchFamily="18" charset="0"/>
                <a:cs typeface="Times New Roman" panose="02020603050405020304" pitchFamily="18" charset="0"/>
              </a:rPr>
              <a:t>/It likes sports.</a:t>
            </a:r>
            <a:r>
              <a:rPr lang="zh-CN" altLang="en-US" sz="3000" b="1" dirty="0" smtClean="0">
                <a:latin typeface="Times New Roman" panose="02020603050405020304" pitchFamily="18" charset="0"/>
                <a:cs typeface="Times New Roman" panose="02020603050405020304" pitchFamily="18" charset="0"/>
              </a:rPr>
              <a:t>他</a:t>
            </a: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她</a:t>
            </a: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它喜欢运动。</a:t>
            </a:r>
          </a:p>
          <a:p>
            <a:pPr>
              <a:lnSpc>
                <a:spcPct val="150000"/>
              </a:lnSpc>
            </a:pPr>
            <a:r>
              <a:rPr lang="en-US" altLang="zh-CN" sz="3000" b="1" dirty="0" smtClean="0">
                <a:latin typeface="Times New Roman" panose="02020603050405020304" pitchFamily="18" charset="0"/>
                <a:cs typeface="Times New Roman" panose="02020603050405020304" pitchFamily="18" charset="0"/>
              </a:rPr>
              <a:t>3. —Do I/you/we/they like sports?</a:t>
            </a:r>
          </a:p>
          <a:p>
            <a:pPr>
              <a:lnSpc>
                <a:spcPct val="150000"/>
              </a:lnSpc>
            </a:pPr>
            <a:r>
              <a:rPr lang="zh-CN" altLang="en-US" sz="3000" b="1" dirty="0" smtClean="0">
                <a:latin typeface="Times New Roman" panose="02020603050405020304" pitchFamily="18" charset="0"/>
                <a:cs typeface="Times New Roman" panose="02020603050405020304" pitchFamily="18" charset="0"/>
              </a:rPr>
              <a:t>我</a:t>
            </a: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你</a:t>
            </a: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们</a:t>
            </a: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我们</a:t>
            </a: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他们喜欢运动吗？</a:t>
            </a:r>
          </a:p>
          <a:p>
            <a:pPr>
              <a:lnSpc>
                <a:spcPct val="150000"/>
              </a:lnSpc>
            </a:pPr>
            <a:r>
              <a:rPr lang="en-US" altLang="zh-CN" sz="3000" b="1" dirty="0" smtClean="0">
                <a:latin typeface="Times New Roman" panose="02020603050405020304" pitchFamily="18" charset="0"/>
                <a:cs typeface="Times New Roman" panose="02020603050405020304" pitchFamily="18" charset="0"/>
              </a:rPr>
              <a:t>—Yes, you/I/we/they do. </a:t>
            </a:r>
            <a:r>
              <a:rPr lang="zh-CN" altLang="en-US" sz="3000" b="1" dirty="0" smtClean="0">
                <a:latin typeface="Times New Roman" panose="02020603050405020304" pitchFamily="18" charset="0"/>
                <a:cs typeface="Times New Roman" panose="02020603050405020304" pitchFamily="18" charset="0"/>
              </a:rPr>
              <a:t>是的，你</a:t>
            </a: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我</a:t>
            </a: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我们</a:t>
            </a: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他们喜欢运动。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par>
                                <p:cTn id="11" presetID="2" presetClass="entr" presetSubtype="4"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linds(horizontal)">
                                      <p:cBhvr>
                                        <p:cTn id="1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1"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p:nvPr/>
        </p:nvSpPr>
        <p:spPr>
          <a:xfrm>
            <a:off x="1210140" y="111048"/>
            <a:ext cx="4247253"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spcBef>
                <a:spcPct val="0"/>
              </a:spcBef>
              <a:buNone/>
            </a:pPr>
            <a:r>
              <a:rPr lang="en-US" altLang="zh-CN" b="1" dirty="0" smtClean="0">
                <a:latin typeface="微软雅黑" panose="020B0503020204020204" charset="-122"/>
                <a:ea typeface="微软雅黑" panose="020B0503020204020204" charset="-122"/>
              </a:rPr>
              <a:t>Period 3</a:t>
            </a:r>
            <a:r>
              <a:rPr lang="zh-CN" altLang="en-US" b="1" dirty="0" smtClean="0">
                <a:latin typeface="微软雅黑" panose="020B0503020204020204" charset="-122"/>
                <a:ea typeface="微软雅黑" panose="020B0503020204020204" charset="-122"/>
              </a:rPr>
              <a:t>　</a:t>
            </a:r>
            <a:r>
              <a:rPr lang="en-US" altLang="zh-CN" b="1" dirty="0" smtClean="0">
                <a:latin typeface="微软雅黑" panose="020B0503020204020204" charset="-122"/>
                <a:ea typeface="微软雅黑" panose="020B0503020204020204" charset="-122"/>
              </a:rPr>
              <a:t>Grammar</a:t>
            </a:r>
            <a:endParaRPr lang="zh-CN" altLang="en-US" dirty="0" smtClean="0">
              <a:latin typeface="微软雅黑" panose="020B0503020204020204" charset="-122"/>
              <a:ea typeface="微软雅黑" panose="020B0503020204020204" charset="-122"/>
            </a:endParaRPr>
          </a:p>
        </p:txBody>
      </p:sp>
      <p:sp>
        <p:nvSpPr>
          <p:cNvPr id="7" name="Text Box 7"/>
          <p:cNvSpPr txBox="1">
            <a:spLocks noChangeArrowheads="1"/>
          </p:cNvSpPr>
          <p:nvPr/>
        </p:nvSpPr>
        <p:spPr bwMode="auto">
          <a:xfrm>
            <a:off x="599312" y="1482795"/>
            <a:ext cx="10755507" cy="4159665"/>
          </a:xfrm>
          <a:prstGeom prst="rect">
            <a:avLst/>
          </a:prstGeom>
          <a:noFill/>
          <a:ln w="9525">
            <a:noFill/>
            <a:miter lim="800000"/>
          </a:ln>
          <a:effectLst/>
        </p:spPr>
        <p:txBody>
          <a:bodyPr wrap="square">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4</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—Does he/she/it like sports? </a:t>
            </a:r>
            <a:r>
              <a:rPr lang="zh-CN" altLang="en-US" sz="3000" b="1" dirty="0" smtClean="0">
                <a:latin typeface="Times New Roman" panose="02020603050405020304" pitchFamily="18" charset="0"/>
                <a:cs typeface="Times New Roman" panose="02020603050405020304" pitchFamily="18" charset="0"/>
              </a:rPr>
              <a:t>他</a:t>
            </a: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她</a:t>
            </a: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它喜欢运动吗？</a:t>
            </a:r>
          </a:p>
          <a:p>
            <a:pPr>
              <a:lnSpc>
                <a:spcPct val="150000"/>
              </a:lnSpc>
            </a:pPr>
            <a:r>
              <a:rPr lang="en-US" altLang="zh-CN" sz="3000" b="1" dirty="0" smtClean="0">
                <a:latin typeface="Times New Roman" panose="02020603050405020304" pitchFamily="18" charset="0"/>
                <a:cs typeface="Times New Roman" panose="02020603050405020304" pitchFamily="18" charset="0"/>
              </a:rPr>
              <a:t>—Yes, he/she/it does. </a:t>
            </a:r>
            <a:r>
              <a:rPr lang="zh-CN" altLang="en-US" sz="3000" b="1" dirty="0" smtClean="0">
                <a:latin typeface="Times New Roman" panose="02020603050405020304" pitchFamily="18" charset="0"/>
                <a:cs typeface="Times New Roman" panose="02020603050405020304" pitchFamily="18" charset="0"/>
              </a:rPr>
              <a:t>是的，他</a:t>
            </a: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她</a:t>
            </a: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它喜欢运动。</a:t>
            </a:r>
          </a:p>
          <a:p>
            <a:pPr>
              <a:lnSpc>
                <a:spcPct val="150000"/>
              </a:lnSpc>
            </a:pPr>
            <a:r>
              <a:rPr lang="en-US" altLang="zh-CN" sz="3000" b="1" dirty="0" smtClean="0">
                <a:latin typeface="Times New Roman" panose="02020603050405020304" pitchFamily="18" charset="0"/>
                <a:cs typeface="Times New Roman" panose="02020603050405020304" pitchFamily="18" charset="0"/>
              </a:rPr>
              <a:t>5</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I/You/We/They don't like sports. </a:t>
            </a:r>
          </a:p>
          <a:p>
            <a:pPr>
              <a:lnSpc>
                <a:spcPct val="150000"/>
              </a:lnSpc>
            </a:pPr>
            <a:r>
              <a:rPr lang="zh-CN" altLang="en-US" sz="3000" b="1" dirty="0" smtClean="0">
                <a:latin typeface="Times New Roman" panose="02020603050405020304" pitchFamily="18" charset="0"/>
                <a:cs typeface="Times New Roman" panose="02020603050405020304" pitchFamily="18" charset="0"/>
              </a:rPr>
              <a:t>我</a:t>
            </a: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你</a:t>
            </a: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们</a:t>
            </a: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我们</a:t>
            </a: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他们不喜欢运动。</a:t>
            </a:r>
          </a:p>
          <a:p>
            <a:pPr>
              <a:lnSpc>
                <a:spcPct val="150000"/>
              </a:lnSpc>
            </a:pPr>
            <a:r>
              <a:rPr lang="en-US" altLang="zh-CN" sz="3000" b="1" dirty="0" smtClean="0">
                <a:latin typeface="Times New Roman" panose="02020603050405020304" pitchFamily="18" charset="0"/>
                <a:cs typeface="Times New Roman" panose="02020603050405020304" pitchFamily="18" charset="0"/>
              </a:rPr>
              <a:t>6</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err="1" smtClean="0">
                <a:latin typeface="Times New Roman" panose="02020603050405020304" pitchFamily="18" charset="0"/>
                <a:cs typeface="Times New Roman" panose="02020603050405020304" pitchFamily="18" charset="0"/>
              </a:rPr>
              <a:t>He/She</a:t>
            </a:r>
            <a:r>
              <a:rPr lang="en-US" altLang="zh-CN" sz="3000" b="1" dirty="0" smtClean="0">
                <a:latin typeface="Times New Roman" panose="02020603050405020304" pitchFamily="18" charset="0"/>
                <a:cs typeface="Times New Roman" panose="02020603050405020304" pitchFamily="18" charset="0"/>
              </a:rPr>
              <a:t>/It doesn't like sports. </a:t>
            </a:r>
          </a:p>
          <a:p>
            <a:pPr>
              <a:lnSpc>
                <a:spcPct val="150000"/>
              </a:lnSpc>
            </a:pPr>
            <a:r>
              <a:rPr lang="zh-CN" altLang="en-US" sz="3000" b="1" dirty="0" smtClean="0">
                <a:latin typeface="Times New Roman" panose="02020603050405020304" pitchFamily="18" charset="0"/>
                <a:cs typeface="Times New Roman" panose="02020603050405020304" pitchFamily="18" charset="0"/>
              </a:rPr>
              <a:t>他</a:t>
            </a: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她</a:t>
            </a: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它不喜欢运动。</a:t>
            </a:r>
            <a:endParaRPr lang="en-US" altLang="zh-CN" sz="3000" b="1"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09600" y="1902724"/>
            <a:ext cx="11263086" cy="4860818"/>
          </a:xfrm>
          <a:prstGeom prst="rect">
            <a:avLst/>
          </a:prstGeom>
          <a:noFill/>
        </p:spPr>
        <p:txBody>
          <a:bodyPr wrap="square" rtlCol="0">
            <a:spAutoFit/>
          </a:bodyPr>
          <a:lstStyle/>
          <a:p>
            <a:pPr>
              <a:lnSpc>
                <a:spcPct val="150000"/>
              </a:lnSpc>
            </a:pPr>
            <a:r>
              <a:rPr lang="en-US" altLang="zh-CN" sz="3000" b="1" dirty="0" smtClean="0"/>
              <a:t>1</a:t>
            </a:r>
            <a:r>
              <a:rPr lang="zh-CN" altLang="en-US" sz="3000" b="1" dirty="0" smtClean="0"/>
              <a:t>．用法：</a:t>
            </a:r>
          </a:p>
          <a:p>
            <a:pPr>
              <a:lnSpc>
                <a:spcPct val="150000"/>
              </a:lnSpc>
            </a:pPr>
            <a:r>
              <a:rPr lang="en-US" altLang="zh-CN" sz="3000" b="1" dirty="0" smtClean="0"/>
              <a:t>(1)</a:t>
            </a:r>
            <a:r>
              <a:rPr lang="zh-CN" altLang="en-US" sz="3000" b="1" dirty="0" smtClean="0"/>
              <a:t>表示经常或</a:t>
            </a:r>
            <a:r>
              <a:rPr lang="en-US" altLang="zh-CN" sz="3000" b="1" dirty="0" smtClean="0"/>
              <a:t>________</a:t>
            </a:r>
            <a:r>
              <a:rPr lang="zh-CN" altLang="en-US" sz="3000" b="1" dirty="0" smtClean="0"/>
              <a:t>的动作。</a:t>
            </a:r>
          </a:p>
          <a:p>
            <a:pPr>
              <a:lnSpc>
                <a:spcPct val="150000"/>
              </a:lnSpc>
            </a:pPr>
            <a:r>
              <a:rPr lang="en-US" altLang="zh-CN" sz="3000" b="1" dirty="0" smtClean="0"/>
              <a:t>I get up at six every morning. </a:t>
            </a:r>
            <a:r>
              <a:rPr lang="zh-CN" altLang="en-US" sz="3000" b="1" dirty="0" smtClean="0"/>
              <a:t>我每天早晨六点起床。</a:t>
            </a:r>
          </a:p>
          <a:p>
            <a:pPr>
              <a:lnSpc>
                <a:spcPct val="150000"/>
              </a:lnSpc>
            </a:pPr>
            <a:r>
              <a:rPr lang="en-US" altLang="zh-CN" sz="3000" b="1" dirty="0" smtClean="0"/>
              <a:t>(2)</a:t>
            </a:r>
            <a:r>
              <a:rPr lang="zh-CN" altLang="en-US" sz="3000" b="1" dirty="0" smtClean="0"/>
              <a:t>表示</a:t>
            </a:r>
            <a:r>
              <a:rPr lang="en-US" altLang="zh-CN" sz="3000" b="1" dirty="0" smtClean="0"/>
              <a:t>________</a:t>
            </a:r>
            <a:r>
              <a:rPr lang="zh-CN" altLang="en-US" sz="3000" b="1" dirty="0" smtClean="0"/>
              <a:t>事实。</a:t>
            </a:r>
          </a:p>
          <a:p>
            <a:pPr>
              <a:lnSpc>
                <a:spcPct val="150000"/>
              </a:lnSpc>
            </a:pPr>
            <a:r>
              <a:rPr lang="en-US" altLang="zh-CN" sz="3000" b="1" dirty="0" smtClean="0"/>
              <a:t>The Earth goes around the Sun. </a:t>
            </a:r>
            <a:r>
              <a:rPr lang="zh-CN" altLang="en-US" sz="3000" b="1" dirty="0" smtClean="0"/>
              <a:t>地球绕着太阳转。</a:t>
            </a:r>
          </a:p>
          <a:p>
            <a:pPr>
              <a:lnSpc>
                <a:spcPct val="150000"/>
              </a:lnSpc>
            </a:pPr>
            <a:r>
              <a:rPr lang="en-US" altLang="zh-CN" sz="3000" b="1" dirty="0" smtClean="0"/>
              <a:t>(3)</a:t>
            </a:r>
            <a:r>
              <a:rPr lang="zh-CN" altLang="en-US" sz="3000" b="1" dirty="0" smtClean="0"/>
              <a:t>表示现阶段的状态，经常和</a:t>
            </a:r>
            <a:r>
              <a:rPr lang="en-US" altLang="zh-CN" sz="3000" b="1" dirty="0" smtClean="0"/>
              <a:t>now </a:t>
            </a:r>
            <a:r>
              <a:rPr lang="zh-CN" altLang="en-US" sz="3000" b="1" dirty="0" smtClean="0"/>
              <a:t>连用。</a:t>
            </a:r>
          </a:p>
          <a:p>
            <a:pPr>
              <a:lnSpc>
                <a:spcPct val="150000"/>
              </a:lnSpc>
            </a:pPr>
            <a:r>
              <a:rPr lang="en-US" altLang="zh-CN" sz="3000" b="1" dirty="0" smtClean="0"/>
              <a:t>He lives in Beijing now. </a:t>
            </a:r>
            <a:r>
              <a:rPr lang="zh-CN" altLang="en-US" sz="3000" b="1" dirty="0" smtClean="0"/>
              <a:t>他现在居住在北京。</a:t>
            </a:r>
          </a:p>
        </p:txBody>
      </p:sp>
      <p:sp>
        <p:nvSpPr>
          <p:cNvPr id="10" name="Rectangle 5"/>
          <p:cNvSpPr/>
          <p:nvPr/>
        </p:nvSpPr>
        <p:spPr>
          <a:xfrm>
            <a:off x="1210140" y="111048"/>
            <a:ext cx="4247253"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spcBef>
                <a:spcPct val="0"/>
              </a:spcBef>
              <a:buNone/>
            </a:pPr>
            <a:r>
              <a:rPr lang="en-US" altLang="zh-CN" b="1" dirty="0" smtClean="0">
                <a:latin typeface="微软雅黑" panose="020B0503020204020204" charset="-122"/>
                <a:ea typeface="微软雅黑" panose="020B0503020204020204" charset="-122"/>
              </a:rPr>
              <a:t>Period 3</a:t>
            </a:r>
            <a:r>
              <a:rPr lang="zh-CN" altLang="en-US" b="1" dirty="0" smtClean="0">
                <a:latin typeface="微软雅黑" panose="020B0503020204020204" charset="-122"/>
                <a:ea typeface="微软雅黑" panose="020B0503020204020204" charset="-122"/>
              </a:rPr>
              <a:t>　</a:t>
            </a:r>
            <a:r>
              <a:rPr lang="en-US" altLang="zh-CN" b="1" dirty="0" smtClean="0">
                <a:latin typeface="微软雅黑" panose="020B0503020204020204" charset="-122"/>
                <a:ea typeface="微软雅黑" panose="020B0503020204020204" charset="-122"/>
              </a:rPr>
              <a:t>Grammar</a:t>
            </a:r>
            <a:endParaRPr lang="zh-CN" altLang="en-US" dirty="0" smtClean="0">
              <a:latin typeface="微软雅黑" panose="020B0503020204020204" charset="-122"/>
              <a:ea typeface="微软雅黑" panose="020B0503020204020204" charset="-122"/>
            </a:endParaRPr>
          </a:p>
        </p:txBody>
      </p:sp>
      <p:pic>
        <p:nvPicPr>
          <p:cNvPr id="8" name="Picture 4"/>
          <p:cNvPicPr>
            <a:picLocks noChangeAspect="1"/>
          </p:cNvPicPr>
          <p:nvPr/>
        </p:nvPicPr>
        <p:blipFill>
          <a:blip r:embed="rId2" cstate="email"/>
          <a:stretch>
            <a:fillRect/>
          </a:stretch>
        </p:blipFill>
        <p:spPr>
          <a:xfrm>
            <a:off x="673446" y="1055479"/>
            <a:ext cx="84455" cy="414020"/>
          </a:xfrm>
          <a:prstGeom prst="rect">
            <a:avLst/>
          </a:prstGeom>
          <a:noFill/>
          <a:ln w="9525">
            <a:noFill/>
          </a:ln>
        </p:spPr>
      </p:pic>
      <p:sp>
        <p:nvSpPr>
          <p:cNvPr id="9" name="矩形 8"/>
          <p:cNvSpPr/>
          <p:nvPr/>
        </p:nvSpPr>
        <p:spPr>
          <a:xfrm>
            <a:off x="1010070" y="1015246"/>
            <a:ext cx="1415772" cy="461665"/>
          </a:xfrm>
          <a:prstGeom prst="rect">
            <a:avLst/>
          </a:prstGeom>
        </p:spPr>
        <p:txBody>
          <a:bodyPr wrap="none">
            <a:spAutoFit/>
          </a:bodyPr>
          <a:lstStyle/>
          <a:p>
            <a:r>
              <a:rPr lang="zh-CN" altLang="en-US" sz="2400" b="1" dirty="0" smtClean="0">
                <a:solidFill>
                  <a:srgbClr val="00A6AD"/>
                </a:solidFill>
                <a:latin typeface="Times New Roman" panose="02020603050405020304" pitchFamily="18" charset="0"/>
                <a:cs typeface="Times New Roman" panose="02020603050405020304" pitchFamily="18" charset="0"/>
              </a:rPr>
              <a:t>语法探究</a:t>
            </a:r>
            <a:endParaRPr lang="zh-CN" altLang="en-US" sz="2400" b="1" dirty="0">
              <a:solidFill>
                <a:srgbClr val="00A6AD"/>
              </a:solidFill>
              <a:latin typeface="Times New Roman" panose="02020603050405020304" pitchFamily="18" charset="0"/>
              <a:cs typeface="Times New Roman" panose="02020603050405020304" pitchFamily="18" charset="0"/>
            </a:endParaRPr>
          </a:p>
        </p:txBody>
      </p:sp>
      <p:sp>
        <p:nvSpPr>
          <p:cNvPr id="12" name="Text Box 7"/>
          <p:cNvSpPr txBox="1">
            <a:spLocks noChangeArrowheads="1"/>
          </p:cNvSpPr>
          <p:nvPr/>
        </p:nvSpPr>
        <p:spPr bwMode="auto">
          <a:xfrm>
            <a:off x="338066" y="1340229"/>
            <a:ext cx="10755507" cy="697179"/>
          </a:xfrm>
          <a:prstGeom prst="rect">
            <a:avLst/>
          </a:prstGeom>
          <a:noFill/>
          <a:ln w="9525">
            <a:noFill/>
            <a:miter lim="800000"/>
          </a:ln>
          <a:effectLst/>
        </p:spPr>
        <p:txBody>
          <a:bodyPr wrap="square">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    1</a:t>
            </a:r>
            <a:r>
              <a:rPr lang="zh-CN" altLang="en-US" sz="3000" b="1" dirty="0" smtClean="0">
                <a:latin typeface="Times New Roman" panose="02020603050405020304" pitchFamily="18" charset="0"/>
                <a:cs typeface="Times New Roman" panose="02020603050405020304" pitchFamily="18" charset="0"/>
              </a:rPr>
              <a:t>　行为动词的一般现在时</a:t>
            </a:r>
          </a:p>
        </p:txBody>
      </p:sp>
      <p:sp>
        <p:nvSpPr>
          <p:cNvPr id="13" name="矩形 28"/>
          <p:cNvSpPr>
            <a:spLocks noChangeArrowheads="1"/>
          </p:cNvSpPr>
          <p:nvPr/>
        </p:nvSpPr>
        <p:spPr bwMode="auto">
          <a:xfrm>
            <a:off x="3227998" y="2773552"/>
            <a:ext cx="1189624" cy="461665"/>
          </a:xfrm>
          <a:prstGeom prst="rect">
            <a:avLst/>
          </a:prstGeom>
          <a:noFill/>
          <a:ln w="9525">
            <a:noFill/>
            <a:miter lim="800000"/>
          </a:ln>
        </p:spPr>
        <p:txBody>
          <a:bodyPr wrap="square">
            <a:spAutoFit/>
          </a:bodyPr>
          <a:lstStyle/>
          <a:p>
            <a:pPr eaLnBrk="0" fontAlgn="base" hangingPunct="0">
              <a:spcBef>
                <a:spcPct val="0"/>
              </a:spcBef>
              <a:spcAft>
                <a:spcPct val="0"/>
              </a:spcAft>
            </a:pPr>
            <a:r>
              <a:rPr lang="zh-CN" altLang="en-US" sz="2400" b="1" dirty="0" smtClean="0">
                <a:solidFill>
                  <a:srgbClr val="FF0000"/>
                </a:solidFill>
                <a:latin typeface="Times New Roman" panose="02020603050405020304" pitchFamily="18" charset="0"/>
                <a:ea typeface="宋体" panose="02010600030101010101" pitchFamily="2" charset="-122"/>
              </a:rPr>
              <a:t>习惯性</a:t>
            </a:r>
            <a:endParaRPr lang="en-US" altLang="en-US" sz="2400" b="1" dirty="0" smtClean="0">
              <a:solidFill>
                <a:srgbClr val="FF0000"/>
              </a:solidFill>
              <a:latin typeface="Times New Roman" panose="02020603050405020304" pitchFamily="18" charset="0"/>
              <a:ea typeface="宋体" panose="02010600030101010101" pitchFamily="2" charset="-122"/>
            </a:endParaRPr>
          </a:p>
        </p:txBody>
      </p:sp>
      <p:sp>
        <p:nvSpPr>
          <p:cNvPr id="14" name="矩形 28"/>
          <p:cNvSpPr>
            <a:spLocks noChangeArrowheads="1"/>
          </p:cNvSpPr>
          <p:nvPr/>
        </p:nvSpPr>
        <p:spPr bwMode="auto">
          <a:xfrm>
            <a:off x="2277963" y="4151086"/>
            <a:ext cx="1189624" cy="461665"/>
          </a:xfrm>
          <a:prstGeom prst="rect">
            <a:avLst/>
          </a:prstGeom>
          <a:noFill/>
          <a:ln w="9525">
            <a:noFill/>
            <a:miter lim="800000"/>
          </a:ln>
        </p:spPr>
        <p:txBody>
          <a:bodyPr wrap="square">
            <a:spAutoFit/>
          </a:bodyPr>
          <a:lstStyle/>
          <a:p>
            <a:pPr eaLnBrk="0" fontAlgn="base" hangingPunct="0">
              <a:spcBef>
                <a:spcPct val="0"/>
              </a:spcBef>
              <a:spcAft>
                <a:spcPct val="0"/>
              </a:spcAft>
            </a:pPr>
            <a:r>
              <a:rPr lang="zh-CN" altLang="en-US" sz="2400" b="1" dirty="0" smtClean="0">
                <a:solidFill>
                  <a:srgbClr val="FF0000"/>
                </a:solidFill>
                <a:latin typeface="Times New Roman" panose="02020603050405020304" pitchFamily="18" charset="0"/>
                <a:ea typeface="宋体" panose="02010600030101010101" pitchFamily="2" charset="-122"/>
              </a:rPr>
              <a:t>客观</a:t>
            </a:r>
            <a:endParaRPr lang="en-US" altLang="en-US" sz="2400" b="1" dirty="0" smtClean="0">
              <a:solidFill>
                <a:srgbClr val="FF0000"/>
              </a:solidFill>
              <a:latin typeface="Times New Roman" panose="02020603050405020304" pitchFamily="18"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blinds(horizontal)">
                                      <p:cBhvr>
                                        <p:cTn id="21" dur="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blinds(horizontal)">
                                      <p:cBhvr>
                                        <p:cTn id="2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9" grpId="0"/>
      <p:bldP spid="12" grpId="0"/>
      <p:bldP spid="13" grpId="0"/>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4"/>
          <p:cNvSpPr>
            <a:spLocks noChangeArrowheads="1"/>
          </p:cNvSpPr>
          <p:nvPr/>
        </p:nvSpPr>
        <p:spPr bwMode="auto">
          <a:xfrm>
            <a:off x="541879" y="1073142"/>
            <a:ext cx="10787182" cy="4939814"/>
          </a:xfrm>
          <a:prstGeom prst="rect">
            <a:avLst/>
          </a:prstGeom>
          <a:noFill/>
          <a:ln w="9525">
            <a:noFill/>
            <a:miter lim="800000"/>
          </a:ln>
          <a:effectLst/>
        </p:spPr>
        <p:txBody>
          <a:bodyPr wrap="square" anchor="ctr">
            <a:spAutoFit/>
          </a:bodyPr>
          <a:lstStyle/>
          <a:p>
            <a:pPr>
              <a:lnSpc>
                <a:spcPct val="150000"/>
              </a:lnSpc>
            </a:pPr>
            <a:r>
              <a:rPr lang="en-US" altLang="zh-CN" sz="3000" b="1" dirty="0" smtClean="0"/>
              <a:t>2</a:t>
            </a:r>
            <a:r>
              <a:rPr lang="zh-CN" altLang="en-US" sz="3000" b="1" dirty="0" smtClean="0"/>
              <a:t>．构成：</a:t>
            </a:r>
          </a:p>
          <a:p>
            <a:pPr>
              <a:lnSpc>
                <a:spcPct val="150000"/>
              </a:lnSpc>
            </a:pPr>
            <a:r>
              <a:rPr lang="zh-CN" altLang="en-US" sz="3000" b="1" dirty="0" smtClean="0"/>
              <a:t>在行为动词的一般现在时的肯定句中，除主语为第三人称单数时，要在动词后加“</a:t>
            </a:r>
            <a:r>
              <a:rPr lang="en-US" altLang="zh-CN" sz="3000" b="1" dirty="0" smtClean="0"/>
              <a:t>­s”</a:t>
            </a:r>
            <a:r>
              <a:rPr lang="zh-CN" altLang="en-US" sz="3000" b="1" dirty="0" smtClean="0"/>
              <a:t>或“</a:t>
            </a:r>
            <a:r>
              <a:rPr lang="en-US" altLang="zh-CN" sz="3000" b="1" dirty="0" smtClean="0"/>
              <a:t>­</a:t>
            </a:r>
            <a:r>
              <a:rPr lang="en-US" altLang="zh-CN" sz="3000" b="1" dirty="0" err="1" smtClean="0"/>
              <a:t>es</a:t>
            </a:r>
            <a:r>
              <a:rPr lang="en-US" altLang="zh-CN" sz="3000" b="1" dirty="0" smtClean="0"/>
              <a:t>”</a:t>
            </a:r>
            <a:r>
              <a:rPr lang="zh-CN" altLang="en-US" sz="3000" b="1" dirty="0" smtClean="0"/>
              <a:t>外，其余各人称都用动词</a:t>
            </a:r>
            <a:r>
              <a:rPr lang="en-US" altLang="zh-CN" sz="3000" b="1" dirty="0" smtClean="0"/>
              <a:t>________</a:t>
            </a:r>
            <a:r>
              <a:rPr lang="zh-CN" altLang="en-US" sz="3000" b="1" dirty="0" smtClean="0"/>
              <a:t>。否定句在动词前加</a:t>
            </a:r>
            <a:r>
              <a:rPr lang="en-US" altLang="zh-CN" sz="3000" b="1" dirty="0" smtClean="0"/>
              <a:t>don't</a:t>
            </a:r>
            <a:r>
              <a:rPr lang="zh-CN" altLang="en-US" sz="3000" b="1" dirty="0" smtClean="0"/>
              <a:t>或</a:t>
            </a:r>
            <a:r>
              <a:rPr lang="en-US" altLang="zh-CN" sz="3000" b="1" dirty="0" smtClean="0"/>
              <a:t>________(</a:t>
            </a:r>
            <a:r>
              <a:rPr lang="zh-CN" altLang="en-US" sz="3000" b="1" dirty="0" smtClean="0"/>
              <a:t>主语为第三人称单数，加</a:t>
            </a:r>
            <a:r>
              <a:rPr lang="en-US" altLang="zh-CN" sz="3000" b="1" dirty="0" smtClean="0"/>
              <a:t>doesn't</a:t>
            </a:r>
            <a:r>
              <a:rPr lang="zh-CN" altLang="en-US" sz="3000" b="1" dirty="0" smtClean="0"/>
              <a:t>；其他人称加</a:t>
            </a:r>
            <a:r>
              <a:rPr lang="en-US" altLang="zh-CN" sz="3000" b="1" dirty="0" smtClean="0"/>
              <a:t>don't)</a:t>
            </a:r>
            <a:r>
              <a:rPr lang="zh-CN" altLang="en-US" sz="3000" b="1" dirty="0" smtClean="0"/>
              <a:t>，谓语动词用</a:t>
            </a:r>
            <a:r>
              <a:rPr lang="en-US" altLang="zh-CN" sz="3000" b="1" dirty="0" smtClean="0"/>
              <a:t>________</a:t>
            </a:r>
            <a:r>
              <a:rPr lang="zh-CN" altLang="en-US" sz="3000" b="1" dirty="0" smtClean="0"/>
              <a:t>。一般疑问句在</a:t>
            </a:r>
            <a:r>
              <a:rPr lang="en-US" altLang="zh-CN" sz="3000" b="1" dirty="0" smtClean="0"/>
              <a:t>________</a:t>
            </a:r>
            <a:r>
              <a:rPr lang="zh-CN" altLang="en-US" sz="3000" b="1" dirty="0" smtClean="0"/>
              <a:t>加助动词</a:t>
            </a:r>
            <a:r>
              <a:rPr lang="en-US" altLang="zh-CN" sz="3000" b="1" dirty="0" smtClean="0"/>
              <a:t>do</a:t>
            </a:r>
            <a:r>
              <a:rPr lang="zh-CN" altLang="en-US" sz="3000" b="1" dirty="0" smtClean="0"/>
              <a:t>或</a:t>
            </a:r>
            <a:r>
              <a:rPr lang="en-US" altLang="zh-CN" sz="3000" b="1" dirty="0" smtClean="0"/>
              <a:t>does</a:t>
            </a:r>
            <a:r>
              <a:rPr lang="zh-CN" altLang="en-US" sz="3000" b="1" dirty="0" smtClean="0"/>
              <a:t>，谓语动词用原形。具体结构如下：</a:t>
            </a:r>
            <a:r>
              <a:rPr lang="en-US" altLang="zh-CN" sz="3000" b="1" dirty="0" smtClean="0"/>
              <a:t>(</a:t>
            </a:r>
            <a:r>
              <a:rPr lang="zh-CN" altLang="en-US" sz="3000" b="1" dirty="0" smtClean="0"/>
              <a:t>以</a:t>
            </a:r>
            <a:r>
              <a:rPr lang="en-US" altLang="zh-CN" sz="3000" b="1" dirty="0" smtClean="0"/>
              <a:t>work</a:t>
            </a:r>
            <a:r>
              <a:rPr lang="zh-CN" altLang="en-US" sz="3000" b="1" dirty="0" smtClean="0"/>
              <a:t>为例</a:t>
            </a:r>
            <a:r>
              <a:rPr lang="en-US" altLang="zh-CN" sz="3000" b="1" dirty="0" smtClean="0"/>
              <a:t>)</a:t>
            </a:r>
          </a:p>
        </p:txBody>
      </p:sp>
      <p:sp>
        <p:nvSpPr>
          <p:cNvPr id="9" name="Rectangle 5"/>
          <p:cNvSpPr/>
          <p:nvPr/>
        </p:nvSpPr>
        <p:spPr>
          <a:xfrm>
            <a:off x="1210140" y="111048"/>
            <a:ext cx="4247253"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spcBef>
                <a:spcPct val="0"/>
              </a:spcBef>
              <a:buNone/>
            </a:pPr>
            <a:r>
              <a:rPr lang="en-US" altLang="zh-CN" b="1" dirty="0" smtClean="0">
                <a:latin typeface="微软雅黑" panose="020B0503020204020204" charset="-122"/>
                <a:ea typeface="微软雅黑" panose="020B0503020204020204" charset="-122"/>
              </a:rPr>
              <a:t>Period 3</a:t>
            </a:r>
            <a:r>
              <a:rPr lang="zh-CN" altLang="en-US" b="1" dirty="0" smtClean="0">
                <a:latin typeface="微软雅黑" panose="020B0503020204020204" charset="-122"/>
                <a:ea typeface="微软雅黑" panose="020B0503020204020204" charset="-122"/>
              </a:rPr>
              <a:t>　</a:t>
            </a:r>
            <a:r>
              <a:rPr lang="en-US" altLang="zh-CN" b="1" dirty="0" smtClean="0">
                <a:latin typeface="微软雅黑" panose="020B0503020204020204" charset="-122"/>
                <a:ea typeface="微软雅黑" panose="020B0503020204020204" charset="-122"/>
              </a:rPr>
              <a:t>Grammar</a:t>
            </a:r>
            <a:endParaRPr lang="zh-CN" altLang="en-US" dirty="0" smtClean="0">
              <a:latin typeface="微软雅黑" panose="020B0503020204020204" charset="-122"/>
              <a:ea typeface="微软雅黑" panose="020B0503020204020204" charset="-122"/>
            </a:endParaRPr>
          </a:p>
        </p:txBody>
      </p:sp>
      <p:sp>
        <p:nvSpPr>
          <p:cNvPr id="4" name="矩形 28"/>
          <p:cNvSpPr>
            <a:spLocks noChangeArrowheads="1"/>
          </p:cNvSpPr>
          <p:nvPr/>
        </p:nvSpPr>
        <p:spPr bwMode="auto">
          <a:xfrm>
            <a:off x="1019186" y="3343568"/>
            <a:ext cx="821489" cy="461665"/>
          </a:xfrm>
          <a:prstGeom prst="rect">
            <a:avLst/>
          </a:prstGeom>
          <a:noFill/>
          <a:ln w="9525">
            <a:noFill/>
            <a:miter lim="800000"/>
          </a:ln>
        </p:spPr>
        <p:txBody>
          <a:bodyPr wrap="square">
            <a:spAutoFit/>
          </a:bodyPr>
          <a:lstStyle/>
          <a:p>
            <a:pPr eaLnBrk="0" fontAlgn="base" hangingPunct="0">
              <a:spcBef>
                <a:spcPct val="0"/>
              </a:spcBef>
              <a:spcAft>
                <a:spcPct val="0"/>
              </a:spcAft>
            </a:pPr>
            <a:r>
              <a:rPr lang="zh-CN" altLang="en-US" sz="2400" b="1" dirty="0" smtClean="0">
                <a:solidFill>
                  <a:srgbClr val="FF0000"/>
                </a:solidFill>
                <a:latin typeface="Times New Roman" panose="02020603050405020304" pitchFamily="18" charset="0"/>
                <a:ea typeface="宋体" panose="02010600030101010101" pitchFamily="2" charset="-122"/>
              </a:rPr>
              <a:t>原形</a:t>
            </a:r>
            <a:endParaRPr lang="en-US" altLang="en-US" sz="2400" b="1" dirty="0" smtClean="0">
              <a:solidFill>
                <a:srgbClr val="FF0000"/>
              </a:solidFill>
              <a:latin typeface="Times New Roman" panose="02020603050405020304" pitchFamily="18" charset="0"/>
              <a:ea typeface="宋体" panose="02010600030101010101" pitchFamily="2" charset="-122"/>
            </a:endParaRPr>
          </a:p>
        </p:txBody>
      </p:sp>
      <p:sp>
        <p:nvSpPr>
          <p:cNvPr id="5" name="矩形 28"/>
          <p:cNvSpPr>
            <a:spLocks noChangeArrowheads="1"/>
          </p:cNvSpPr>
          <p:nvPr/>
        </p:nvSpPr>
        <p:spPr bwMode="auto">
          <a:xfrm>
            <a:off x="7028107" y="3367319"/>
            <a:ext cx="1189624" cy="461665"/>
          </a:xfrm>
          <a:prstGeom prst="rect">
            <a:avLst/>
          </a:prstGeom>
          <a:noFill/>
          <a:ln w="9525">
            <a:noFill/>
            <a:miter lim="800000"/>
          </a:ln>
        </p:spPr>
        <p:txBody>
          <a:bodyPr wrap="square">
            <a:spAutoFit/>
          </a:bodyPr>
          <a:lstStyle/>
          <a:p>
            <a:pPr eaLnBrk="0" fontAlgn="base" hangingPunct="0">
              <a:spcBef>
                <a:spcPct val="0"/>
              </a:spcBef>
              <a:spcAft>
                <a:spcPct val="0"/>
              </a:spcAft>
            </a:pPr>
            <a:r>
              <a:rPr lang="en-US" altLang="zh-CN" sz="2400" b="1" dirty="0" smtClean="0">
                <a:solidFill>
                  <a:srgbClr val="FF0000"/>
                </a:solidFill>
                <a:latin typeface="Times New Roman" panose="02020603050405020304" pitchFamily="18" charset="0"/>
                <a:ea typeface="宋体" panose="02010600030101010101" pitchFamily="2" charset="-122"/>
              </a:rPr>
              <a:t>doesn‘t</a:t>
            </a:r>
            <a:endParaRPr lang="en-US" altLang="en-US" sz="2400" b="1" dirty="0" smtClean="0">
              <a:solidFill>
                <a:srgbClr val="FF0000"/>
              </a:solidFill>
              <a:latin typeface="Times New Roman" panose="02020603050405020304" pitchFamily="18" charset="0"/>
              <a:ea typeface="宋体" panose="02010600030101010101" pitchFamily="2" charset="-122"/>
            </a:endParaRPr>
          </a:p>
        </p:txBody>
      </p:sp>
      <p:sp>
        <p:nvSpPr>
          <p:cNvPr id="6" name="矩形 28"/>
          <p:cNvSpPr>
            <a:spLocks noChangeArrowheads="1"/>
          </p:cNvSpPr>
          <p:nvPr/>
        </p:nvSpPr>
        <p:spPr bwMode="auto">
          <a:xfrm>
            <a:off x="9272538" y="4032336"/>
            <a:ext cx="880865" cy="461665"/>
          </a:xfrm>
          <a:prstGeom prst="rect">
            <a:avLst/>
          </a:prstGeom>
          <a:noFill/>
          <a:ln w="9525">
            <a:noFill/>
            <a:miter lim="800000"/>
          </a:ln>
        </p:spPr>
        <p:txBody>
          <a:bodyPr wrap="square">
            <a:spAutoFit/>
          </a:bodyPr>
          <a:lstStyle/>
          <a:p>
            <a:pPr eaLnBrk="0" fontAlgn="base" hangingPunct="0">
              <a:spcBef>
                <a:spcPct val="0"/>
              </a:spcBef>
              <a:spcAft>
                <a:spcPct val="0"/>
              </a:spcAft>
            </a:pPr>
            <a:r>
              <a:rPr lang="zh-CN" altLang="en-US" sz="2400" b="1" dirty="0" smtClean="0">
                <a:solidFill>
                  <a:srgbClr val="FF0000"/>
                </a:solidFill>
                <a:latin typeface="Times New Roman" panose="02020603050405020304" pitchFamily="18" charset="0"/>
                <a:ea typeface="宋体" panose="02010600030101010101" pitchFamily="2" charset="-122"/>
              </a:rPr>
              <a:t>原形</a:t>
            </a:r>
            <a:endParaRPr lang="en-US" altLang="en-US" sz="2400" b="1" dirty="0" smtClean="0">
              <a:solidFill>
                <a:srgbClr val="FF0000"/>
              </a:solidFill>
              <a:latin typeface="Times New Roman" panose="02020603050405020304" pitchFamily="18" charset="0"/>
              <a:ea typeface="宋体" panose="02010600030101010101" pitchFamily="2" charset="-122"/>
            </a:endParaRPr>
          </a:p>
        </p:txBody>
      </p:sp>
      <p:sp>
        <p:nvSpPr>
          <p:cNvPr id="7" name="矩形 28"/>
          <p:cNvSpPr>
            <a:spLocks noChangeArrowheads="1"/>
          </p:cNvSpPr>
          <p:nvPr/>
        </p:nvSpPr>
        <p:spPr bwMode="auto">
          <a:xfrm>
            <a:off x="2919247" y="4709230"/>
            <a:ext cx="1189624" cy="461665"/>
          </a:xfrm>
          <a:prstGeom prst="rect">
            <a:avLst/>
          </a:prstGeom>
          <a:noFill/>
          <a:ln w="9525">
            <a:noFill/>
            <a:miter lim="800000"/>
          </a:ln>
        </p:spPr>
        <p:txBody>
          <a:bodyPr wrap="square">
            <a:spAutoFit/>
          </a:bodyPr>
          <a:lstStyle/>
          <a:p>
            <a:pPr eaLnBrk="0" fontAlgn="base" hangingPunct="0">
              <a:spcBef>
                <a:spcPct val="0"/>
              </a:spcBef>
              <a:spcAft>
                <a:spcPct val="0"/>
              </a:spcAft>
            </a:pPr>
            <a:r>
              <a:rPr lang="zh-CN" altLang="en-US" sz="2400" b="1" dirty="0" smtClean="0">
                <a:solidFill>
                  <a:srgbClr val="FF0000"/>
                </a:solidFill>
                <a:latin typeface="Times New Roman" panose="02020603050405020304" pitchFamily="18" charset="0"/>
                <a:ea typeface="宋体" panose="02010600030101010101" pitchFamily="2" charset="-122"/>
              </a:rPr>
              <a:t>句首</a:t>
            </a:r>
            <a:endParaRPr lang="en-US" altLang="en-US" sz="2400" b="1" dirty="0" smtClean="0">
              <a:solidFill>
                <a:srgbClr val="FF0000"/>
              </a:solidFill>
              <a:latin typeface="Times New Roman" panose="02020603050405020304" pitchFamily="18"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linds(horizontal)">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linds(horizontal)">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blinds(horizontal)">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4" grpId="0"/>
      <p:bldP spid="5" grpId="0"/>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4"/>
          <p:cNvSpPr>
            <a:spLocks noChangeArrowheads="1"/>
          </p:cNvSpPr>
          <p:nvPr/>
        </p:nvSpPr>
        <p:spPr bwMode="auto">
          <a:xfrm>
            <a:off x="541879" y="1933765"/>
            <a:ext cx="10787182" cy="2862322"/>
          </a:xfrm>
          <a:prstGeom prst="rect">
            <a:avLst/>
          </a:prstGeom>
          <a:noFill/>
          <a:ln w="9525">
            <a:noFill/>
            <a:miter lim="800000"/>
          </a:ln>
          <a:effectLst/>
        </p:spPr>
        <p:txBody>
          <a:bodyPr wrap="square" anchor="ctr">
            <a:spAutoFit/>
          </a:bodyPr>
          <a:lstStyle/>
          <a:p>
            <a:pPr>
              <a:lnSpc>
                <a:spcPct val="150000"/>
              </a:lnSpc>
            </a:pPr>
            <a:r>
              <a:rPr lang="zh-CN" altLang="en-US" sz="3000" b="1" dirty="0" smtClean="0"/>
              <a:t>肯定句： </a:t>
            </a:r>
            <a:r>
              <a:rPr lang="en-US" altLang="zh-CN" sz="3000" b="1" dirty="0" smtClean="0"/>
              <a:t>I/You/We/They work.	</a:t>
            </a:r>
          </a:p>
          <a:p>
            <a:pPr>
              <a:lnSpc>
                <a:spcPct val="150000"/>
              </a:lnSpc>
            </a:pPr>
            <a:r>
              <a:rPr lang="en-US" altLang="zh-CN" sz="3000" b="1" dirty="0" smtClean="0"/>
              <a:t>He/She/It works.</a:t>
            </a:r>
          </a:p>
          <a:p>
            <a:pPr>
              <a:lnSpc>
                <a:spcPct val="150000"/>
              </a:lnSpc>
            </a:pPr>
            <a:r>
              <a:rPr lang="zh-CN" altLang="en-US" sz="3000" b="1" dirty="0" smtClean="0"/>
              <a:t>否定句： </a:t>
            </a:r>
            <a:r>
              <a:rPr lang="en-US" altLang="zh-CN" sz="3000" b="1" dirty="0" smtClean="0"/>
              <a:t>I/You/We/They don't work.	</a:t>
            </a:r>
          </a:p>
          <a:p>
            <a:pPr>
              <a:lnSpc>
                <a:spcPct val="150000"/>
              </a:lnSpc>
            </a:pPr>
            <a:r>
              <a:rPr lang="en-US" altLang="zh-CN" sz="3000" b="1" dirty="0" smtClean="0"/>
              <a:t>He/She/It doesn't work.</a:t>
            </a:r>
          </a:p>
        </p:txBody>
      </p:sp>
      <p:sp>
        <p:nvSpPr>
          <p:cNvPr id="9" name="Rectangle 5"/>
          <p:cNvSpPr/>
          <p:nvPr/>
        </p:nvSpPr>
        <p:spPr>
          <a:xfrm>
            <a:off x="1210140" y="111048"/>
            <a:ext cx="4247253"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spcBef>
                <a:spcPct val="0"/>
              </a:spcBef>
              <a:buNone/>
            </a:pPr>
            <a:r>
              <a:rPr lang="en-US" altLang="zh-CN" b="1" dirty="0" smtClean="0">
                <a:latin typeface="微软雅黑" panose="020B0503020204020204" charset="-122"/>
                <a:ea typeface="微软雅黑" panose="020B0503020204020204" charset="-122"/>
              </a:rPr>
              <a:t>Period 3</a:t>
            </a:r>
            <a:r>
              <a:rPr lang="zh-CN" altLang="en-US" b="1" dirty="0" smtClean="0">
                <a:latin typeface="微软雅黑" panose="020B0503020204020204" charset="-122"/>
                <a:ea typeface="微软雅黑" panose="020B0503020204020204" charset="-122"/>
              </a:rPr>
              <a:t>　</a:t>
            </a:r>
            <a:r>
              <a:rPr lang="en-US" altLang="zh-CN" b="1" dirty="0" smtClean="0">
                <a:latin typeface="微软雅黑" panose="020B0503020204020204" charset="-122"/>
                <a:ea typeface="微软雅黑" panose="020B0503020204020204" charset="-122"/>
              </a:rPr>
              <a:t>Grammar</a:t>
            </a:r>
            <a:endParaRPr lang="zh-CN" altLang="en-US" dirty="0" smtClean="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4"/>
          <p:cNvSpPr>
            <a:spLocks noChangeArrowheads="1"/>
          </p:cNvSpPr>
          <p:nvPr/>
        </p:nvSpPr>
        <p:spPr bwMode="auto">
          <a:xfrm>
            <a:off x="541879" y="1073142"/>
            <a:ext cx="10787182" cy="4939814"/>
          </a:xfrm>
          <a:prstGeom prst="rect">
            <a:avLst/>
          </a:prstGeom>
          <a:noFill/>
          <a:ln w="9525">
            <a:noFill/>
            <a:miter lim="800000"/>
          </a:ln>
          <a:effectLst/>
        </p:spPr>
        <p:txBody>
          <a:bodyPr wrap="square" anchor="ctr">
            <a:spAutoFit/>
          </a:bodyPr>
          <a:lstStyle/>
          <a:p>
            <a:pPr>
              <a:lnSpc>
                <a:spcPct val="150000"/>
              </a:lnSpc>
            </a:pPr>
            <a:r>
              <a:rPr lang="zh-CN" altLang="en-US" sz="3000" b="1" dirty="0" smtClean="0"/>
              <a:t>一般疑问句和简略答语：</a:t>
            </a:r>
          </a:p>
          <a:p>
            <a:pPr>
              <a:lnSpc>
                <a:spcPct val="150000"/>
              </a:lnSpc>
            </a:pPr>
            <a:r>
              <a:rPr lang="en-US" altLang="zh-CN" sz="3000" b="1" dirty="0" smtClean="0"/>
              <a:t>—Do I/you/we/they work?	</a:t>
            </a:r>
          </a:p>
          <a:p>
            <a:pPr>
              <a:lnSpc>
                <a:spcPct val="150000"/>
              </a:lnSpc>
            </a:pPr>
            <a:r>
              <a:rPr lang="en-US" altLang="zh-CN" sz="3000" b="1" dirty="0" smtClean="0"/>
              <a:t>—Yes, you/I/we/they do.</a:t>
            </a:r>
          </a:p>
          <a:p>
            <a:pPr>
              <a:lnSpc>
                <a:spcPct val="150000"/>
              </a:lnSpc>
            </a:pPr>
            <a:r>
              <a:rPr lang="en-US" altLang="zh-CN" sz="3000" b="1" dirty="0" smtClean="0"/>
              <a:t>—No, you/I/we/they don't.</a:t>
            </a:r>
          </a:p>
          <a:p>
            <a:pPr>
              <a:lnSpc>
                <a:spcPct val="150000"/>
              </a:lnSpc>
            </a:pPr>
            <a:r>
              <a:rPr lang="en-US" altLang="zh-CN" sz="3000" b="1" dirty="0" smtClean="0"/>
              <a:t>—Does he/she/it work?</a:t>
            </a:r>
          </a:p>
          <a:p>
            <a:pPr>
              <a:lnSpc>
                <a:spcPct val="150000"/>
              </a:lnSpc>
            </a:pPr>
            <a:r>
              <a:rPr lang="en-US" altLang="zh-CN" sz="3000" b="1" dirty="0" smtClean="0"/>
              <a:t>—Yes, he/she/it does.</a:t>
            </a:r>
          </a:p>
          <a:p>
            <a:pPr>
              <a:lnSpc>
                <a:spcPct val="150000"/>
              </a:lnSpc>
            </a:pPr>
            <a:r>
              <a:rPr lang="en-US" altLang="zh-CN" sz="3000" b="1" dirty="0" smtClean="0"/>
              <a:t>—No, he/she/it doesn't.</a:t>
            </a:r>
          </a:p>
        </p:txBody>
      </p:sp>
      <p:sp>
        <p:nvSpPr>
          <p:cNvPr id="9" name="Rectangle 5"/>
          <p:cNvSpPr/>
          <p:nvPr/>
        </p:nvSpPr>
        <p:spPr>
          <a:xfrm>
            <a:off x="1210140" y="111048"/>
            <a:ext cx="4247253"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spcBef>
                <a:spcPct val="0"/>
              </a:spcBef>
              <a:buNone/>
            </a:pPr>
            <a:r>
              <a:rPr lang="en-US" altLang="zh-CN" b="1" dirty="0" smtClean="0">
                <a:latin typeface="微软雅黑" panose="020B0503020204020204" charset="-122"/>
                <a:ea typeface="微软雅黑" panose="020B0503020204020204" charset="-122"/>
              </a:rPr>
              <a:t>Period 3</a:t>
            </a:r>
            <a:r>
              <a:rPr lang="zh-CN" altLang="en-US" b="1" dirty="0" smtClean="0">
                <a:latin typeface="微软雅黑" panose="020B0503020204020204" charset="-122"/>
                <a:ea typeface="微软雅黑" panose="020B0503020204020204" charset="-122"/>
              </a:rPr>
              <a:t>　</a:t>
            </a:r>
            <a:r>
              <a:rPr lang="en-US" altLang="zh-CN" b="1" dirty="0" smtClean="0">
                <a:latin typeface="微软雅黑" panose="020B0503020204020204" charset="-122"/>
                <a:ea typeface="微软雅黑" panose="020B0503020204020204" charset="-122"/>
              </a:rPr>
              <a:t>Grammar</a:t>
            </a:r>
            <a:endParaRPr lang="zh-CN" altLang="en-US" dirty="0" smtClean="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600" y="2995224"/>
            <a:ext cx="11263086" cy="1398332"/>
          </a:xfrm>
          <a:prstGeom prst="rect">
            <a:avLst/>
          </a:prstGeom>
          <a:noFill/>
        </p:spPr>
        <p:txBody>
          <a:bodyPr wrap="square" rtlCol="0">
            <a:spAutoFit/>
          </a:bodyPr>
          <a:lstStyle/>
          <a:p>
            <a:pPr indent="720090">
              <a:lnSpc>
                <a:spcPct val="150000"/>
              </a:lnSpc>
            </a:pPr>
            <a:r>
              <a:rPr lang="zh-CN" altLang="en-US" sz="3000" b="1" dirty="0" smtClean="0"/>
              <a:t>在一般现在时态中，主语为第三人称单数时，谓语动词用第三人称单数形式。其变化形式如下：</a:t>
            </a:r>
          </a:p>
        </p:txBody>
      </p:sp>
      <p:sp>
        <p:nvSpPr>
          <p:cNvPr id="10" name="Rectangle 5"/>
          <p:cNvSpPr/>
          <p:nvPr/>
        </p:nvSpPr>
        <p:spPr>
          <a:xfrm>
            <a:off x="1210140" y="111048"/>
            <a:ext cx="4247253"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spcBef>
                <a:spcPct val="0"/>
              </a:spcBef>
              <a:buNone/>
            </a:pPr>
            <a:r>
              <a:rPr lang="en-US" altLang="zh-CN" b="1" dirty="0" smtClean="0">
                <a:latin typeface="微软雅黑" panose="020B0503020204020204" charset="-122"/>
                <a:ea typeface="微软雅黑" panose="020B0503020204020204" charset="-122"/>
              </a:rPr>
              <a:t>Period 3</a:t>
            </a:r>
            <a:r>
              <a:rPr lang="zh-CN" altLang="en-US" b="1" dirty="0" smtClean="0">
                <a:latin typeface="微软雅黑" panose="020B0503020204020204" charset="-122"/>
                <a:ea typeface="微软雅黑" panose="020B0503020204020204" charset="-122"/>
              </a:rPr>
              <a:t>　</a:t>
            </a:r>
            <a:r>
              <a:rPr lang="en-US" altLang="zh-CN" b="1" dirty="0" smtClean="0">
                <a:latin typeface="微软雅黑" panose="020B0503020204020204" charset="-122"/>
                <a:ea typeface="微软雅黑" panose="020B0503020204020204" charset="-122"/>
              </a:rPr>
              <a:t>Grammar</a:t>
            </a:r>
            <a:endParaRPr lang="zh-CN" altLang="en-US" dirty="0" smtClean="0">
              <a:latin typeface="微软雅黑" panose="020B0503020204020204" charset="-122"/>
              <a:ea typeface="微软雅黑" panose="020B0503020204020204" charset="-122"/>
            </a:endParaRPr>
          </a:p>
        </p:txBody>
      </p:sp>
      <p:sp>
        <p:nvSpPr>
          <p:cNvPr id="12" name="Text Box 7"/>
          <p:cNvSpPr txBox="1">
            <a:spLocks noChangeArrowheads="1"/>
          </p:cNvSpPr>
          <p:nvPr/>
        </p:nvSpPr>
        <p:spPr bwMode="auto">
          <a:xfrm>
            <a:off x="338066" y="1898354"/>
            <a:ext cx="10755507" cy="697179"/>
          </a:xfrm>
          <a:prstGeom prst="rect">
            <a:avLst/>
          </a:prstGeom>
          <a:noFill/>
          <a:ln w="9525">
            <a:noFill/>
            <a:miter lim="800000"/>
          </a:ln>
          <a:effectLst/>
        </p:spPr>
        <p:txBody>
          <a:bodyPr wrap="square">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    2</a:t>
            </a:r>
            <a:r>
              <a:rPr lang="zh-CN" altLang="en-US" sz="3000" b="1" dirty="0" smtClean="0">
                <a:latin typeface="Times New Roman" panose="02020603050405020304" pitchFamily="18" charset="0"/>
                <a:cs typeface="Times New Roman" panose="02020603050405020304" pitchFamily="18" charset="0"/>
              </a:rPr>
              <a:t>　行为动词的第三人称单数形式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in)">
                                      <p:cBhvr>
                                        <p:cTn id="7" dur="500"/>
                                        <p:tgtEl>
                                          <p:spTgt spid="1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linds(horizontal)">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p:nvPr/>
        </p:nvSpPr>
        <p:spPr>
          <a:xfrm>
            <a:off x="1210140" y="111048"/>
            <a:ext cx="4247253"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spcBef>
                <a:spcPct val="0"/>
              </a:spcBef>
              <a:buNone/>
            </a:pPr>
            <a:r>
              <a:rPr lang="en-US" altLang="zh-CN" b="1" dirty="0" smtClean="0">
                <a:latin typeface="微软雅黑" panose="020B0503020204020204" charset="-122"/>
                <a:ea typeface="微软雅黑" panose="020B0503020204020204" charset="-122"/>
              </a:rPr>
              <a:t>Period 3</a:t>
            </a:r>
            <a:r>
              <a:rPr lang="zh-CN" altLang="en-US" b="1" dirty="0" smtClean="0">
                <a:latin typeface="微软雅黑" panose="020B0503020204020204" charset="-122"/>
                <a:ea typeface="微软雅黑" panose="020B0503020204020204" charset="-122"/>
              </a:rPr>
              <a:t>　</a:t>
            </a:r>
            <a:r>
              <a:rPr lang="en-US" altLang="zh-CN" b="1" dirty="0" smtClean="0">
                <a:latin typeface="微软雅黑" panose="020B0503020204020204" charset="-122"/>
                <a:ea typeface="微软雅黑" panose="020B0503020204020204" charset="-122"/>
              </a:rPr>
              <a:t>Grammar</a:t>
            </a:r>
            <a:endParaRPr lang="zh-CN" altLang="en-US" dirty="0" smtClean="0">
              <a:latin typeface="微软雅黑" panose="020B0503020204020204" charset="-122"/>
              <a:ea typeface="微软雅黑" panose="020B0503020204020204" charset="-122"/>
            </a:endParaRPr>
          </a:p>
        </p:txBody>
      </p:sp>
      <p:graphicFrame>
        <p:nvGraphicFramePr>
          <p:cNvPr id="4" name="表格 3"/>
          <p:cNvGraphicFramePr>
            <a:graphicFrameLocks noGrp="1"/>
          </p:cNvGraphicFramePr>
          <p:nvPr/>
        </p:nvGraphicFramePr>
        <p:xfrm>
          <a:off x="356259" y="1377547"/>
          <a:ext cx="11269684" cy="4453236"/>
        </p:xfrm>
        <a:graphic>
          <a:graphicData uri="http://schemas.openxmlformats.org/drawingml/2006/table">
            <a:tbl>
              <a:tblPr/>
              <a:tblGrid>
                <a:gridCol w="3082527">
                  <a:extLst>
                    <a:ext uri="{9D8B030D-6E8A-4147-A177-3AD203B41FA5}">
                      <a16:colId xmlns:a16="http://schemas.microsoft.com/office/drawing/2014/main" val="20000"/>
                    </a:ext>
                  </a:extLst>
                </a:gridCol>
                <a:gridCol w="3698284">
                  <a:extLst>
                    <a:ext uri="{9D8B030D-6E8A-4147-A177-3AD203B41FA5}">
                      <a16:colId xmlns:a16="http://schemas.microsoft.com/office/drawing/2014/main" val="20001"/>
                    </a:ext>
                  </a:extLst>
                </a:gridCol>
                <a:gridCol w="4488873">
                  <a:extLst>
                    <a:ext uri="{9D8B030D-6E8A-4147-A177-3AD203B41FA5}">
                      <a16:colId xmlns:a16="http://schemas.microsoft.com/office/drawing/2014/main" val="20002"/>
                    </a:ext>
                  </a:extLst>
                </a:gridCol>
              </a:tblGrid>
              <a:tr h="494804">
                <a:tc>
                  <a:txBody>
                    <a:bodyPr/>
                    <a:lstStyle/>
                    <a:p>
                      <a:pPr algn="ctr">
                        <a:spcAft>
                          <a:spcPts val="0"/>
                        </a:spcAft>
                      </a:pPr>
                      <a:r>
                        <a:rPr lang="zh-CN" altLang="en-US" sz="3000" b="1" kern="1200" dirty="0" smtClean="0">
                          <a:solidFill>
                            <a:schemeClr val="tx1"/>
                          </a:solidFill>
                          <a:latin typeface="+mn-lt"/>
                          <a:ea typeface="+mn-ea"/>
                          <a:cs typeface="+mn-cs"/>
                        </a:rPr>
                        <a:t>类别</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altLang="en-US" sz="3000" b="1" kern="1200" dirty="0" smtClean="0">
                          <a:solidFill>
                            <a:schemeClr val="tx1"/>
                          </a:solidFill>
                          <a:latin typeface="+mn-lt"/>
                          <a:ea typeface="+mn-ea"/>
                          <a:cs typeface="+mn-cs"/>
                        </a:rPr>
                        <a:t>构成方法</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altLang="en-US" sz="3000" b="1" kern="1200" dirty="0" smtClean="0">
                          <a:solidFill>
                            <a:schemeClr val="tx1"/>
                          </a:solidFill>
                          <a:latin typeface="+mn-lt"/>
                          <a:ea typeface="+mn-ea"/>
                          <a:cs typeface="+mn-cs"/>
                        </a:rPr>
                        <a:t>例词</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94804">
                <a:tc>
                  <a:txBody>
                    <a:bodyPr/>
                    <a:lstStyle/>
                    <a:p>
                      <a:pPr algn="ctr">
                        <a:spcAft>
                          <a:spcPts val="0"/>
                        </a:spcAft>
                      </a:pPr>
                      <a:r>
                        <a:rPr lang="zh-CN" altLang="en-US" sz="3000" b="1" kern="1200" dirty="0" smtClean="0">
                          <a:solidFill>
                            <a:schemeClr val="tx1"/>
                          </a:solidFill>
                          <a:latin typeface="+mn-lt"/>
                          <a:ea typeface="+mn-ea"/>
                          <a:cs typeface="+mn-cs"/>
                        </a:rPr>
                        <a:t>一般情况</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altLang="en-US" sz="3000" b="1" kern="1200" dirty="0" smtClean="0">
                          <a:solidFill>
                            <a:schemeClr val="tx1"/>
                          </a:solidFill>
                          <a:latin typeface="+mn-lt"/>
                          <a:ea typeface="+mn-ea"/>
                          <a:cs typeface="+mn-cs"/>
                        </a:rPr>
                        <a:t>直接加</a:t>
                      </a:r>
                      <a:r>
                        <a:rPr lang="en-US" altLang="en-US" sz="3000" b="1" kern="1200" dirty="0" smtClean="0">
                          <a:solidFill>
                            <a:schemeClr val="tx1"/>
                          </a:solidFill>
                          <a:latin typeface="+mn-lt"/>
                          <a:ea typeface="+mn-ea"/>
                          <a:cs typeface="+mn-cs"/>
                        </a:rPr>
                        <a:t>________</a:t>
                      </a:r>
                      <a:endParaRPr lang="zh-CN" altLang="en-US" sz="3000" b="1" kern="1200" dirty="0" smtClean="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en-US" sz="3000" b="1" kern="1200" dirty="0" smtClean="0">
                          <a:solidFill>
                            <a:schemeClr val="tx1"/>
                          </a:solidFill>
                          <a:latin typeface="+mn-lt"/>
                          <a:ea typeface="+mn-ea"/>
                          <a:cs typeface="+mn-cs"/>
                        </a:rPr>
                        <a:t>walk→walks</a:t>
                      </a:r>
                      <a:endParaRPr lang="zh-CN" altLang="en-US" sz="3000" b="1" kern="1200" dirty="0" smtClean="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484412">
                <a:tc>
                  <a:txBody>
                    <a:bodyPr/>
                    <a:lstStyle/>
                    <a:p>
                      <a:pPr marL="0" algn="ctr" defTabSz="914400" rtl="0" eaLnBrk="1" latinLnBrk="0" hangingPunct="1">
                        <a:lnSpc>
                          <a:spcPct val="150000"/>
                        </a:lnSpc>
                        <a:spcAft>
                          <a:spcPts val="0"/>
                        </a:spcAft>
                      </a:pPr>
                      <a:r>
                        <a:rPr lang="zh-CN" altLang="en-US" sz="3000" b="1" kern="1200" dirty="0" smtClean="0">
                          <a:solidFill>
                            <a:schemeClr val="tx1"/>
                          </a:solidFill>
                          <a:latin typeface="+mn-lt"/>
                          <a:ea typeface="+mn-ea"/>
                          <a:cs typeface="+mn-cs"/>
                        </a:rPr>
                        <a:t>以</a:t>
                      </a:r>
                      <a:r>
                        <a:rPr lang="en-US" altLang="en-US" sz="3000" b="1" kern="1200" dirty="0" smtClean="0">
                          <a:solidFill>
                            <a:schemeClr val="tx1"/>
                          </a:solidFill>
                          <a:latin typeface="+mn-lt"/>
                          <a:ea typeface="+mn-ea"/>
                          <a:cs typeface="+mn-cs"/>
                        </a:rPr>
                        <a:t>s</a:t>
                      </a:r>
                      <a:r>
                        <a:rPr lang="zh-CN" altLang="en-US" sz="3000" b="1" kern="1200" dirty="0" smtClean="0">
                          <a:solidFill>
                            <a:schemeClr val="tx1"/>
                          </a:solidFill>
                          <a:latin typeface="+mn-lt"/>
                          <a:ea typeface="+mn-ea"/>
                          <a:cs typeface="+mn-cs"/>
                        </a:rPr>
                        <a:t>，</a:t>
                      </a:r>
                      <a:r>
                        <a:rPr lang="en-US" altLang="en-US" sz="3000" b="1" kern="1200" dirty="0" smtClean="0">
                          <a:solidFill>
                            <a:schemeClr val="tx1"/>
                          </a:solidFill>
                          <a:latin typeface="+mn-lt"/>
                          <a:ea typeface="+mn-ea"/>
                          <a:cs typeface="+mn-cs"/>
                        </a:rPr>
                        <a:t>x</a:t>
                      </a:r>
                      <a:r>
                        <a:rPr lang="zh-CN" altLang="en-US" sz="3000" b="1" kern="1200" dirty="0" smtClean="0">
                          <a:solidFill>
                            <a:schemeClr val="tx1"/>
                          </a:solidFill>
                          <a:latin typeface="+mn-lt"/>
                          <a:ea typeface="+mn-ea"/>
                          <a:cs typeface="+mn-cs"/>
                        </a:rPr>
                        <a:t>，</a:t>
                      </a:r>
                      <a:r>
                        <a:rPr lang="en-US" altLang="en-US" sz="3000" b="1" kern="1200" dirty="0" smtClean="0">
                          <a:solidFill>
                            <a:schemeClr val="tx1"/>
                          </a:solidFill>
                          <a:latin typeface="+mn-lt"/>
                          <a:ea typeface="+mn-ea"/>
                          <a:cs typeface="+mn-cs"/>
                        </a:rPr>
                        <a:t>o</a:t>
                      </a:r>
                      <a:r>
                        <a:rPr lang="zh-CN" altLang="en-US" sz="3000" b="1" kern="1200" dirty="0" smtClean="0">
                          <a:solidFill>
                            <a:schemeClr val="tx1"/>
                          </a:solidFill>
                          <a:latin typeface="+mn-lt"/>
                          <a:ea typeface="+mn-ea"/>
                          <a:cs typeface="+mn-cs"/>
                        </a:rPr>
                        <a:t>，</a:t>
                      </a:r>
                      <a:r>
                        <a:rPr lang="en-US" altLang="en-US" sz="3000" b="1" kern="1200" dirty="0" err="1" smtClean="0">
                          <a:solidFill>
                            <a:schemeClr val="tx1"/>
                          </a:solidFill>
                          <a:latin typeface="+mn-lt"/>
                          <a:ea typeface="+mn-ea"/>
                          <a:cs typeface="+mn-cs"/>
                        </a:rPr>
                        <a:t>ch</a:t>
                      </a:r>
                      <a:r>
                        <a:rPr lang="zh-CN" altLang="en-US" sz="3000" b="1" kern="1200" dirty="0" smtClean="0">
                          <a:solidFill>
                            <a:schemeClr val="tx1"/>
                          </a:solidFill>
                          <a:latin typeface="+mn-lt"/>
                          <a:ea typeface="+mn-ea"/>
                          <a:cs typeface="+mn-cs"/>
                        </a:rPr>
                        <a:t>，</a:t>
                      </a:r>
                      <a:r>
                        <a:rPr lang="en-US" altLang="en-US" sz="3000" b="1" kern="1200" dirty="0" err="1" smtClean="0">
                          <a:solidFill>
                            <a:schemeClr val="tx1"/>
                          </a:solidFill>
                          <a:latin typeface="+mn-lt"/>
                          <a:ea typeface="+mn-ea"/>
                          <a:cs typeface="+mn-cs"/>
                        </a:rPr>
                        <a:t>sh</a:t>
                      </a:r>
                      <a:r>
                        <a:rPr lang="zh-CN" altLang="en-US" sz="3000" b="1" kern="1200" dirty="0" smtClean="0">
                          <a:solidFill>
                            <a:schemeClr val="tx1"/>
                          </a:solidFill>
                          <a:latin typeface="+mn-lt"/>
                          <a:ea typeface="+mn-ea"/>
                          <a:cs typeface="+mn-cs"/>
                        </a:rPr>
                        <a:t>结尾的词</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altLang="en-US" sz="3000" b="1" kern="1200" dirty="0" smtClean="0">
                          <a:solidFill>
                            <a:schemeClr val="tx1"/>
                          </a:solidFill>
                          <a:latin typeface="+mn-lt"/>
                          <a:ea typeface="+mn-ea"/>
                          <a:cs typeface="+mn-cs"/>
                        </a:rPr>
                        <a:t>加</a:t>
                      </a:r>
                      <a:r>
                        <a:rPr lang="en-US" altLang="en-US" sz="3000" b="1" kern="1200" dirty="0" smtClean="0">
                          <a:solidFill>
                            <a:schemeClr val="tx1"/>
                          </a:solidFill>
                          <a:latin typeface="+mn-lt"/>
                          <a:ea typeface="+mn-ea"/>
                          <a:cs typeface="+mn-cs"/>
                        </a:rPr>
                        <a:t>________</a:t>
                      </a:r>
                      <a:endParaRPr lang="zh-CN" altLang="en-US" sz="3000" b="1" kern="1200" dirty="0" smtClean="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en-US" sz="3000" b="1" kern="1200" dirty="0" err="1" smtClean="0">
                          <a:solidFill>
                            <a:schemeClr val="tx1"/>
                          </a:solidFill>
                          <a:latin typeface="+mn-lt"/>
                          <a:ea typeface="+mn-ea"/>
                          <a:cs typeface="+mn-cs"/>
                        </a:rPr>
                        <a:t>watch→watches</a:t>
                      </a:r>
                      <a:r>
                        <a:rPr lang="en-US" altLang="en-US" sz="3000" b="1" kern="1200" dirty="0" smtClean="0">
                          <a:solidFill>
                            <a:schemeClr val="tx1"/>
                          </a:solidFill>
                          <a:latin typeface="+mn-lt"/>
                          <a:ea typeface="+mn-ea"/>
                          <a:cs typeface="+mn-cs"/>
                        </a:rPr>
                        <a:t>   </a:t>
                      </a:r>
                      <a:r>
                        <a:rPr lang="en-US" altLang="en-US" sz="3000" b="1" kern="1200" dirty="0" err="1" smtClean="0">
                          <a:solidFill>
                            <a:schemeClr val="tx1"/>
                          </a:solidFill>
                          <a:latin typeface="+mn-lt"/>
                          <a:ea typeface="+mn-ea"/>
                          <a:cs typeface="+mn-cs"/>
                        </a:rPr>
                        <a:t>fix→fixes</a:t>
                      </a:r>
                      <a:endParaRPr lang="zh-CN" altLang="en-US" sz="3000" b="1" kern="1200" dirty="0" smtClean="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484412">
                <a:tc>
                  <a:txBody>
                    <a:bodyPr/>
                    <a:lstStyle/>
                    <a:p>
                      <a:pPr algn="ctr">
                        <a:lnSpc>
                          <a:spcPct val="150000"/>
                        </a:lnSpc>
                        <a:spcAft>
                          <a:spcPts val="0"/>
                        </a:spcAft>
                      </a:pPr>
                      <a:r>
                        <a:rPr lang="zh-CN" altLang="en-US" sz="3000" b="1" kern="1200" dirty="0" smtClean="0">
                          <a:solidFill>
                            <a:schemeClr val="tx1"/>
                          </a:solidFill>
                          <a:latin typeface="+mn-lt"/>
                          <a:ea typeface="+mn-ea"/>
                          <a:cs typeface="+mn-cs"/>
                        </a:rPr>
                        <a:t>以</a:t>
                      </a:r>
                      <a:r>
                        <a:rPr lang="en-US" altLang="en-US" sz="3000" b="1" kern="1200" dirty="0" smtClean="0">
                          <a:solidFill>
                            <a:schemeClr val="tx1"/>
                          </a:solidFill>
                          <a:latin typeface="+mn-lt"/>
                          <a:ea typeface="+mn-ea"/>
                          <a:cs typeface="+mn-cs"/>
                        </a:rPr>
                        <a:t>“</a:t>
                      </a:r>
                      <a:r>
                        <a:rPr lang="zh-CN" altLang="en-US" sz="3000" b="1" kern="1200" dirty="0" smtClean="0">
                          <a:solidFill>
                            <a:schemeClr val="tx1"/>
                          </a:solidFill>
                          <a:latin typeface="+mn-lt"/>
                          <a:ea typeface="+mn-ea"/>
                          <a:cs typeface="+mn-cs"/>
                        </a:rPr>
                        <a:t>辅音字母＋</a:t>
                      </a:r>
                      <a:r>
                        <a:rPr lang="en-US" altLang="en-US" sz="3000" b="1" kern="1200" dirty="0" smtClean="0">
                          <a:solidFill>
                            <a:schemeClr val="tx1"/>
                          </a:solidFill>
                          <a:latin typeface="+mn-lt"/>
                          <a:ea typeface="+mn-ea"/>
                          <a:cs typeface="+mn-cs"/>
                        </a:rPr>
                        <a:t>y”</a:t>
                      </a:r>
                      <a:r>
                        <a:rPr lang="zh-CN" altLang="en-US" sz="3000" b="1" kern="1200" dirty="0" smtClean="0">
                          <a:solidFill>
                            <a:schemeClr val="tx1"/>
                          </a:solidFill>
                          <a:latin typeface="+mn-lt"/>
                          <a:ea typeface="+mn-ea"/>
                          <a:cs typeface="+mn-cs"/>
                        </a:rPr>
                        <a:t>结尾的词</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50000"/>
                        </a:lnSpc>
                        <a:spcAft>
                          <a:spcPts val="0"/>
                        </a:spcAft>
                      </a:pPr>
                      <a:r>
                        <a:rPr lang="zh-CN" altLang="en-US" sz="3000" b="1" kern="1200" dirty="0" smtClean="0">
                          <a:solidFill>
                            <a:schemeClr val="tx1"/>
                          </a:solidFill>
                          <a:latin typeface="+mn-lt"/>
                          <a:ea typeface="+mn-ea"/>
                          <a:cs typeface="+mn-cs"/>
                        </a:rPr>
                        <a:t>变</a:t>
                      </a:r>
                      <a:r>
                        <a:rPr lang="en-US" altLang="en-US" sz="3000" b="1" kern="1200" dirty="0" smtClean="0">
                          <a:solidFill>
                            <a:schemeClr val="tx1"/>
                          </a:solidFill>
                          <a:latin typeface="+mn-lt"/>
                          <a:ea typeface="+mn-ea"/>
                          <a:cs typeface="+mn-cs"/>
                        </a:rPr>
                        <a:t>y</a:t>
                      </a:r>
                      <a:r>
                        <a:rPr lang="zh-CN" altLang="en-US" sz="3000" b="1" kern="1200" dirty="0" smtClean="0">
                          <a:solidFill>
                            <a:schemeClr val="tx1"/>
                          </a:solidFill>
                          <a:latin typeface="+mn-lt"/>
                          <a:ea typeface="+mn-ea"/>
                          <a:cs typeface="+mn-cs"/>
                        </a:rPr>
                        <a:t>为</a:t>
                      </a:r>
                      <a:r>
                        <a:rPr lang="en-US" altLang="en-US" sz="3000" b="1" kern="1200" dirty="0" smtClean="0">
                          <a:solidFill>
                            <a:schemeClr val="tx1"/>
                          </a:solidFill>
                          <a:latin typeface="+mn-lt"/>
                          <a:ea typeface="+mn-ea"/>
                          <a:cs typeface="+mn-cs"/>
                        </a:rPr>
                        <a:t>________</a:t>
                      </a:r>
                      <a:r>
                        <a:rPr lang="zh-CN" altLang="en-US" sz="3000" b="1" kern="1200" dirty="0" smtClean="0">
                          <a:solidFill>
                            <a:schemeClr val="tx1"/>
                          </a:solidFill>
                          <a:latin typeface="+mn-lt"/>
                          <a:ea typeface="+mn-ea"/>
                          <a:cs typeface="+mn-cs"/>
                        </a:rPr>
                        <a:t>，</a:t>
                      </a:r>
                    </a:p>
                    <a:p>
                      <a:pPr marL="0" algn="ctr" defTabSz="914400" rtl="0" eaLnBrk="1" latinLnBrk="0" hangingPunct="1">
                        <a:lnSpc>
                          <a:spcPct val="150000"/>
                        </a:lnSpc>
                        <a:spcAft>
                          <a:spcPts val="0"/>
                        </a:spcAft>
                      </a:pPr>
                      <a:r>
                        <a:rPr lang="zh-CN" altLang="en-US" sz="3000" b="1" kern="1200" dirty="0" smtClean="0">
                          <a:solidFill>
                            <a:schemeClr val="tx1"/>
                          </a:solidFill>
                          <a:latin typeface="+mn-lt"/>
                          <a:ea typeface="+mn-ea"/>
                          <a:cs typeface="+mn-cs"/>
                        </a:rPr>
                        <a:t>再加</a:t>
                      </a:r>
                      <a:r>
                        <a:rPr lang="en-US" altLang="en-US" sz="3000" b="1" kern="1200" dirty="0" smtClean="0">
                          <a:solidFill>
                            <a:schemeClr val="tx1"/>
                          </a:solidFill>
                          <a:latin typeface="+mn-lt"/>
                          <a:ea typeface="+mn-ea"/>
                          <a:cs typeface="+mn-cs"/>
                        </a:rPr>
                        <a:t>________</a:t>
                      </a:r>
                      <a:endParaRPr lang="zh-CN" altLang="en-US" sz="3000" b="1" kern="1200" dirty="0" smtClean="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en-US" sz="3000" b="1" kern="1200" dirty="0" err="1" smtClean="0">
                          <a:solidFill>
                            <a:schemeClr val="tx1"/>
                          </a:solidFill>
                          <a:latin typeface="+mn-lt"/>
                          <a:ea typeface="+mn-ea"/>
                          <a:cs typeface="+mn-cs"/>
                        </a:rPr>
                        <a:t>fly→flies</a:t>
                      </a:r>
                      <a:r>
                        <a:rPr lang="zh-CN" altLang="en-US" sz="3000" b="1" kern="1200" dirty="0" smtClean="0">
                          <a:solidFill>
                            <a:schemeClr val="tx1"/>
                          </a:solidFill>
                          <a:latin typeface="+mn-lt"/>
                          <a:ea typeface="+mn-ea"/>
                          <a:cs typeface="+mn-cs"/>
                        </a:rPr>
                        <a:t>   </a:t>
                      </a:r>
                      <a:r>
                        <a:rPr lang="en-US" altLang="en-US" sz="3000" b="1" kern="1200" dirty="0" err="1" smtClean="0">
                          <a:solidFill>
                            <a:schemeClr val="tx1"/>
                          </a:solidFill>
                          <a:latin typeface="+mn-lt"/>
                          <a:ea typeface="+mn-ea"/>
                          <a:cs typeface="+mn-cs"/>
                        </a:rPr>
                        <a:t>study→studies</a:t>
                      </a:r>
                      <a:endParaRPr lang="zh-CN" altLang="en-US" sz="3000" b="1" kern="1200" dirty="0" smtClean="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94804">
                <a:tc>
                  <a:txBody>
                    <a:bodyPr/>
                    <a:lstStyle/>
                    <a:p>
                      <a:pPr algn="ctr">
                        <a:spcAft>
                          <a:spcPts val="0"/>
                        </a:spcAft>
                      </a:pPr>
                      <a:r>
                        <a:rPr lang="zh-CN" altLang="en-US" sz="3000" b="1" kern="1200" dirty="0" smtClean="0">
                          <a:solidFill>
                            <a:schemeClr val="tx1"/>
                          </a:solidFill>
                          <a:latin typeface="+mn-lt"/>
                          <a:ea typeface="+mn-ea"/>
                          <a:cs typeface="+mn-cs"/>
                        </a:rPr>
                        <a:t>特殊情况</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altLang="en-US" sz="3000" b="1" kern="1200" dirty="0" smtClean="0">
                          <a:solidFill>
                            <a:schemeClr val="tx1"/>
                          </a:solidFill>
                          <a:latin typeface="+mn-lt"/>
                          <a:ea typeface="+mn-ea"/>
                          <a:cs typeface="+mn-cs"/>
                        </a:rPr>
                        <a:t>特殊记忆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en-US" sz="3000" b="1" kern="1200" dirty="0" err="1" smtClean="0">
                          <a:solidFill>
                            <a:schemeClr val="tx1"/>
                          </a:solidFill>
                          <a:latin typeface="+mn-lt"/>
                          <a:ea typeface="+mn-ea"/>
                          <a:cs typeface="+mn-cs"/>
                        </a:rPr>
                        <a:t>have→has</a:t>
                      </a:r>
                      <a:endParaRPr lang="zh-CN" altLang="en-US" sz="3000" b="1" kern="1200" dirty="0" smtClean="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5" name="矩形 28"/>
          <p:cNvSpPr>
            <a:spLocks noChangeArrowheads="1"/>
          </p:cNvSpPr>
          <p:nvPr/>
        </p:nvSpPr>
        <p:spPr bwMode="auto">
          <a:xfrm>
            <a:off x="5674314" y="1894778"/>
            <a:ext cx="477104" cy="461665"/>
          </a:xfrm>
          <a:prstGeom prst="rect">
            <a:avLst/>
          </a:prstGeom>
          <a:noFill/>
          <a:ln w="9525">
            <a:noFill/>
            <a:miter lim="800000"/>
          </a:ln>
        </p:spPr>
        <p:txBody>
          <a:bodyPr wrap="square">
            <a:spAutoFit/>
          </a:bodyPr>
          <a:lstStyle/>
          <a:p>
            <a:pPr eaLnBrk="0" fontAlgn="base" hangingPunct="0">
              <a:spcBef>
                <a:spcPct val="0"/>
              </a:spcBef>
              <a:spcAft>
                <a:spcPct val="0"/>
              </a:spcAft>
            </a:pPr>
            <a:r>
              <a:rPr lang="en-US" altLang="zh-CN" sz="2400" b="1" dirty="0" smtClean="0">
                <a:solidFill>
                  <a:srgbClr val="FF0000"/>
                </a:solidFill>
                <a:latin typeface="Times New Roman" panose="02020603050405020304" pitchFamily="18" charset="0"/>
                <a:ea typeface="宋体" panose="02010600030101010101" pitchFamily="2" charset="-122"/>
              </a:rPr>
              <a:t>­s</a:t>
            </a:r>
            <a:endParaRPr lang="en-US" altLang="en-US" sz="2400" b="1" dirty="0" smtClean="0">
              <a:solidFill>
                <a:srgbClr val="FF0000"/>
              </a:solidFill>
              <a:latin typeface="Times New Roman" panose="02020603050405020304" pitchFamily="18" charset="0"/>
              <a:ea typeface="宋体" panose="02010600030101010101" pitchFamily="2" charset="-122"/>
            </a:endParaRPr>
          </a:p>
        </p:txBody>
      </p:sp>
      <p:sp>
        <p:nvSpPr>
          <p:cNvPr id="6" name="矩形 28"/>
          <p:cNvSpPr>
            <a:spLocks noChangeArrowheads="1"/>
          </p:cNvSpPr>
          <p:nvPr/>
        </p:nvSpPr>
        <p:spPr bwMode="auto">
          <a:xfrm>
            <a:off x="5199303" y="2904179"/>
            <a:ext cx="583981" cy="461665"/>
          </a:xfrm>
          <a:prstGeom prst="rect">
            <a:avLst/>
          </a:prstGeom>
          <a:noFill/>
          <a:ln w="9525">
            <a:noFill/>
            <a:miter lim="800000"/>
          </a:ln>
        </p:spPr>
        <p:txBody>
          <a:bodyPr wrap="square">
            <a:spAutoFit/>
          </a:bodyPr>
          <a:lstStyle/>
          <a:p>
            <a:pPr eaLnBrk="0" fontAlgn="base" hangingPunct="0">
              <a:spcBef>
                <a:spcPct val="0"/>
              </a:spcBef>
              <a:spcAft>
                <a:spcPct val="0"/>
              </a:spcAft>
            </a:pPr>
            <a:r>
              <a:rPr lang="en-US" altLang="zh-CN" sz="2400" b="1" dirty="0" smtClean="0">
                <a:solidFill>
                  <a:srgbClr val="FF0000"/>
                </a:solidFill>
                <a:latin typeface="Times New Roman" panose="02020603050405020304" pitchFamily="18" charset="0"/>
                <a:ea typeface="宋体" panose="02010600030101010101" pitchFamily="2" charset="-122"/>
              </a:rPr>
              <a:t>­</a:t>
            </a:r>
            <a:r>
              <a:rPr lang="en-US" altLang="zh-CN" sz="2400" b="1" dirty="0" err="1" smtClean="0">
                <a:solidFill>
                  <a:srgbClr val="FF0000"/>
                </a:solidFill>
                <a:latin typeface="Times New Roman" panose="02020603050405020304" pitchFamily="18" charset="0"/>
                <a:ea typeface="宋体" panose="02010600030101010101" pitchFamily="2" charset="-122"/>
              </a:rPr>
              <a:t>es</a:t>
            </a:r>
            <a:endParaRPr lang="en-US" altLang="en-US" sz="2400" b="1" dirty="0" smtClean="0">
              <a:solidFill>
                <a:srgbClr val="FF0000"/>
              </a:solidFill>
              <a:latin typeface="Times New Roman" panose="02020603050405020304" pitchFamily="18" charset="0"/>
              <a:ea typeface="宋体" panose="02010600030101010101" pitchFamily="2" charset="-122"/>
            </a:endParaRPr>
          </a:p>
        </p:txBody>
      </p:sp>
      <p:sp>
        <p:nvSpPr>
          <p:cNvPr id="7" name="矩形 28"/>
          <p:cNvSpPr>
            <a:spLocks noChangeArrowheads="1"/>
          </p:cNvSpPr>
          <p:nvPr/>
        </p:nvSpPr>
        <p:spPr bwMode="auto">
          <a:xfrm>
            <a:off x="5413058" y="4091713"/>
            <a:ext cx="453352" cy="461665"/>
          </a:xfrm>
          <a:prstGeom prst="rect">
            <a:avLst/>
          </a:prstGeom>
          <a:noFill/>
          <a:ln w="9525">
            <a:noFill/>
            <a:miter lim="800000"/>
          </a:ln>
        </p:spPr>
        <p:txBody>
          <a:bodyPr wrap="square">
            <a:spAutoFit/>
          </a:bodyPr>
          <a:lstStyle/>
          <a:p>
            <a:pPr eaLnBrk="0" fontAlgn="base" hangingPunct="0">
              <a:spcBef>
                <a:spcPct val="0"/>
              </a:spcBef>
              <a:spcAft>
                <a:spcPct val="0"/>
              </a:spcAft>
            </a:pPr>
            <a:r>
              <a:rPr lang="en-US" altLang="zh-CN" sz="2400" b="1" dirty="0" smtClean="0">
                <a:solidFill>
                  <a:srgbClr val="FF0000"/>
                </a:solidFill>
                <a:latin typeface="Times New Roman" panose="02020603050405020304" pitchFamily="18" charset="0"/>
                <a:ea typeface="宋体" panose="02010600030101010101" pitchFamily="2" charset="-122"/>
              </a:rPr>
              <a:t>­</a:t>
            </a:r>
            <a:r>
              <a:rPr lang="en-US" altLang="zh-CN" sz="2400" b="1" dirty="0" err="1" smtClean="0">
                <a:solidFill>
                  <a:srgbClr val="FF0000"/>
                </a:solidFill>
                <a:latin typeface="Times New Roman" panose="02020603050405020304" pitchFamily="18" charset="0"/>
                <a:ea typeface="宋体" panose="02010600030101010101" pitchFamily="2" charset="-122"/>
              </a:rPr>
              <a:t>i</a:t>
            </a:r>
            <a:endParaRPr lang="en-US" altLang="en-US" sz="2400" b="1" dirty="0" smtClean="0">
              <a:solidFill>
                <a:srgbClr val="FF0000"/>
              </a:solidFill>
              <a:latin typeface="Times New Roman" panose="02020603050405020304" pitchFamily="18" charset="0"/>
              <a:ea typeface="宋体" panose="02010600030101010101" pitchFamily="2" charset="-122"/>
            </a:endParaRPr>
          </a:p>
        </p:txBody>
      </p:sp>
      <p:sp>
        <p:nvSpPr>
          <p:cNvPr id="8" name="矩形 28"/>
          <p:cNvSpPr>
            <a:spLocks noChangeArrowheads="1"/>
          </p:cNvSpPr>
          <p:nvPr/>
        </p:nvSpPr>
        <p:spPr bwMode="auto">
          <a:xfrm>
            <a:off x="5389307" y="4804230"/>
            <a:ext cx="619608" cy="461665"/>
          </a:xfrm>
          <a:prstGeom prst="rect">
            <a:avLst/>
          </a:prstGeom>
          <a:noFill/>
          <a:ln w="9525">
            <a:noFill/>
            <a:miter lim="800000"/>
          </a:ln>
        </p:spPr>
        <p:txBody>
          <a:bodyPr wrap="square">
            <a:spAutoFit/>
          </a:bodyPr>
          <a:lstStyle/>
          <a:p>
            <a:pPr eaLnBrk="0" fontAlgn="base" hangingPunct="0">
              <a:spcBef>
                <a:spcPct val="0"/>
              </a:spcBef>
              <a:spcAft>
                <a:spcPct val="0"/>
              </a:spcAft>
            </a:pPr>
            <a:r>
              <a:rPr lang="en-US" altLang="zh-CN" sz="2400" b="1" dirty="0" smtClean="0">
                <a:solidFill>
                  <a:srgbClr val="FF0000"/>
                </a:solidFill>
                <a:latin typeface="Times New Roman" panose="02020603050405020304" pitchFamily="18" charset="0"/>
                <a:ea typeface="宋体" panose="02010600030101010101" pitchFamily="2" charset="-122"/>
              </a:rPr>
              <a:t>­</a:t>
            </a:r>
            <a:r>
              <a:rPr lang="en-US" altLang="zh-CN" sz="2400" b="1" dirty="0" err="1" smtClean="0">
                <a:solidFill>
                  <a:srgbClr val="FF0000"/>
                </a:solidFill>
                <a:latin typeface="Times New Roman" panose="02020603050405020304" pitchFamily="18" charset="0"/>
                <a:ea typeface="宋体" panose="02010600030101010101" pitchFamily="2" charset="-122"/>
              </a:rPr>
              <a:t>es</a:t>
            </a:r>
            <a:endParaRPr lang="en-US" altLang="en-US" sz="2400" b="1" dirty="0" smtClean="0">
              <a:solidFill>
                <a:srgbClr val="FF0000"/>
              </a:solidFill>
              <a:latin typeface="Times New Roman" panose="02020603050405020304" pitchFamily="18"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p:nvPr/>
        </p:nvSpPr>
        <p:spPr>
          <a:xfrm>
            <a:off x="746443" y="1012602"/>
            <a:ext cx="1491114" cy="583108"/>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nSpc>
                <a:spcPct val="150000"/>
              </a:lnSpc>
              <a:spcBef>
                <a:spcPct val="0"/>
              </a:spcBef>
              <a:buNone/>
            </a:pPr>
            <a:r>
              <a:rPr lang="zh-CN" altLang="en-US" sz="2400" b="1" dirty="0" smtClean="0">
                <a:solidFill>
                  <a:srgbClr val="00A6AD"/>
                </a:solidFill>
                <a:latin typeface="Times New Roman" panose="02020603050405020304" pitchFamily="18" charset="0"/>
                <a:cs typeface="Times New Roman" panose="02020603050405020304" pitchFamily="18" charset="0"/>
              </a:rPr>
              <a:t>活学活用</a:t>
            </a:r>
            <a:r>
              <a:rPr lang="zh-CN" altLang="en-US" sz="2400" b="1" dirty="0" smtClean="0">
                <a:solidFill>
                  <a:srgbClr val="FF6600"/>
                </a:solidFill>
                <a:latin typeface="Times New Roman" panose="02020603050405020304" pitchFamily="18" charset="0"/>
                <a:cs typeface="Times New Roman" panose="02020603050405020304" pitchFamily="18" charset="0"/>
              </a:rPr>
              <a:t> </a:t>
            </a:r>
            <a:endParaRPr lang="zh-CN" altLang="en-US" sz="2400" b="1" dirty="0">
              <a:solidFill>
                <a:srgbClr val="FF6600"/>
              </a:solidFill>
              <a:latin typeface="Times New Roman" panose="02020603050405020304" pitchFamily="18" charset="0"/>
              <a:cs typeface="Times New Roman" panose="02020603050405020304" pitchFamily="18" charset="0"/>
            </a:endParaRPr>
          </a:p>
        </p:txBody>
      </p:sp>
      <p:pic>
        <p:nvPicPr>
          <p:cNvPr id="7" name="Picture 4"/>
          <p:cNvPicPr>
            <a:picLocks noChangeAspect="1"/>
          </p:cNvPicPr>
          <p:nvPr/>
        </p:nvPicPr>
        <p:blipFill>
          <a:blip r:embed="rId2" cstate="email"/>
          <a:stretch>
            <a:fillRect/>
          </a:stretch>
        </p:blipFill>
        <p:spPr>
          <a:xfrm>
            <a:off x="473075" y="1147222"/>
            <a:ext cx="84455" cy="414020"/>
          </a:xfrm>
          <a:prstGeom prst="rect">
            <a:avLst/>
          </a:prstGeom>
          <a:noFill/>
          <a:ln w="9525">
            <a:noFill/>
          </a:ln>
        </p:spPr>
      </p:pic>
      <p:sp>
        <p:nvSpPr>
          <p:cNvPr id="8" name="Text Box 7"/>
          <p:cNvSpPr txBox="1">
            <a:spLocks noChangeArrowheads="1"/>
          </p:cNvSpPr>
          <p:nvPr/>
        </p:nvSpPr>
        <p:spPr bwMode="auto">
          <a:xfrm>
            <a:off x="433768" y="1805740"/>
            <a:ext cx="11030352" cy="3600986"/>
          </a:xfrm>
          <a:prstGeom prst="rect">
            <a:avLst/>
          </a:prstGeom>
          <a:noFill/>
          <a:ln w="9525">
            <a:noFill/>
            <a:miter lim="800000"/>
          </a:ln>
          <a:effectLst/>
        </p:spPr>
        <p:txBody>
          <a:bodyPr wrap="square">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1</a:t>
            </a:r>
            <a:r>
              <a:rPr lang="zh-CN" altLang="en-US" sz="3000" b="1" dirty="0" smtClean="0">
                <a:latin typeface="Times New Roman" panose="02020603050405020304" pitchFamily="18" charset="0"/>
                <a:cs typeface="Times New Roman" panose="02020603050405020304" pitchFamily="18" charset="0"/>
              </a:rPr>
              <a:t>．根据汉语意思完成句子</a:t>
            </a:r>
          </a:p>
          <a:p>
            <a:pPr>
              <a:lnSpc>
                <a:spcPct val="150000"/>
              </a:lnSpc>
            </a:pPr>
            <a:r>
              <a:rPr lang="en-US" altLang="zh-CN" sz="3000" b="1" dirty="0" smtClean="0">
                <a:latin typeface="Times New Roman" panose="02020603050405020304" pitchFamily="18" charset="0"/>
                <a:cs typeface="Times New Roman" panose="02020603050405020304" pitchFamily="18" charset="0"/>
              </a:rPr>
              <a:t>(1)</a:t>
            </a:r>
            <a:r>
              <a:rPr lang="zh-CN" altLang="en-US" sz="3000" b="1" dirty="0" smtClean="0">
                <a:latin typeface="Times New Roman" panose="02020603050405020304" pitchFamily="18" charset="0"/>
                <a:cs typeface="Times New Roman" panose="02020603050405020304" pitchFamily="18" charset="0"/>
              </a:rPr>
              <a:t>丹尼尔经常在电视上看比赛。</a:t>
            </a:r>
          </a:p>
          <a:p>
            <a:pPr>
              <a:lnSpc>
                <a:spcPct val="150000"/>
              </a:lnSpc>
            </a:pPr>
            <a:r>
              <a:rPr lang="en-US" altLang="zh-CN" sz="3000" b="1" dirty="0" smtClean="0">
                <a:latin typeface="Times New Roman" panose="02020603050405020304" pitchFamily="18" charset="0"/>
                <a:cs typeface="Times New Roman" panose="02020603050405020304" pitchFamily="18" charset="0"/>
              </a:rPr>
              <a:t>Daniel often  ________</a:t>
            </a:r>
            <a:r>
              <a:rPr lang="zh-CN" altLang="zh-CN" sz="3200" dirty="0" smtClean="0"/>
              <a:t> </a:t>
            </a:r>
            <a:r>
              <a:rPr lang="en-US" altLang="zh-CN" sz="3200" dirty="0" smtClean="0"/>
              <a:t>________</a:t>
            </a:r>
            <a:r>
              <a:rPr lang="en-US" altLang="zh-CN" sz="3000" b="1" dirty="0" smtClean="0">
                <a:latin typeface="Times New Roman" panose="02020603050405020304" pitchFamily="18" charset="0"/>
                <a:cs typeface="Times New Roman" panose="02020603050405020304" pitchFamily="18" charset="0"/>
              </a:rPr>
              <a:t> ________ ________</a:t>
            </a:r>
            <a:r>
              <a:rPr lang="zh-CN" altLang="en-US" sz="3000" b="1" dirty="0" smtClean="0">
                <a:latin typeface="Times New Roman" panose="02020603050405020304" pitchFamily="18" charset="0"/>
                <a:cs typeface="Times New Roman" panose="02020603050405020304" pitchFamily="18" charset="0"/>
              </a:rPr>
              <a:t>．</a:t>
            </a:r>
          </a:p>
          <a:p>
            <a:pPr>
              <a:lnSpc>
                <a:spcPct val="150000"/>
              </a:lnSpc>
            </a:pPr>
            <a:r>
              <a:rPr lang="en-US" altLang="zh-CN" sz="3000" b="1" dirty="0" smtClean="0">
                <a:latin typeface="Times New Roman" panose="02020603050405020304" pitchFamily="18" charset="0"/>
                <a:cs typeface="Times New Roman" panose="02020603050405020304" pitchFamily="18" charset="0"/>
              </a:rPr>
              <a:t>(2)</a:t>
            </a:r>
            <a:r>
              <a:rPr lang="zh-CN" altLang="en-US" sz="3000" b="1" dirty="0" smtClean="0">
                <a:latin typeface="Times New Roman" panose="02020603050405020304" pitchFamily="18" charset="0"/>
                <a:cs typeface="Times New Roman" panose="02020603050405020304" pitchFamily="18" charset="0"/>
              </a:rPr>
              <a:t>他姐姐星期一不跳舞。</a:t>
            </a:r>
          </a:p>
          <a:p>
            <a:pPr>
              <a:lnSpc>
                <a:spcPct val="150000"/>
              </a:lnSpc>
            </a:pPr>
            <a:r>
              <a:rPr lang="en-US" altLang="zh-CN" sz="3000" b="1" dirty="0" smtClean="0">
                <a:latin typeface="Times New Roman" panose="02020603050405020304" pitchFamily="18" charset="0"/>
                <a:cs typeface="Times New Roman" panose="02020603050405020304" pitchFamily="18" charset="0"/>
              </a:rPr>
              <a:t>His sister ________ ________ on Monday.</a:t>
            </a:r>
          </a:p>
        </p:txBody>
      </p:sp>
      <p:sp>
        <p:nvSpPr>
          <p:cNvPr id="12" name="Rectangle 8"/>
          <p:cNvSpPr>
            <a:spLocks noChangeArrowheads="1"/>
          </p:cNvSpPr>
          <p:nvPr/>
        </p:nvSpPr>
        <p:spPr bwMode="auto">
          <a:xfrm>
            <a:off x="2815749" y="3416716"/>
            <a:ext cx="6803263" cy="461665"/>
          </a:xfrm>
          <a:prstGeom prst="rect">
            <a:avLst/>
          </a:prstGeom>
          <a:noFill/>
          <a:ln w="9525">
            <a:noFill/>
            <a:miter lim="800000"/>
          </a:ln>
        </p:spPr>
        <p:txBody>
          <a:bodyPr wrap="square">
            <a:spAutoFit/>
          </a:bodyPr>
          <a:lstStyle/>
          <a:p>
            <a:pPr>
              <a:buFont typeface="Arial" panose="020B0604020202020204" pitchFamily="34" charset="0"/>
              <a:buNone/>
            </a:pPr>
            <a:r>
              <a:rPr lang="en-US" altLang="zh-CN" sz="2400" b="1" dirty="0" smtClean="0">
                <a:solidFill>
                  <a:srgbClr val="FF0000"/>
                </a:solidFill>
                <a:latin typeface="Times New Roman" panose="02020603050405020304" pitchFamily="18" charset="0"/>
                <a:cs typeface="Times New Roman" panose="02020603050405020304" pitchFamily="18" charset="0"/>
              </a:rPr>
              <a:t>watches          games              on                 TV</a:t>
            </a:r>
          </a:p>
        </p:txBody>
      </p:sp>
      <p:sp>
        <p:nvSpPr>
          <p:cNvPr id="9" name="Rectangle 5"/>
          <p:cNvSpPr/>
          <p:nvPr/>
        </p:nvSpPr>
        <p:spPr>
          <a:xfrm>
            <a:off x="1210140" y="111048"/>
            <a:ext cx="4247253"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spcBef>
                <a:spcPct val="0"/>
              </a:spcBef>
              <a:buNone/>
            </a:pPr>
            <a:r>
              <a:rPr lang="en-US" altLang="zh-CN" b="1" dirty="0" smtClean="0">
                <a:latin typeface="微软雅黑" panose="020B0503020204020204" charset="-122"/>
                <a:ea typeface="微软雅黑" panose="020B0503020204020204" charset="-122"/>
              </a:rPr>
              <a:t>Period 3</a:t>
            </a:r>
            <a:r>
              <a:rPr lang="zh-CN" altLang="en-US" b="1" dirty="0" smtClean="0">
                <a:latin typeface="微软雅黑" panose="020B0503020204020204" charset="-122"/>
                <a:ea typeface="微软雅黑" panose="020B0503020204020204" charset="-122"/>
              </a:rPr>
              <a:t>　</a:t>
            </a:r>
            <a:r>
              <a:rPr lang="en-US" altLang="zh-CN" b="1" dirty="0" smtClean="0">
                <a:latin typeface="微软雅黑" panose="020B0503020204020204" charset="-122"/>
                <a:ea typeface="微软雅黑" panose="020B0503020204020204" charset="-122"/>
              </a:rPr>
              <a:t>Grammar</a:t>
            </a:r>
            <a:endParaRPr lang="zh-CN" altLang="en-US" dirty="0" smtClean="0">
              <a:latin typeface="微软雅黑" panose="020B0503020204020204" charset="-122"/>
              <a:ea typeface="微软雅黑" panose="020B0503020204020204" charset="-122"/>
            </a:endParaRPr>
          </a:p>
        </p:txBody>
      </p:sp>
      <p:sp>
        <p:nvSpPr>
          <p:cNvPr id="10" name="Rectangle 8"/>
          <p:cNvSpPr>
            <a:spLocks noChangeArrowheads="1"/>
          </p:cNvSpPr>
          <p:nvPr/>
        </p:nvSpPr>
        <p:spPr bwMode="auto">
          <a:xfrm>
            <a:off x="2305110" y="4818005"/>
            <a:ext cx="2694402" cy="461665"/>
          </a:xfrm>
          <a:prstGeom prst="rect">
            <a:avLst/>
          </a:prstGeom>
          <a:noFill/>
          <a:ln w="9525">
            <a:noFill/>
            <a:miter lim="800000"/>
          </a:ln>
        </p:spPr>
        <p:txBody>
          <a:bodyPr wrap="square">
            <a:spAutoFit/>
          </a:bodyPr>
          <a:lstStyle/>
          <a:p>
            <a:pPr>
              <a:buFont typeface="Arial" panose="020B0604020202020204" pitchFamily="34" charset="0"/>
              <a:buNone/>
            </a:pPr>
            <a:r>
              <a:rPr lang="en-US" altLang="zh-CN" sz="2400" b="1" dirty="0" smtClean="0">
                <a:solidFill>
                  <a:srgbClr val="FF0000"/>
                </a:solidFill>
                <a:latin typeface="Times New Roman" panose="02020603050405020304" pitchFamily="18" charset="0"/>
                <a:cs typeface="Times New Roman" panose="02020603050405020304" pitchFamily="18" charset="0"/>
              </a:rPr>
              <a:t>doesn't          dance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dissolve">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dissolve">
                                      <p:cBhvr>
                                        <p:cTn id="2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16205" y="1045210"/>
            <a:ext cx="3611733" cy="675005"/>
            <a:chOff x="183" y="1646"/>
            <a:chExt cx="4986" cy="1063"/>
          </a:xfrm>
        </p:grpSpPr>
        <p:pic>
          <p:nvPicPr>
            <p:cNvPr id="9" name="图片 8" descr="图标-02"/>
            <p:cNvPicPr>
              <a:picLocks noChangeAspect="1"/>
            </p:cNvPicPr>
            <p:nvPr/>
          </p:nvPicPr>
          <p:blipFill>
            <a:blip r:embed="rId2" cstate="email"/>
            <a:stretch>
              <a:fillRect/>
            </a:stretch>
          </p:blipFill>
          <p:spPr>
            <a:xfrm>
              <a:off x="183" y="1646"/>
              <a:ext cx="4986" cy="1063"/>
            </a:xfrm>
            <a:prstGeom prst="rect">
              <a:avLst/>
            </a:prstGeom>
          </p:spPr>
        </p:pic>
        <p:sp>
          <p:nvSpPr>
            <p:cNvPr id="4" name="文本框 3"/>
            <p:cNvSpPr txBox="1"/>
            <p:nvPr/>
          </p:nvSpPr>
          <p:spPr>
            <a:xfrm>
              <a:off x="462" y="1767"/>
              <a:ext cx="3684" cy="824"/>
            </a:xfrm>
            <a:prstGeom prst="rect">
              <a:avLst/>
            </a:prstGeom>
            <a:noFill/>
          </p:spPr>
          <p:txBody>
            <a:bodyPr wrap="none" rtlCol="0">
              <a:spAutoFit/>
            </a:bodyPr>
            <a:lstStyle/>
            <a:p>
              <a:pPr algn="l"/>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课前自主预习</a:t>
              </a:r>
              <a:endParaRPr lang="zh-CN" altLang="en-US"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endParaRPr>
            </a:p>
          </p:txBody>
        </p:sp>
      </p:grpSp>
      <p:graphicFrame>
        <p:nvGraphicFramePr>
          <p:cNvPr id="8" name="Group 35"/>
          <p:cNvGraphicFramePr>
            <a:graphicFrameLocks noGrp="1"/>
          </p:cNvGraphicFramePr>
          <p:nvPr/>
        </p:nvGraphicFramePr>
        <p:xfrm>
          <a:off x="1228825" y="2481943"/>
          <a:ext cx="9962339" cy="3198387"/>
        </p:xfrm>
        <a:graphic>
          <a:graphicData uri="http://schemas.openxmlformats.org/drawingml/2006/table">
            <a:tbl>
              <a:tblPr/>
              <a:tblGrid>
                <a:gridCol w="2998791">
                  <a:extLst>
                    <a:ext uri="{9D8B030D-6E8A-4147-A177-3AD203B41FA5}">
                      <a16:colId xmlns:a16="http://schemas.microsoft.com/office/drawing/2014/main" val="20000"/>
                    </a:ext>
                  </a:extLst>
                </a:gridCol>
                <a:gridCol w="6963548">
                  <a:extLst>
                    <a:ext uri="{9D8B030D-6E8A-4147-A177-3AD203B41FA5}">
                      <a16:colId xmlns:a16="http://schemas.microsoft.com/office/drawing/2014/main" val="20001"/>
                    </a:ext>
                  </a:extLst>
                </a:gridCol>
              </a:tblGrid>
              <a:tr h="3198387">
                <a:tc>
                  <a:txBody>
                    <a:bodyPr/>
                    <a:lstStyle/>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3000" b="1" i="0" u="none" strike="noStrike" cap="none" normalizeH="0" baseline="0" dirty="0" smtClean="0">
                          <a:ln>
                            <a:noFill/>
                          </a:ln>
                          <a:solidFill>
                            <a:schemeClr val="tx1"/>
                          </a:solidFill>
                          <a:effectLst/>
                          <a:latin typeface="+mn-ea"/>
                          <a:ea typeface="+mn-ea"/>
                        </a:rPr>
                        <a:t>单</a:t>
                      </a:r>
                      <a:endParaRPr kumimoji="0" lang="en-US" altLang="zh-CN" sz="3000" b="1" i="0" u="none" strike="noStrike" cap="none" normalizeH="0" baseline="0" dirty="0" smtClean="0">
                        <a:ln>
                          <a:noFill/>
                        </a:ln>
                        <a:solidFill>
                          <a:schemeClr val="tx1"/>
                        </a:solidFill>
                        <a:effectLst/>
                        <a:latin typeface="+mn-ea"/>
                        <a:ea typeface="+mn-ea"/>
                      </a:endParaRPr>
                    </a:p>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3000" b="1" i="0" u="none" strike="noStrike" cap="none" normalizeH="0" baseline="0" dirty="0" smtClean="0">
                          <a:ln>
                            <a:noFill/>
                          </a:ln>
                          <a:solidFill>
                            <a:schemeClr val="tx1"/>
                          </a:solidFill>
                          <a:effectLst/>
                          <a:latin typeface="+mn-ea"/>
                          <a:ea typeface="+mn-ea"/>
                        </a:rPr>
                        <a:t>词</a:t>
                      </a:r>
                      <a:endParaRPr kumimoji="0" lang="en-US" altLang="zh-CN" sz="3000" b="1" i="0" u="none" strike="noStrike" cap="none" normalizeH="0" baseline="0" dirty="0" smtClean="0">
                        <a:ln>
                          <a:noFill/>
                        </a:ln>
                        <a:solidFill>
                          <a:schemeClr val="tx1"/>
                        </a:solidFill>
                        <a:effectLst/>
                        <a:latin typeface="+mn-ea"/>
                        <a:ea typeface="+mn-ea"/>
                      </a:endParaRPr>
                    </a:p>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3000" b="1" i="0" u="none" strike="noStrike" cap="none" normalizeH="0" baseline="0" dirty="0" smtClean="0">
                          <a:ln>
                            <a:noFill/>
                          </a:ln>
                          <a:solidFill>
                            <a:schemeClr val="tx1"/>
                          </a:solidFill>
                          <a:effectLst/>
                          <a:latin typeface="+mn-ea"/>
                          <a:ea typeface="+mn-ea"/>
                        </a:rPr>
                        <a:t>闯</a:t>
                      </a:r>
                      <a:endParaRPr kumimoji="0" lang="en-US" altLang="zh-CN" sz="3000" b="1" i="0" u="none" strike="noStrike" cap="none" normalizeH="0" baseline="0" dirty="0" smtClean="0">
                        <a:ln>
                          <a:noFill/>
                        </a:ln>
                        <a:solidFill>
                          <a:schemeClr val="tx1"/>
                        </a:solidFill>
                        <a:effectLst/>
                        <a:latin typeface="+mn-ea"/>
                        <a:ea typeface="+mn-ea"/>
                      </a:endParaRPr>
                    </a:p>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3000" b="1" i="0" u="none" strike="noStrike" cap="none" normalizeH="0" baseline="0" dirty="0" smtClean="0">
                          <a:ln>
                            <a:noFill/>
                          </a:ln>
                          <a:solidFill>
                            <a:schemeClr val="tx1"/>
                          </a:solidFill>
                          <a:effectLst/>
                          <a:latin typeface="+mn-ea"/>
                          <a:ea typeface="+mn-ea"/>
                        </a:rPr>
                        <a:t>关</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50000"/>
                        </a:lnSpc>
                        <a:spcBef>
                          <a:spcPct val="20000"/>
                        </a:spcBef>
                        <a:spcAft>
                          <a:spcPct val="0"/>
                        </a:spcAft>
                        <a:buClrTx/>
                        <a:buSzTx/>
                        <a:buFontTx/>
                        <a:buNone/>
                      </a:pPr>
                      <a:r>
                        <a:rPr kumimoji="0" lang="en-US" altLang="zh-CN" sz="3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1. </a:t>
                      </a:r>
                      <a:r>
                        <a:rPr kumimoji="0" lang="zh-CN" altLang="en-US" sz="3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画画 </a:t>
                      </a:r>
                      <a:r>
                        <a:rPr kumimoji="0" lang="en-US" altLang="zh-CN" sz="3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 '</a:t>
                      </a:r>
                      <a:r>
                        <a:rPr kumimoji="0" lang="en-US" altLang="zh-CN" sz="3000" b="1"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rPr>
                        <a:t>drɔːɪŋ</a:t>
                      </a:r>
                      <a:r>
                        <a:rPr kumimoji="0" lang="en-US" altLang="zh-CN" sz="3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/________</a:t>
                      </a:r>
                    </a:p>
                    <a:p>
                      <a:pPr marL="0" marR="0" lvl="0" indent="0" algn="l" defTabSz="914400" rtl="0" eaLnBrk="0" fontAlgn="base" latinLnBrk="0" hangingPunct="0">
                        <a:lnSpc>
                          <a:spcPct val="150000"/>
                        </a:lnSpc>
                        <a:spcBef>
                          <a:spcPct val="20000"/>
                        </a:spcBef>
                        <a:spcAft>
                          <a:spcPct val="0"/>
                        </a:spcAft>
                        <a:buClrTx/>
                        <a:buSzTx/>
                        <a:buFontTx/>
                        <a:buNone/>
                      </a:pPr>
                      <a:r>
                        <a:rPr kumimoji="0" lang="en-US" altLang="zh-CN" sz="3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2. </a:t>
                      </a:r>
                      <a:r>
                        <a:rPr kumimoji="0" lang="zh-CN" altLang="en-US" sz="3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购物</a:t>
                      </a:r>
                      <a:r>
                        <a:rPr kumimoji="0" lang="en-US" altLang="zh-CN" sz="3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 </a:t>
                      </a:r>
                      <a:r>
                        <a:rPr kumimoji="0" lang="en-US" altLang="zh-CN" sz="3000" b="1"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rPr>
                        <a:t>ʃɒp</a:t>
                      </a:r>
                      <a:r>
                        <a:rPr kumimoji="0" lang="en-US" altLang="zh-CN" sz="3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 ________</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0" name="Text Box 12"/>
          <p:cNvSpPr txBox="1">
            <a:spLocks noChangeArrowheads="1"/>
          </p:cNvSpPr>
          <p:nvPr/>
        </p:nvSpPr>
        <p:spPr bwMode="auto">
          <a:xfrm>
            <a:off x="3991383" y="2909010"/>
            <a:ext cx="1584325" cy="457200"/>
          </a:xfrm>
          <a:prstGeom prst="rect">
            <a:avLst/>
          </a:prstGeom>
          <a:noFill/>
          <a:ln w="9525">
            <a:noFill/>
            <a:miter lim="800000"/>
          </a:ln>
        </p:spPr>
        <p:txBody>
          <a:bodyPr>
            <a:spAutoFit/>
          </a:bodyPr>
          <a:lstStyle/>
          <a:p>
            <a:pPr>
              <a:defRPr/>
            </a:pPr>
            <a:r>
              <a:rPr lang="en-US" altLang="zh-CN" dirty="0"/>
              <a:t>  </a:t>
            </a:r>
            <a:endParaRPr lang="zh-CN" altLang="en-US" u="sng" dirty="0">
              <a:solidFill>
                <a:srgbClr val="C00000"/>
              </a:solidFill>
              <a:latin typeface="Times New Roman" panose="02020603050405020304" pitchFamily="18" charset="0"/>
              <a:ea typeface="+mn-ea"/>
              <a:cs typeface="Times New Roman" panose="02020603050405020304" pitchFamily="18" charset="0"/>
            </a:endParaRPr>
          </a:p>
        </p:txBody>
      </p:sp>
      <p:sp>
        <p:nvSpPr>
          <p:cNvPr id="13" name="矩形 28"/>
          <p:cNvSpPr>
            <a:spLocks noChangeArrowheads="1"/>
          </p:cNvSpPr>
          <p:nvPr/>
        </p:nvSpPr>
        <p:spPr bwMode="auto">
          <a:xfrm>
            <a:off x="7029896" y="3532378"/>
            <a:ext cx="1588897" cy="461665"/>
          </a:xfrm>
          <a:prstGeom prst="rect">
            <a:avLst/>
          </a:prstGeom>
          <a:noFill/>
          <a:ln w="9525">
            <a:noFill/>
            <a:miter lim="800000"/>
          </a:ln>
        </p:spPr>
        <p:txBody>
          <a:bodyPr wrap="none">
            <a:spAutoFit/>
          </a:bodyPr>
          <a:lstStyle/>
          <a:p>
            <a:pPr eaLnBrk="0" fontAlgn="base" hangingPunct="0">
              <a:spcBef>
                <a:spcPct val="0"/>
              </a:spcBef>
              <a:spcAft>
                <a:spcPct val="0"/>
              </a:spcAft>
            </a:pPr>
            <a:r>
              <a:rPr lang="en-US" altLang="zh-CN" sz="2400" b="1" dirty="0" smtClean="0">
                <a:solidFill>
                  <a:srgbClr val="FF0000"/>
                </a:solidFill>
                <a:latin typeface="Times New Roman" panose="02020603050405020304" pitchFamily="18" charset="0"/>
                <a:ea typeface="宋体" panose="02010600030101010101" pitchFamily="2" charset="-122"/>
              </a:rPr>
              <a:t>drawing</a:t>
            </a:r>
            <a:r>
              <a:rPr lang="zh-CN" altLang="en-US" sz="2400" b="1" dirty="0" smtClean="0">
                <a:solidFill>
                  <a:srgbClr val="FF0000"/>
                </a:solidFill>
                <a:latin typeface="Times New Roman" panose="02020603050405020304" pitchFamily="18" charset="0"/>
                <a:ea typeface="宋体" panose="02010600030101010101" pitchFamily="2" charset="-122"/>
              </a:rPr>
              <a:t>　</a:t>
            </a:r>
            <a:endParaRPr lang="en-US" altLang="zh-CN" sz="2400" b="1" dirty="0" smtClean="0">
              <a:solidFill>
                <a:srgbClr val="FF0000"/>
              </a:solidFill>
              <a:latin typeface="Times New Roman" panose="02020603050405020304" pitchFamily="18" charset="0"/>
              <a:ea typeface="宋体" panose="02010600030101010101" pitchFamily="2" charset="-122"/>
            </a:endParaRPr>
          </a:p>
        </p:txBody>
      </p:sp>
      <p:sp>
        <p:nvSpPr>
          <p:cNvPr id="18" name="矩形 27"/>
          <p:cNvSpPr>
            <a:spLocks noChangeArrowheads="1"/>
          </p:cNvSpPr>
          <p:nvPr/>
        </p:nvSpPr>
        <p:spPr bwMode="auto">
          <a:xfrm>
            <a:off x="6720081" y="4327273"/>
            <a:ext cx="801823" cy="461665"/>
          </a:xfrm>
          <a:prstGeom prst="rect">
            <a:avLst/>
          </a:prstGeom>
          <a:noFill/>
          <a:ln w="9525">
            <a:noFill/>
            <a:miter lim="800000"/>
          </a:ln>
        </p:spPr>
        <p:txBody>
          <a:bodyPr wrap="none">
            <a:spAutoFit/>
          </a:bodyPr>
          <a:lstStyle/>
          <a:p>
            <a:pPr lvl="0" eaLnBrk="0" fontAlgn="base" hangingPunct="0">
              <a:spcBef>
                <a:spcPct val="0"/>
              </a:spcBef>
              <a:spcAft>
                <a:spcPct val="0"/>
              </a:spcAft>
            </a:pPr>
            <a:r>
              <a:rPr lang="en-US" altLang="zh-CN" sz="2400" b="1" dirty="0" smtClean="0">
                <a:solidFill>
                  <a:srgbClr val="FF0000"/>
                </a:solidFill>
                <a:latin typeface="Times New Roman" panose="02020603050405020304" pitchFamily="18" charset="0"/>
                <a:ea typeface="宋体" panose="02010600030101010101" pitchFamily="2" charset="-122"/>
              </a:rPr>
              <a:t>shop</a:t>
            </a:r>
          </a:p>
        </p:txBody>
      </p:sp>
      <p:sp>
        <p:nvSpPr>
          <p:cNvPr id="21" name="Rectangle 5"/>
          <p:cNvSpPr/>
          <p:nvPr/>
        </p:nvSpPr>
        <p:spPr>
          <a:xfrm>
            <a:off x="1210140" y="111048"/>
            <a:ext cx="4247253"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spcBef>
                <a:spcPct val="0"/>
              </a:spcBef>
              <a:buNone/>
            </a:pPr>
            <a:r>
              <a:rPr lang="en-US" altLang="zh-CN" b="1" dirty="0" smtClean="0">
                <a:latin typeface="微软雅黑" panose="020B0503020204020204" charset="-122"/>
                <a:ea typeface="微软雅黑" panose="020B0503020204020204" charset="-122"/>
              </a:rPr>
              <a:t>Period 3</a:t>
            </a:r>
            <a:r>
              <a:rPr lang="zh-CN" altLang="en-US" b="1" dirty="0" smtClean="0">
                <a:latin typeface="微软雅黑" panose="020B0503020204020204" charset="-122"/>
                <a:ea typeface="微软雅黑" panose="020B0503020204020204" charset="-122"/>
              </a:rPr>
              <a:t>　</a:t>
            </a:r>
            <a:r>
              <a:rPr lang="en-US" altLang="zh-CN" b="1" dirty="0" smtClean="0">
                <a:latin typeface="微软雅黑" panose="020B0503020204020204" charset="-122"/>
                <a:ea typeface="微软雅黑" panose="020B0503020204020204" charset="-122"/>
              </a:rPr>
              <a:t>Grammar</a:t>
            </a:r>
            <a:endParaRPr lang="zh-CN" altLang="en-US" dirty="0" smtClean="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linds(horizontal)">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blinds(horizontal)">
                                      <p:cBhvr>
                                        <p:cTn id="1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7"/>
          <p:cNvSpPr txBox="1">
            <a:spLocks noChangeArrowheads="1"/>
          </p:cNvSpPr>
          <p:nvPr/>
        </p:nvSpPr>
        <p:spPr bwMode="auto">
          <a:xfrm>
            <a:off x="410017" y="1591965"/>
            <a:ext cx="11030352" cy="4247317"/>
          </a:xfrm>
          <a:prstGeom prst="rect">
            <a:avLst/>
          </a:prstGeom>
          <a:noFill/>
          <a:ln w="9525">
            <a:noFill/>
            <a:miter lim="800000"/>
          </a:ln>
          <a:effectLst/>
        </p:spPr>
        <p:txBody>
          <a:bodyPr wrap="square">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(3)“</a:t>
            </a:r>
            <a:r>
              <a:rPr lang="zh-CN" altLang="en-US" sz="3000" b="1" dirty="0" smtClean="0">
                <a:latin typeface="Times New Roman" panose="02020603050405020304" pitchFamily="18" charset="0"/>
                <a:cs typeface="Times New Roman" panose="02020603050405020304" pitchFamily="18" charset="0"/>
              </a:rPr>
              <a:t>她骑自行车去上班吗？”“不，她不是。”</a:t>
            </a:r>
          </a:p>
          <a:p>
            <a:pPr>
              <a:lnSpc>
                <a:spcPct val="150000"/>
              </a:lnSpc>
            </a:pPr>
            <a:r>
              <a:rPr lang="en-US" altLang="zh-CN" sz="3000" b="1" dirty="0" smtClean="0">
                <a:latin typeface="Times New Roman" panose="02020603050405020304" pitchFamily="18" charset="0"/>
                <a:cs typeface="Times New Roman" panose="02020603050405020304" pitchFamily="18" charset="0"/>
              </a:rPr>
              <a:t>—________ she ________ to work by bike?</a:t>
            </a:r>
          </a:p>
          <a:p>
            <a:pPr>
              <a:lnSpc>
                <a:spcPct val="150000"/>
              </a:lnSpc>
            </a:pPr>
            <a:r>
              <a:rPr lang="en-US" altLang="zh-CN" sz="3000" b="1" dirty="0" smtClean="0">
                <a:latin typeface="Times New Roman" panose="02020603050405020304" pitchFamily="18" charset="0"/>
                <a:cs typeface="Times New Roman" panose="02020603050405020304" pitchFamily="18" charset="0"/>
              </a:rPr>
              <a:t>—________</a:t>
            </a:r>
            <a:r>
              <a:rPr lang="zh-CN" altLang="en-US"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________ ________</a:t>
            </a:r>
            <a:r>
              <a:rPr lang="zh-CN" altLang="en-US" sz="3000" b="1" dirty="0" smtClean="0">
                <a:latin typeface="Times New Roman" panose="02020603050405020304" pitchFamily="18" charset="0"/>
                <a:cs typeface="Times New Roman" panose="02020603050405020304" pitchFamily="18" charset="0"/>
              </a:rPr>
              <a:t>．</a:t>
            </a:r>
          </a:p>
          <a:p>
            <a:pPr>
              <a:lnSpc>
                <a:spcPct val="150000"/>
              </a:lnSpc>
            </a:pPr>
            <a:r>
              <a:rPr lang="zh-CN" altLang="en-US"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(4)“</a:t>
            </a:r>
            <a:r>
              <a:rPr lang="zh-CN" altLang="en-US" sz="3000" b="1" dirty="0" smtClean="0">
                <a:latin typeface="Times New Roman" panose="02020603050405020304" pitchFamily="18" charset="0"/>
                <a:cs typeface="Times New Roman" panose="02020603050405020304" pitchFamily="18" charset="0"/>
              </a:rPr>
              <a:t>你在周末经常画画吗？”“是的。”</a:t>
            </a:r>
          </a:p>
          <a:p>
            <a:pPr>
              <a:lnSpc>
                <a:spcPct val="150000"/>
              </a:lnSpc>
            </a:pPr>
            <a:r>
              <a:rPr lang="en-US" altLang="zh-CN" sz="3000" b="1" dirty="0" smtClean="0">
                <a:latin typeface="Times New Roman" panose="02020603050405020304" pitchFamily="18" charset="0"/>
                <a:cs typeface="Times New Roman" panose="02020603050405020304" pitchFamily="18" charset="0"/>
              </a:rPr>
              <a:t>—________ you often ________ at weekends?</a:t>
            </a:r>
          </a:p>
          <a:p>
            <a:pPr>
              <a:lnSpc>
                <a:spcPct val="150000"/>
              </a:lnSpc>
            </a:pPr>
            <a:r>
              <a:rPr lang="en-US" altLang="zh-CN" sz="3000" b="1" dirty="0" smtClean="0">
                <a:latin typeface="Times New Roman" panose="02020603050405020304" pitchFamily="18" charset="0"/>
                <a:cs typeface="Times New Roman" panose="02020603050405020304" pitchFamily="18" charset="0"/>
              </a:rPr>
              <a:t> —________</a:t>
            </a:r>
            <a:r>
              <a:rPr lang="zh-CN" altLang="en-US"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________ ________. </a:t>
            </a:r>
          </a:p>
        </p:txBody>
      </p:sp>
      <p:sp>
        <p:nvSpPr>
          <p:cNvPr id="9" name="Rectangle 5"/>
          <p:cNvSpPr/>
          <p:nvPr/>
        </p:nvSpPr>
        <p:spPr>
          <a:xfrm>
            <a:off x="1210140" y="111048"/>
            <a:ext cx="4247253"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spcBef>
                <a:spcPct val="0"/>
              </a:spcBef>
              <a:buNone/>
            </a:pPr>
            <a:r>
              <a:rPr lang="en-US" altLang="zh-CN" b="1" dirty="0" smtClean="0">
                <a:latin typeface="微软雅黑" panose="020B0503020204020204" charset="-122"/>
                <a:ea typeface="微软雅黑" panose="020B0503020204020204" charset="-122"/>
              </a:rPr>
              <a:t>Period 3</a:t>
            </a:r>
            <a:r>
              <a:rPr lang="zh-CN" altLang="en-US" b="1" dirty="0" smtClean="0">
                <a:latin typeface="微软雅黑" panose="020B0503020204020204" charset="-122"/>
                <a:ea typeface="微软雅黑" panose="020B0503020204020204" charset="-122"/>
              </a:rPr>
              <a:t>　</a:t>
            </a:r>
            <a:r>
              <a:rPr lang="en-US" altLang="zh-CN" b="1" dirty="0" smtClean="0">
                <a:latin typeface="微软雅黑" panose="020B0503020204020204" charset="-122"/>
                <a:ea typeface="微软雅黑" panose="020B0503020204020204" charset="-122"/>
              </a:rPr>
              <a:t>Grammar</a:t>
            </a:r>
            <a:endParaRPr lang="zh-CN" altLang="en-US" dirty="0" smtClean="0">
              <a:latin typeface="微软雅黑" panose="020B0503020204020204" charset="-122"/>
              <a:ea typeface="微软雅黑" panose="020B0503020204020204" charset="-122"/>
            </a:endParaRPr>
          </a:p>
        </p:txBody>
      </p:sp>
      <p:sp>
        <p:nvSpPr>
          <p:cNvPr id="5" name="Rectangle 8"/>
          <p:cNvSpPr>
            <a:spLocks noChangeArrowheads="1"/>
          </p:cNvSpPr>
          <p:nvPr/>
        </p:nvSpPr>
        <p:spPr bwMode="auto">
          <a:xfrm>
            <a:off x="1212579" y="2490440"/>
            <a:ext cx="3062534" cy="461665"/>
          </a:xfrm>
          <a:prstGeom prst="rect">
            <a:avLst/>
          </a:prstGeom>
          <a:noFill/>
          <a:ln w="9525">
            <a:noFill/>
            <a:miter lim="800000"/>
          </a:ln>
        </p:spPr>
        <p:txBody>
          <a:bodyPr wrap="square">
            <a:spAutoFit/>
          </a:bodyPr>
          <a:lstStyle/>
          <a:p>
            <a:pPr>
              <a:buFont typeface="Arial" panose="020B0604020202020204" pitchFamily="34" charset="0"/>
              <a:buNone/>
            </a:pPr>
            <a:r>
              <a:rPr lang="en-US" altLang="zh-CN" sz="2400" b="1" dirty="0" smtClean="0">
                <a:solidFill>
                  <a:srgbClr val="FF0000"/>
                </a:solidFill>
                <a:latin typeface="Times New Roman" panose="02020603050405020304" pitchFamily="18" charset="0"/>
                <a:cs typeface="Times New Roman" panose="02020603050405020304" pitchFamily="18" charset="0"/>
              </a:rPr>
              <a:t>Does                       go</a:t>
            </a:r>
          </a:p>
        </p:txBody>
      </p:sp>
      <p:sp>
        <p:nvSpPr>
          <p:cNvPr id="6" name="矩形 28"/>
          <p:cNvSpPr>
            <a:spLocks noChangeArrowheads="1"/>
          </p:cNvSpPr>
          <p:nvPr/>
        </p:nvSpPr>
        <p:spPr bwMode="auto">
          <a:xfrm>
            <a:off x="1351695" y="3201064"/>
            <a:ext cx="4680970" cy="461665"/>
          </a:xfrm>
          <a:prstGeom prst="rect">
            <a:avLst/>
          </a:prstGeom>
          <a:noFill/>
          <a:ln w="9525">
            <a:noFill/>
            <a:miter lim="800000"/>
          </a:ln>
        </p:spPr>
        <p:txBody>
          <a:bodyPr wrap="square">
            <a:spAutoFit/>
          </a:bodyPr>
          <a:lstStyle/>
          <a:p>
            <a:pPr eaLnBrk="0" fontAlgn="base" hangingPunct="0">
              <a:spcBef>
                <a:spcPct val="0"/>
              </a:spcBef>
              <a:spcAft>
                <a:spcPct val="0"/>
              </a:spcAft>
            </a:pPr>
            <a:r>
              <a:rPr lang="en-US" altLang="zh-CN" sz="2400" b="1" dirty="0" smtClean="0">
                <a:solidFill>
                  <a:srgbClr val="FF0000"/>
                </a:solidFill>
                <a:latin typeface="Times New Roman" panose="02020603050405020304" pitchFamily="18" charset="0"/>
                <a:cs typeface="Times New Roman" panose="02020603050405020304" pitchFamily="18" charset="0"/>
              </a:rPr>
              <a:t>No                     she            doesn't</a:t>
            </a:r>
            <a:endParaRPr lang="en-US" altLang="en-US" sz="2400" b="1" dirty="0" smtClean="0">
              <a:solidFill>
                <a:srgbClr val="FF0000"/>
              </a:solidFill>
              <a:latin typeface="Times New Roman" panose="02020603050405020304" pitchFamily="18" charset="0"/>
              <a:ea typeface="宋体" panose="02010600030101010101" pitchFamily="2" charset="-122"/>
            </a:endParaRPr>
          </a:p>
        </p:txBody>
      </p:sp>
      <p:sp>
        <p:nvSpPr>
          <p:cNvPr id="7" name="矩形 28"/>
          <p:cNvSpPr>
            <a:spLocks noChangeArrowheads="1"/>
          </p:cNvSpPr>
          <p:nvPr/>
        </p:nvSpPr>
        <p:spPr bwMode="auto">
          <a:xfrm>
            <a:off x="1363570" y="4566726"/>
            <a:ext cx="5072855" cy="461665"/>
          </a:xfrm>
          <a:prstGeom prst="rect">
            <a:avLst/>
          </a:prstGeom>
          <a:noFill/>
          <a:ln w="9525">
            <a:noFill/>
            <a:miter lim="800000"/>
          </a:ln>
        </p:spPr>
        <p:txBody>
          <a:bodyPr wrap="square">
            <a:spAutoFit/>
          </a:bodyPr>
          <a:lstStyle/>
          <a:p>
            <a:pPr eaLnBrk="0" fontAlgn="base" hangingPunct="0">
              <a:spcBef>
                <a:spcPct val="0"/>
              </a:spcBef>
              <a:spcAft>
                <a:spcPct val="0"/>
              </a:spcAft>
            </a:pPr>
            <a:r>
              <a:rPr lang="en-US" altLang="zh-CN" sz="2400" b="1" dirty="0" smtClean="0">
                <a:solidFill>
                  <a:srgbClr val="FF0000"/>
                </a:solidFill>
                <a:latin typeface="Times New Roman" panose="02020603050405020304" pitchFamily="18" charset="0"/>
                <a:cs typeface="Times New Roman" panose="02020603050405020304" pitchFamily="18" charset="0"/>
              </a:rPr>
              <a:t>Do                                   draw  </a:t>
            </a:r>
            <a:endParaRPr lang="en-US" altLang="en-US" sz="2400" b="1" dirty="0" smtClean="0">
              <a:solidFill>
                <a:srgbClr val="FF0000"/>
              </a:solidFill>
              <a:latin typeface="Times New Roman" panose="02020603050405020304" pitchFamily="18" charset="0"/>
              <a:ea typeface="宋体" panose="02010600030101010101" pitchFamily="2" charset="-122"/>
            </a:endParaRPr>
          </a:p>
        </p:txBody>
      </p:sp>
      <p:sp>
        <p:nvSpPr>
          <p:cNvPr id="10" name="矩形 28"/>
          <p:cNvSpPr>
            <a:spLocks noChangeArrowheads="1"/>
          </p:cNvSpPr>
          <p:nvPr/>
        </p:nvSpPr>
        <p:spPr bwMode="auto">
          <a:xfrm>
            <a:off x="1399192" y="5243618"/>
            <a:ext cx="4787851" cy="461665"/>
          </a:xfrm>
          <a:prstGeom prst="rect">
            <a:avLst/>
          </a:prstGeom>
          <a:noFill/>
          <a:ln w="9525">
            <a:noFill/>
            <a:miter lim="800000"/>
          </a:ln>
        </p:spPr>
        <p:txBody>
          <a:bodyPr wrap="square">
            <a:spAutoFit/>
          </a:bodyPr>
          <a:lstStyle/>
          <a:p>
            <a:pPr>
              <a:buFont typeface="Arial" panose="020B0604020202020204" pitchFamily="34" charset="0"/>
              <a:buNone/>
            </a:pPr>
            <a:r>
              <a:rPr lang="en-US" altLang="zh-CN" sz="2400" b="1" dirty="0" smtClean="0">
                <a:solidFill>
                  <a:srgbClr val="FF0000"/>
                </a:solidFill>
                <a:latin typeface="Times New Roman" panose="02020603050405020304" pitchFamily="18" charset="0"/>
                <a:cs typeface="Times New Roman" panose="02020603050405020304" pitchFamily="18" charset="0"/>
              </a:rPr>
              <a:t>Yes                       I                  do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P spid="7" grpId="0"/>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7"/>
          <p:cNvSpPr txBox="1">
            <a:spLocks noChangeArrowheads="1"/>
          </p:cNvSpPr>
          <p:nvPr/>
        </p:nvSpPr>
        <p:spPr bwMode="auto">
          <a:xfrm>
            <a:off x="410017" y="1591965"/>
            <a:ext cx="11030352" cy="4247317"/>
          </a:xfrm>
          <a:prstGeom prst="rect">
            <a:avLst/>
          </a:prstGeom>
          <a:noFill/>
          <a:ln w="9525">
            <a:noFill/>
            <a:miter lim="800000"/>
          </a:ln>
          <a:effectLst/>
        </p:spPr>
        <p:txBody>
          <a:bodyPr wrap="square">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2</a:t>
            </a:r>
            <a:r>
              <a:rPr lang="zh-CN" altLang="en-US" sz="3000" b="1" dirty="0" smtClean="0">
                <a:latin typeface="Times New Roman" panose="02020603050405020304" pitchFamily="18" charset="0"/>
                <a:cs typeface="Times New Roman" panose="02020603050405020304" pitchFamily="18" charset="0"/>
              </a:rPr>
              <a:t>．单项填空</a:t>
            </a:r>
          </a:p>
          <a:p>
            <a:pPr>
              <a:lnSpc>
                <a:spcPct val="150000"/>
              </a:lnSpc>
            </a:pPr>
            <a:r>
              <a:rPr lang="en-US" altLang="zh-CN" sz="3000" b="1" dirty="0" smtClean="0">
                <a:latin typeface="Times New Roman" panose="02020603050405020304" pitchFamily="18" charset="0"/>
                <a:cs typeface="Times New Roman" panose="02020603050405020304" pitchFamily="18" charset="0"/>
              </a:rPr>
              <a:t>(1)Mike is from America. He ________ English.</a:t>
            </a:r>
          </a:p>
          <a:p>
            <a:pPr>
              <a:lnSpc>
                <a:spcPct val="150000"/>
              </a:lnSpc>
            </a:pPr>
            <a:r>
              <a:rPr lang="en-US" altLang="zh-CN" sz="3000" b="1" dirty="0" smtClean="0">
                <a:latin typeface="Times New Roman" panose="02020603050405020304" pitchFamily="18" charset="0"/>
                <a:cs typeface="Times New Roman" panose="02020603050405020304" pitchFamily="18" charset="0"/>
              </a:rPr>
              <a:t>A</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spoke</a:t>
            </a:r>
            <a:r>
              <a:rPr lang="zh-CN" altLang="en-US" sz="3000" b="1" dirty="0" smtClean="0">
                <a:latin typeface="Times New Roman" panose="02020603050405020304" pitchFamily="18" charset="0"/>
                <a:cs typeface="Times New Roman" panose="02020603050405020304" pitchFamily="18" charset="0"/>
              </a:rPr>
              <a:t>　　</a:t>
            </a:r>
          </a:p>
          <a:p>
            <a:pPr>
              <a:lnSpc>
                <a:spcPct val="150000"/>
              </a:lnSpc>
            </a:pPr>
            <a:r>
              <a:rPr lang="en-US" altLang="zh-CN" sz="3000" b="1" dirty="0" smtClean="0">
                <a:latin typeface="Times New Roman" panose="02020603050405020304" pitchFamily="18" charset="0"/>
                <a:cs typeface="Times New Roman" panose="02020603050405020304" pitchFamily="18" charset="0"/>
              </a:rPr>
              <a:t>B</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will speak</a:t>
            </a:r>
          </a:p>
          <a:p>
            <a:pPr>
              <a:lnSpc>
                <a:spcPct val="150000"/>
              </a:lnSpc>
            </a:pPr>
            <a:r>
              <a:rPr lang="en-US" altLang="zh-CN" sz="3000" b="1" dirty="0" smtClean="0">
                <a:latin typeface="Times New Roman" panose="02020603050405020304" pitchFamily="18" charset="0"/>
                <a:cs typeface="Times New Roman" panose="02020603050405020304" pitchFamily="18" charset="0"/>
              </a:rPr>
              <a:t>C</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speaks  </a:t>
            </a:r>
          </a:p>
          <a:p>
            <a:pPr>
              <a:lnSpc>
                <a:spcPct val="150000"/>
              </a:lnSpc>
            </a:pPr>
            <a:r>
              <a:rPr lang="en-US" altLang="zh-CN" sz="3000" b="1" dirty="0" smtClean="0">
                <a:latin typeface="Times New Roman" panose="02020603050405020304" pitchFamily="18" charset="0"/>
                <a:cs typeface="Times New Roman" panose="02020603050405020304" pitchFamily="18" charset="0"/>
              </a:rPr>
              <a:t>D</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speak</a:t>
            </a:r>
          </a:p>
        </p:txBody>
      </p:sp>
      <p:sp>
        <p:nvSpPr>
          <p:cNvPr id="9" name="Rectangle 5"/>
          <p:cNvSpPr/>
          <p:nvPr/>
        </p:nvSpPr>
        <p:spPr>
          <a:xfrm>
            <a:off x="1210140" y="111048"/>
            <a:ext cx="4247253"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spcBef>
                <a:spcPct val="0"/>
              </a:spcBef>
              <a:buNone/>
            </a:pPr>
            <a:r>
              <a:rPr lang="en-US" altLang="zh-CN" b="1" dirty="0" smtClean="0">
                <a:latin typeface="微软雅黑" panose="020B0503020204020204" charset="-122"/>
                <a:ea typeface="微软雅黑" panose="020B0503020204020204" charset="-122"/>
              </a:rPr>
              <a:t>Period 3</a:t>
            </a:r>
            <a:r>
              <a:rPr lang="zh-CN" altLang="en-US" b="1" dirty="0" smtClean="0">
                <a:latin typeface="微软雅黑" panose="020B0503020204020204" charset="-122"/>
                <a:ea typeface="微软雅黑" panose="020B0503020204020204" charset="-122"/>
              </a:rPr>
              <a:t>　</a:t>
            </a:r>
            <a:r>
              <a:rPr lang="en-US" altLang="zh-CN" b="1" dirty="0" smtClean="0">
                <a:latin typeface="微软雅黑" panose="020B0503020204020204" charset="-122"/>
                <a:ea typeface="微软雅黑" panose="020B0503020204020204" charset="-122"/>
              </a:rPr>
              <a:t>Grammar</a:t>
            </a:r>
            <a:endParaRPr lang="zh-CN" altLang="en-US" dirty="0" smtClean="0">
              <a:latin typeface="微软雅黑" panose="020B0503020204020204" charset="-122"/>
              <a:ea typeface="微软雅黑" panose="020B0503020204020204" charset="-122"/>
            </a:endParaRPr>
          </a:p>
        </p:txBody>
      </p:sp>
      <p:sp>
        <p:nvSpPr>
          <p:cNvPr id="5" name="Rectangle 8"/>
          <p:cNvSpPr>
            <a:spLocks noChangeArrowheads="1"/>
          </p:cNvSpPr>
          <p:nvPr/>
        </p:nvSpPr>
        <p:spPr bwMode="auto">
          <a:xfrm>
            <a:off x="5772703" y="2490440"/>
            <a:ext cx="461840" cy="461665"/>
          </a:xfrm>
          <a:prstGeom prst="rect">
            <a:avLst/>
          </a:prstGeom>
          <a:noFill/>
          <a:ln w="9525">
            <a:noFill/>
            <a:miter lim="800000"/>
          </a:ln>
        </p:spPr>
        <p:txBody>
          <a:bodyPr wrap="square">
            <a:spAutoFit/>
          </a:bodyPr>
          <a:lstStyle/>
          <a:p>
            <a:pPr>
              <a:buFont typeface="Arial" panose="020B0604020202020204" pitchFamily="34" charset="0"/>
              <a:buNone/>
            </a:pPr>
            <a:r>
              <a:rPr lang="en-US" altLang="zh-CN" sz="2400" b="1" dirty="0" smtClean="0">
                <a:solidFill>
                  <a:srgbClr val="FF0000"/>
                </a:solidFill>
                <a:latin typeface="Times New Roman" panose="02020603050405020304" pitchFamily="18" charset="0"/>
                <a:cs typeface="Times New Roman" panose="02020603050405020304" pitchFamily="18" charset="0"/>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7"/>
          <p:cNvSpPr txBox="1">
            <a:spLocks noChangeArrowheads="1"/>
          </p:cNvSpPr>
          <p:nvPr/>
        </p:nvSpPr>
        <p:spPr bwMode="auto">
          <a:xfrm>
            <a:off x="410017" y="1591965"/>
            <a:ext cx="11030352" cy="2774670"/>
          </a:xfrm>
          <a:prstGeom prst="rect">
            <a:avLst/>
          </a:prstGeom>
          <a:noFill/>
          <a:ln w="9525">
            <a:noFill/>
            <a:miter lim="800000"/>
          </a:ln>
          <a:effectLst/>
        </p:spPr>
        <p:txBody>
          <a:bodyPr wrap="square">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(2)2017·</a:t>
            </a:r>
            <a:r>
              <a:rPr lang="zh-CN" altLang="en-US" sz="3000" b="1" dirty="0" smtClean="0">
                <a:latin typeface="Times New Roman" panose="02020603050405020304" pitchFamily="18" charset="0"/>
                <a:cs typeface="Times New Roman" panose="02020603050405020304" pitchFamily="18" charset="0"/>
              </a:rPr>
              <a:t>北京</a:t>
            </a:r>
            <a:r>
              <a:rPr lang="en-US" altLang="zh-CN" sz="3000" b="1" dirty="0" smtClean="0">
                <a:latin typeface="Times New Roman" panose="02020603050405020304" pitchFamily="18" charset="0"/>
                <a:cs typeface="Times New Roman" panose="02020603050405020304" pitchFamily="18" charset="0"/>
              </a:rPr>
              <a:t>—How do you usually go to school?</a:t>
            </a:r>
          </a:p>
          <a:p>
            <a:pPr>
              <a:lnSpc>
                <a:spcPct val="150000"/>
              </a:lnSpc>
            </a:pPr>
            <a:r>
              <a:rPr lang="en-US" altLang="zh-CN" sz="3000" b="1" dirty="0" smtClean="0">
                <a:latin typeface="Times New Roman" panose="02020603050405020304" pitchFamily="18" charset="0"/>
                <a:cs typeface="Times New Roman" panose="02020603050405020304" pitchFamily="18" charset="0"/>
              </a:rPr>
              <a:t>—I ________ to school on foot. </a:t>
            </a:r>
          </a:p>
          <a:p>
            <a:pPr>
              <a:lnSpc>
                <a:spcPct val="150000"/>
              </a:lnSpc>
            </a:pPr>
            <a:r>
              <a:rPr lang="en-US" altLang="zh-CN" sz="3000" b="1" dirty="0" smtClean="0">
                <a:latin typeface="Times New Roman" panose="02020603050405020304" pitchFamily="18" charset="0"/>
                <a:cs typeface="Times New Roman" panose="02020603050405020304" pitchFamily="18" charset="0"/>
              </a:rPr>
              <a:t>A</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go  </a:t>
            </a:r>
            <a:r>
              <a:rPr lang="zh-CN" altLang="en-US"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			B</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went  </a:t>
            </a:r>
          </a:p>
          <a:p>
            <a:pPr>
              <a:lnSpc>
                <a:spcPct val="150000"/>
              </a:lnSpc>
            </a:pPr>
            <a:r>
              <a:rPr lang="en-US" altLang="zh-CN" sz="3000" b="1" dirty="0" smtClean="0">
                <a:latin typeface="Times New Roman" panose="02020603050405020304" pitchFamily="18" charset="0"/>
                <a:cs typeface="Times New Roman" panose="02020603050405020304" pitchFamily="18" charset="0"/>
              </a:rPr>
              <a:t>C</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was going  </a:t>
            </a:r>
            <a:r>
              <a:rPr lang="zh-CN" altLang="en-US"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	D</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will go </a:t>
            </a:r>
          </a:p>
        </p:txBody>
      </p:sp>
      <p:sp>
        <p:nvSpPr>
          <p:cNvPr id="9" name="Rectangle 5"/>
          <p:cNvSpPr/>
          <p:nvPr/>
        </p:nvSpPr>
        <p:spPr>
          <a:xfrm>
            <a:off x="1210140" y="111048"/>
            <a:ext cx="4247253"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spcBef>
                <a:spcPct val="0"/>
              </a:spcBef>
              <a:buNone/>
            </a:pPr>
            <a:r>
              <a:rPr lang="en-US" altLang="zh-CN" b="1" dirty="0" smtClean="0">
                <a:latin typeface="微软雅黑" panose="020B0503020204020204" charset="-122"/>
                <a:ea typeface="微软雅黑" panose="020B0503020204020204" charset="-122"/>
              </a:rPr>
              <a:t>Period 3</a:t>
            </a:r>
            <a:r>
              <a:rPr lang="zh-CN" altLang="en-US" b="1" dirty="0" smtClean="0">
                <a:latin typeface="微软雅黑" panose="020B0503020204020204" charset="-122"/>
                <a:ea typeface="微软雅黑" panose="020B0503020204020204" charset="-122"/>
              </a:rPr>
              <a:t>　</a:t>
            </a:r>
            <a:r>
              <a:rPr lang="en-US" altLang="zh-CN" b="1" dirty="0" smtClean="0">
                <a:latin typeface="微软雅黑" panose="020B0503020204020204" charset="-122"/>
                <a:ea typeface="微软雅黑" panose="020B0503020204020204" charset="-122"/>
              </a:rPr>
              <a:t>Grammar</a:t>
            </a:r>
            <a:endParaRPr lang="zh-CN" altLang="en-US" dirty="0" smtClean="0">
              <a:latin typeface="微软雅黑" panose="020B0503020204020204" charset="-122"/>
              <a:ea typeface="微软雅黑" panose="020B0503020204020204" charset="-122"/>
            </a:endParaRPr>
          </a:p>
        </p:txBody>
      </p:sp>
      <p:sp>
        <p:nvSpPr>
          <p:cNvPr id="5" name="Rectangle 8"/>
          <p:cNvSpPr>
            <a:spLocks noChangeArrowheads="1"/>
          </p:cNvSpPr>
          <p:nvPr/>
        </p:nvSpPr>
        <p:spPr bwMode="auto">
          <a:xfrm>
            <a:off x="1616341" y="2490442"/>
            <a:ext cx="533092" cy="461665"/>
          </a:xfrm>
          <a:prstGeom prst="rect">
            <a:avLst/>
          </a:prstGeom>
          <a:noFill/>
          <a:ln w="9525">
            <a:noFill/>
            <a:miter lim="800000"/>
          </a:ln>
        </p:spPr>
        <p:txBody>
          <a:bodyPr wrap="square">
            <a:spAutoFit/>
          </a:bodyPr>
          <a:lstStyle/>
          <a:p>
            <a:pPr>
              <a:buFont typeface="Arial" panose="020B0604020202020204" pitchFamily="34" charset="0"/>
              <a:buNone/>
            </a:pPr>
            <a:r>
              <a:rPr lang="en-US" altLang="zh-CN" sz="2400" b="1" dirty="0" smtClean="0">
                <a:solidFill>
                  <a:srgbClr val="FF0000"/>
                </a:solidFill>
                <a:latin typeface="Times New Roman" panose="02020603050405020304" pitchFamily="18" charset="0"/>
                <a:cs typeface="Times New Roman" panose="02020603050405020304" pitchFamily="18" charset="0"/>
              </a:rPr>
              <a:t>A</a:t>
            </a:r>
          </a:p>
        </p:txBody>
      </p:sp>
      <p:sp>
        <p:nvSpPr>
          <p:cNvPr id="6" name="Text Box 9"/>
          <p:cNvSpPr txBox="1">
            <a:spLocks noChangeArrowheads="1"/>
          </p:cNvSpPr>
          <p:nvPr/>
        </p:nvSpPr>
        <p:spPr bwMode="auto">
          <a:xfrm>
            <a:off x="430894" y="4600862"/>
            <a:ext cx="11454530" cy="1292662"/>
          </a:xfrm>
          <a:prstGeom prst="rect">
            <a:avLst/>
          </a:prstGeom>
          <a:noFill/>
          <a:ln w="9525">
            <a:noFill/>
            <a:miter lim="800000"/>
          </a:ln>
          <a:effectLst/>
        </p:spPr>
        <p:txBody>
          <a:bodyPr wrap="square">
            <a:spAutoFit/>
          </a:bodyPr>
          <a:lstStyle/>
          <a:p>
            <a:pPr algn="just">
              <a:lnSpc>
                <a:spcPct val="150000"/>
              </a:lnSpc>
            </a:pPr>
            <a:r>
              <a:rPr lang="en-US" altLang="zh-CN" sz="2600" b="1" dirty="0" smtClean="0">
                <a:solidFill>
                  <a:srgbClr val="0000CC"/>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solidFill>
                  <a:srgbClr val="0000CC"/>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600" b="1" dirty="0" smtClean="0">
                <a:solidFill>
                  <a:srgbClr val="0000CC"/>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latin typeface="仿宋" panose="02010609060101010101" pitchFamily="49" charset="-122"/>
                <a:ea typeface="仿宋" panose="02010609060101010101" pitchFamily="49" charset="-122"/>
                <a:cs typeface="Times New Roman" panose="02020603050405020304" pitchFamily="18" charset="0"/>
              </a:rPr>
              <a:t>考查句子的时态。根据句中的标志词</a:t>
            </a:r>
            <a:r>
              <a:rPr lang="en-US" altLang="zh-CN" sz="2600" b="1" dirty="0" smtClean="0">
                <a:latin typeface="仿宋" panose="02010609060101010101" pitchFamily="49" charset="-122"/>
                <a:ea typeface="仿宋" panose="02010609060101010101" pitchFamily="49" charset="-122"/>
                <a:cs typeface="Times New Roman" panose="02020603050405020304" pitchFamily="18" charset="0"/>
              </a:rPr>
              <a:t>usually</a:t>
            </a:r>
            <a:r>
              <a:rPr lang="zh-CN" altLang="en-US" sz="2600" b="1" dirty="0" smtClean="0">
                <a:latin typeface="仿宋" panose="02010609060101010101" pitchFamily="49" charset="-122"/>
                <a:ea typeface="仿宋" panose="02010609060101010101" pitchFamily="49" charset="-122"/>
                <a:cs typeface="Times New Roman" panose="02020603050405020304" pitchFamily="18" charset="0"/>
              </a:rPr>
              <a:t>可知该题应该使用一般现在时，表示经常性、习惯性的动作，故选</a:t>
            </a:r>
            <a:r>
              <a:rPr lang="en-US" altLang="zh-CN" sz="2600" b="1" dirty="0" smtClean="0">
                <a:latin typeface="仿宋" panose="02010609060101010101" pitchFamily="49" charset="-122"/>
                <a:ea typeface="仿宋" panose="02010609060101010101" pitchFamily="49" charset="-122"/>
                <a:cs typeface="Times New Roman" panose="02020603050405020304" pitchFamily="18" charset="0"/>
              </a:rPr>
              <a:t>A</a:t>
            </a:r>
            <a:r>
              <a:rPr lang="zh-CN" altLang="en-US" sz="2600" b="1" dirty="0" smtClean="0">
                <a:latin typeface="仿宋" panose="02010609060101010101" pitchFamily="49" charset="-122"/>
                <a:ea typeface="仿宋" panose="02010609060101010101" pitchFamily="49" charset="-122"/>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linds(horizontal)">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Group 35"/>
          <p:cNvGraphicFramePr>
            <a:graphicFrameLocks noGrp="1"/>
          </p:cNvGraphicFramePr>
          <p:nvPr/>
        </p:nvGraphicFramePr>
        <p:xfrm>
          <a:off x="1256121" y="1562159"/>
          <a:ext cx="9962339" cy="4663440"/>
        </p:xfrm>
        <a:graphic>
          <a:graphicData uri="http://schemas.openxmlformats.org/drawingml/2006/table">
            <a:tbl>
              <a:tblPr/>
              <a:tblGrid>
                <a:gridCol w="1130819">
                  <a:extLst>
                    <a:ext uri="{9D8B030D-6E8A-4147-A177-3AD203B41FA5}">
                      <a16:colId xmlns:a16="http://schemas.microsoft.com/office/drawing/2014/main" val="20000"/>
                    </a:ext>
                  </a:extLst>
                </a:gridCol>
                <a:gridCol w="8831520">
                  <a:extLst>
                    <a:ext uri="{9D8B030D-6E8A-4147-A177-3AD203B41FA5}">
                      <a16:colId xmlns:a16="http://schemas.microsoft.com/office/drawing/2014/main" val="20001"/>
                    </a:ext>
                  </a:extLst>
                </a:gridCol>
              </a:tblGrid>
              <a:tr h="3749675">
                <a:tc>
                  <a:txBody>
                    <a:bodyPr/>
                    <a:lstStyle/>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3000" b="1" i="0" u="none" strike="noStrike" cap="none" normalizeH="0" baseline="0" dirty="0" smtClean="0">
                          <a:ln>
                            <a:noFill/>
                          </a:ln>
                          <a:solidFill>
                            <a:schemeClr val="tx1"/>
                          </a:solidFill>
                          <a:effectLst/>
                          <a:latin typeface="+mn-ea"/>
                          <a:ea typeface="+mn-ea"/>
                        </a:rPr>
                        <a:t>短</a:t>
                      </a:r>
                      <a:endParaRPr kumimoji="0" lang="en-US" altLang="zh-CN" sz="3000" b="1" i="0" u="none" strike="noStrike" cap="none" normalizeH="0" baseline="0" dirty="0" smtClean="0">
                        <a:ln>
                          <a:noFill/>
                        </a:ln>
                        <a:solidFill>
                          <a:schemeClr val="tx1"/>
                        </a:solidFill>
                        <a:effectLst/>
                        <a:latin typeface="+mn-ea"/>
                        <a:ea typeface="+mn-ea"/>
                      </a:endParaRPr>
                    </a:p>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3000" b="1" i="0" u="none" strike="noStrike" cap="none" normalizeH="0" baseline="0" dirty="0" smtClean="0">
                          <a:ln>
                            <a:noFill/>
                          </a:ln>
                          <a:solidFill>
                            <a:schemeClr val="tx1"/>
                          </a:solidFill>
                          <a:effectLst/>
                          <a:latin typeface="+mn-ea"/>
                          <a:ea typeface="+mn-ea"/>
                        </a:rPr>
                        <a:t>语</a:t>
                      </a:r>
                      <a:endParaRPr kumimoji="0" lang="en-US" altLang="zh-CN" sz="3000" b="1" i="0" u="none" strike="noStrike" cap="none" normalizeH="0" baseline="0" dirty="0" smtClean="0">
                        <a:ln>
                          <a:noFill/>
                        </a:ln>
                        <a:solidFill>
                          <a:schemeClr val="tx1"/>
                        </a:solidFill>
                        <a:effectLst/>
                        <a:latin typeface="+mn-ea"/>
                        <a:ea typeface="+mn-ea"/>
                      </a:endParaRPr>
                    </a:p>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3000" b="1" i="0" u="none" strike="noStrike" cap="none" normalizeH="0" baseline="0" dirty="0" smtClean="0">
                          <a:ln>
                            <a:noFill/>
                          </a:ln>
                          <a:solidFill>
                            <a:schemeClr val="tx1"/>
                          </a:solidFill>
                          <a:effectLst/>
                          <a:latin typeface="+mn-ea"/>
                          <a:ea typeface="+mn-ea"/>
                        </a:rPr>
                        <a:t>互</a:t>
                      </a:r>
                      <a:endParaRPr kumimoji="0" lang="en-US" altLang="zh-CN" sz="3000" b="1" i="0" u="none" strike="noStrike" cap="none" normalizeH="0" baseline="0" dirty="0" smtClean="0">
                        <a:ln>
                          <a:noFill/>
                        </a:ln>
                        <a:solidFill>
                          <a:schemeClr val="tx1"/>
                        </a:solidFill>
                        <a:effectLst/>
                        <a:latin typeface="+mn-ea"/>
                        <a:ea typeface="+mn-ea"/>
                      </a:endParaRPr>
                    </a:p>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3000" b="1" i="0" u="none" strike="noStrike" cap="none" normalizeH="0" baseline="0" dirty="0" smtClean="0">
                          <a:ln>
                            <a:noFill/>
                          </a:ln>
                          <a:solidFill>
                            <a:schemeClr val="tx1"/>
                          </a:solidFill>
                          <a:effectLst/>
                          <a:latin typeface="+mn-ea"/>
                          <a:ea typeface="+mn-ea"/>
                        </a:rPr>
                        <a:t>译</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50000"/>
                        </a:lnSpc>
                        <a:spcBef>
                          <a:spcPct val="20000"/>
                        </a:spcBef>
                        <a:spcAft>
                          <a:spcPct val="0"/>
                        </a:spcAft>
                        <a:buClrTx/>
                        <a:buSzTx/>
                        <a:buFontTx/>
                        <a:buNone/>
                        <a:defRPr/>
                      </a:pPr>
                      <a:r>
                        <a:rPr kumimoji="0" lang="en-US" altLang="zh-CN" sz="3000" b="1" i="0" u="none" strike="noStrike" kern="12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mn-cs"/>
                        </a:rPr>
                        <a:t>1. dance very well __________</a:t>
                      </a:r>
                    </a:p>
                    <a:p>
                      <a:pPr marL="0" marR="0" lvl="0" indent="0" algn="l" defTabSz="914400" rtl="0" eaLnBrk="0" fontAlgn="base" latinLnBrk="0" hangingPunct="0">
                        <a:lnSpc>
                          <a:spcPct val="150000"/>
                        </a:lnSpc>
                        <a:spcBef>
                          <a:spcPct val="20000"/>
                        </a:spcBef>
                        <a:spcAft>
                          <a:spcPct val="0"/>
                        </a:spcAft>
                        <a:buClrTx/>
                        <a:buSzTx/>
                        <a:buFontTx/>
                        <a:buNone/>
                        <a:defRPr/>
                      </a:pPr>
                      <a:r>
                        <a:rPr kumimoji="0" lang="en-US" altLang="zh-CN" sz="3000" b="1" i="0" u="none" strike="noStrike" kern="12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mn-cs"/>
                        </a:rPr>
                        <a:t>2. watch ball games on TV ______________</a:t>
                      </a:r>
                    </a:p>
                    <a:p>
                      <a:pPr marL="0" marR="0" lvl="0" indent="0" algn="l" defTabSz="914400" rtl="0" eaLnBrk="0" fontAlgn="base" latinLnBrk="0" hangingPunct="0">
                        <a:lnSpc>
                          <a:spcPct val="150000"/>
                        </a:lnSpc>
                        <a:spcBef>
                          <a:spcPct val="20000"/>
                        </a:spcBef>
                        <a:spcAft>
                          <a:spcPct val="0"/>
                        </a:spcAft>
                        <a:buClrTx/>
                        <a:buSzTx/>
                        <a:buFontTx/>
                        <a:buNone/>
                        <a:defRPr/>
                      </a:pPr>
                      <a:r>
                        <a:rPr kumimoji="0" lang="en-US" altLang="zh-CN" sz="3000" b="1" i="0" u="none" strike="noStrike" kern="12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mn-cs"/>
                        </a:rPr>
                        <a:t>3. stay at home ____________</a:t>
                      </a:r>
                    </a:p>
                    <a:p>
                      <a:pPr marL="0" marR="0" lvl="0" indent="0" algn="l" defTabSz="914400" rtl="0" eaLnBrk="0" fontAlgn="base" latinLnBrk="0" hangingPunct="0">
                        <a:lnSpc>
                          <a:spcPct val="150000"/>
                        </a:lnSpc>
                        <a:spcBef>
                          <a:spcPct val="20000"/>
                        </a:spcBef>
                        <a:spcAft>
                          <a:spcPct val="0"/>
                        </a:spcAft>
                        <a:buClrTx/>
                        <a:buSzTx/>
                        <a:buFontTx/>
                        <a:buNone/>
                        <a:defRPr/>
                      </a:pPr>
                      <a:r>
                        <a:rPr kumimoji="0" lang="en-US" altLang="zh-CN" sz="3000" b="1" i="0" u="none" strike="noStrike" kern="12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mn-cs"/>
                        </a:rPr>
                        <a:t>4. </a:t>
                      </a:r>
                      <a:r>
                        <a:rPr kumimoji="0" lang="zh-CN" altLang="en-US" sz="3000" b="1" i="0" u="none" strike="noStrike" kern="12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mn-cs"/>
                        </a:rPr>
                        <a:t>当然 </a:t>
                      </a:r>
                      <a:r>
                        <a:rPr kumimoji="0" lang="en-US" altLang="zh-CN" sz="3000" b="1" i="0" u="none" strike="noStrike" kern="12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mn-cs"/>
                        </a:rPr>
                        <a:t>____________</a:t>
                      </a:r>
                    </a:p>
                    <a:p>
                      <a:pPr marL="0" marR="0" lvl="0" indent="0" algn="l" defTabSz="914400" rtl="0" eaLnBrk="0" fontAlgn="base" latinLnBrk="0" hangingPunct="0">
                        <a:lnSpc>
                          <a:spcPct val="150000"/>
                        </a:lnSpc>
                        <a:spcBef>
                          <a:spcPct val="20000"/>
                        </a:spcBef>
                        <a:spcAft>
                          <a:spcPct val="0"/>
                        </a:spcAft>
                        <a:buClrTx/>
                        <a:buSzTx/>
                        <a:buFontTx/>
                        <a:buNone/>
                        <a:defRPr/>
                      </a:pPr>
                      <a:r>
                        <a:rPr kumimoji="0" lang="en-US" altLang="zh-CN" sz="3000" b="1" i="0" u="none" strike="noStrike" kern="12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mn-cs"/>
                        </a:rPr>
                        <a:t>5. </a:t>
                      </a:r>
                      <a:r>
                        <a:rPr kumimoji="0" lang="zh-CN" altLang="en-US" sz="3000" b="1" i="0" u="none" strike="noStrike" kern="12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mn-cs"/>
                        </a:rPr>
                        <a:t>起床</a:t>
                      </a:r>
                      <a:r>
                        <a:rPr kumimoji="0" lang="en-US" altLang="zh-CN" sz="3000" b="1" i="0" u="none" strike="noStrike" kern="12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mn-cs"/>
                        </a:rPr>
                        <a:t>________</a:t>
                      </a:r>
                    </a:p>
                    <a:p>
                      <a:pPr marL="0" marR="0" lvl="0" indent="0" algn="l" defTabSz="914400" rtl="0" eaLnBrk="0" fontAlgn="base" latinLnBrk="0" hangingPunct="0">
                        <a:lnSpc>
                          <a:spcPct val="150000"/>
                        </a:lnSpc>
                        <a:spcBef>
                          <a:spcPct val="20000"/>
                        </a:spcBef>
                        <a:spcAft>
                          <a:spcPct val="0"/>
                        </a:spcAft>
                        <a:buClrTx/>
                        <a:buSzTx/>
                        <a:buFontTx/>
                        <a:buNone/>
                        <a:defRPr/>
                      </a:pPr>
                      <a:r>
                        <a:rPr kumimoji="0" lang="en-US" altLang="zh-CN" sz="3000" b="1" i="0" u="none" strike="noStrike" kern="12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mn-cs"/>
                        </a:rPr>
                        <a:t>6. </a:t>
                      </a:r>
                      <a:r>
                        <a:rPr kumimoji="0" lang="zh-CN" altLang="en-US" sz="3000" b="1" i="0" u="none" strike="noStrike" kern="12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mn-cs"/>
                        </a:rPr>
                        <a:t>在周末</a:t>
                      </a:r>
                      <a:r>
                        <a:rPr kumimoji="0" lang="en-US" altLang="zh-CN" sz="3000" b="1" i="0" u="none" strike="noStrike" kern="12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mn-cs"/>
                        </a:rPr>
                        <a:t>__________________________</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0" name="Text Box 12"/>
          <p:cNvSpPr txBox="1">
            <a:spLocks noChangeArrowheads="1"/>
          </p:cNvSpPr>
          <p:nvPr/>
        </p:nvSpPr>
        <p:spPr bwMode="auto">
          <a:xfrm>
            <a:off x="3991383" y="2909010"/>
            <a:ext cx="1584325" cy="457200"/>
          </a:xfrm>
          <a:prstGeom prst="rect">
            <a:avLst/>
          </a:prstGeom>
          <a:noFill/>
          <a:ln w="9525">
            <a:noFill/>
            <a:miter lim="800000"/>
          </a:ln>
        </p:spPr>
        <p:txBody>
          <a:bodyPr>
            <a:spAutoFit/>
          </a:bodyPr>
          <a:lstStyle/>
          <a:p>
            <a:pPr>
              <a:defRPr/>
            </a:pPr>
            <a:r>
              <a:rPr lang="en-US" altLang="zh-CN" dirty="0"/>
              <a:t>  </a:t>
            </a:r>
            <a:endParaRPr lang="zh-CN" altLang="en-US" u="sng" dirty="0">
              <a:solidFill>
                <a:srgbClr val="C00000"/>
              </a:solidFill>
              <a:latin typeface="Times New Roman" panose="02020603050405020304" pitchFamily="18" charset="0"/>
              <a:ea typeface="+mn-ea"/>
              <a:cs typeface="Times New Roman" panose="02020603050405020304" pitchFamily="18" charset="0"/>
            </a:endParaRPr>
          </a:p>
        </p:txBody>
      </p:sp>
      <p:sp>
        <p:nvSpPr>
          <p:cNvPr id="13" name="矩形 28"/>
          <p:cNvSpPr>
            <a:spLocks noChangeArrowheads="1"/>
          </p:cNvSpPr>
          <p:nvPr/>
        </p:nvSpPr>
        <p:spPr bwMode="auto">
          <a:xfrm>
            <a:off x="5466425" y="1750719"/>
            <a:ext cx="1731564" cy="461665"/>
          </a:xfrm>
          <a:prstGeom prst="rect">
            <a:avLst/>
          </a:prstGeom>
          <a:noFill/>
          <a:ln w="9525">
            <a:noFill/>
            <a:miter lim="800000"/>
          </a:ln>
        </p:spPr>
        <p:txBody>
          <a:bodyPr wrap="none">
            <a:spAutoFit/>
          </a:bodyPr>
          <a:lstStyle/>
          <a:p>
            <a:pPr lvl="0" eaLnBrk="0" fontAlgn="base" hangingPunct="0">
              <a:spcBef>
                <a:spcPct val="0"/>
              </a:spcBef>
              <a:spcAft>
                <a:spcPct val="0"/>
              </a:spcAft>
            </a:pPr>
            <a:r>
              <a:rPr lang="zh-CN" altLang="en-US" sz="2400" b="1" dirty="0" smtClean="0">
                <a:solidFill>
                  <a:srgbClr val="FF0000"/>
                </a:solidFill>
                <a:latin typeface="Times New Roman" panose="02020603050405020304" pitchFamily="18" charset="0"/>
                <a:ea typeface="宋体" panose="02010600030101010101" pitchFamily="2" charset="-122"/>
              </a:rPr>
              <a:t>跳舞非常好</a:t>
            </a:r>
          </a:p>
        </p:txBody>
      </p:sp>
      <p:sp>
        <p:nvSpPr>
          <p:cNvPr id="15" name="矩形 38"/>
          <p:cNvSpPr>
            <a:spLocks noChangeArrowheads="1"/>
          </p:cNvSpPr>
          <p:nvPr/>
        </p:nvSpPr>
        <p:spPr bwMode="auto">
          <a:xfrm>
            <a:off x="6966246" y="2540991"/>
            <a:ext cx="2350323" cy="461665"/>
          </a:xfrm>
          <a:prstGeom prst="rect">
            <a:avLst/>
          </a:prstGeom>
          <a:noFill/>
          <a:ln w="9525">
            <a:noFill/>
            <a:miter lim="800000"/>
          </a:ln>
        </p:spPr>
        <p:txBody>
          <a:bodyPr wrap="none">
            <a:spAutoFit/>
          </a:bodyPr>
          <a:lstStyle/>
          <a:p>
            <a:pPr lvl="0" eaLnBrk="0" fontAlgn="base" hangingPunct="0">
              <a:spcBef>
                <a:spcPct val="0"/>
              </a:spcBef>
              <a:spcAft>
                <a:spcPct val="0"/>
              </a:spcAft>
            </a:pPr>
            <a:r>
              <a:rPr lang="zh-CN" altLang="en-US" sz="2400" b="1" dirty="0" smtClean="0">
                <a:solidFill>
                  <a:srgbClr val="FF0000"/>
                </a:solidFill>
                <a:latin typeface="Times New Roman" panose="02020603050405020304" pitchFamily="18" charset="0"/>
                <a:ea typeface="宋体" panose="02010600030101010101" pitchFamily="2" charset="-122"/>
              </a:rPr>
              <a:t>在电视上看球赛</a:t>
            </a:r>
            <a:endParaRPr lang="en-US" altLang="en-US" sz="2400" b="1" dirty="0" smtClean="0">
              <a:solidFill>
                <a:srgbClr val="FF0000"/>
              </a:solidFill>
              <a:latin typeface="Times New Roman" panose="02020603050405020304" pitchFamily="18" charset="0"/>
              <a:ea typeface="宋体" panose="02010600030101010101" pitchFamily="2" charset="-122"/>
            </a:endParaRPr>
          </a:p>
        </p:txBody>
      </p:sp>
      <p:sp>
        <p:nvSpPr>
          <p:cNvPr id="9" name="Rectangle 5"/>
          <p:cNvSpPr/>
          <p:nvPr/>
        </p:nvSpPr>
        <p:spPr>
          <a:xfrm>
            <a:off x="1210140" y="111048"/>
            <a:ext cx="4247253"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spcBef>
                <a:spcPct val="0"/>
              </a:spcBef>
              <a:buNone/>
            </a:pPr>
            <a:r>
              <a:rPr lang="en-US" altLang="zh-CN" b="1" dirty="0" smtClean="0">
                <a:latin typeface="微软雅黑" panose="020B0503020204020204" charset="-122"/>
                <a:ea typeface="微软雅黑" panose="020B0503020204020204" charset="-122"/>
              </a:rPr>
              <a:t>Period 3</a:t>
            </a:r>
            <a:r>
              <a:rPr lang="zh-CN" altLang="en-US" b="1" dirty="0" smtClean="0">
                <a:latin typeface="微软雅黑" panose="020B0503020204020204" charset="-122"/>
                <a:ea typeface="微软雅黑" panose="020B0503020204020204" charset="-122"/>
              </a:rPr>
              <a:t>　</a:t>
            </a:r>
            <a:r>
              <a:rPr lang="en-US" altLang="zh-CN" b="1" dirty="0" smtClean="0">
                <a:latin typeface="微软雅黑" panose="020B0503020204020204" charset="-122"/>
                <a:ea typeface="微软雅黑" panose="020B0503020204020204" charset="-122"/>
              </a:rPr>
              <a:t>Grammar</a:t>
            </a:r>
            <a:endParaRPr lang="zh-CN" altLang="en-US" dirty="0" smtClean="0">
              <a:latin typeface="微软雅黑" panose="020B0503020204020204" charset="-122"/>
              <a:ea typeface="微软雅黑" panose="020B0503020204020204" charset="-122"/>
            </a:endParaRPr>
          </a:p>
        </p:txBody>
      </p:sp>
      <p:sp>
        <p:nvSpPr>
          <p:cNvPr id="7" name="矩形 38"/>
          <p:cNvSpPr>
            <a:spLocks noChangeArrowheads="1"/>
          </p:cNvSpPr>
          <p:nvPr/>
        </p:nvSpPr>
        <p:spPr bwMode="auto">
          <a:xfrm>
            <a:off x="5386828" y="3312886"/>
            <a:ext cx="1422184" cy="461665"/>
          </a:xfrm>
          <a:prstGeom prst="rect">
            <a:avLst/>
          </a:prstGeom>
          <a:noFill/>
          <a:ln w="9525">
            <a:noFill/>
            <a:miter lim="800000"/>
          </a:ln>
        </p:spPr>
        <p:txBody>
          <a:bodyPr wrap="none">
            <a:spAutoFit/>
          </a:bodyPr>
          <a:lstStyle/>
          <a:p>
            <a:pPr lvl="0" eaLnBrk="0" fontAlgn="base" hangingPunct="0">
              <a:spcBef>
                <a:spcPct val="0"/>
              </a:spcBef>
              <a:spcAft>
                <a:spcPct val="0"/>
              </a:spcAft>
            </a:pPr>
            <a:r>
              <a:rPr lang="zh-CN" altLang="en-US" sz="2400" b="1" dirty="0" smtClean="0">
                <a:solidFill>
                  <a:srgbClr val="FF0000"/>
                </a:solidFill>
                <a:latin typeface="Times New Roman" panose="02020603050405020304" pitchFamily="18" charset="0"/>
                <a:ea typeface="宋体" panose="02010600030101010101" pitchFamily="2" charset="-122"/>
              </a:rPr>
              <a:t>待在家里</a:t>
            </a:r>
            <a:endParaRPr lang="en-US" altLang="en-US" sz="2400" b="1" dirty="0" smtClean="0">
              <a:solidFill>
                <a:srgbClr val="FF0000"/>
              </a:solidFill>
              <a:latin typeface="Times New Roman" panose="02020603050405020304" pitchFamily="18" charset="0"/>
              <a:ea typeface="宋体" panose="02010600030101010101" pitchFamily="2" charset="-122"/>
            </a:endParaRPr>
          </a:p>
        </p:txBody>
      </p:sp>
      <p:sp>
        <p:nvSpPr>
          <p:cNvPr id="11" name="矩形 38"/>
          <p:cNvSpPr>
            <a:spLocks noChangeArrowheads="1"/>
          </p:cNvSpPr>
          <p:nvPr/>
        </p:nvSpPr>
        <p:spPr bwMode="auto">
          <a:xfrm>
            <a:off x="4104292" y="4108533"/>
            <a:ext cx="1372492" cy="461665"/>
          </a:xfrm>
          <a:prstGeom prst="rect">
            <a:avLst/>
          </a:prstGeom>
          <a:noFill/>
          <a:ln w="9525">
            <a:noFill/>
            <a:miter lim="800000"/>
          </a:ln>
        </p:spPr>
        <p:txBody>
          <a:bodyPr wrap="none">
            <a:spAutoFit/>
          </a:bodyPr>
          <a:lstStyle/>
          <a:p>
            <a:pPr lvl="0" eaLnBrk="0" fontAlgn="base" hangingPunct="0">
              <a:spcBef>
                <a:spcPct val="0"/>
              </a:spcBef>
              <a:spcAft>
                <a:spcPct val="0"/>
              </a:spcAft>
            </a:pPr>
            <a:r>
              <a:rPr lang="en-US" altLang="zh-CN" sz="2400" b="1" dirty="0" smtClean="0">
                <a:solidFill>
                  <a:srgbClr val="FF0000"/>
                </a:solidFill>
                <a:latin typeface="Times New Roman" panose="02020603050405020304" pitchFamily="18" charset="0"/>
                <a:ea typeface="宋体" panose="02010600030101010101" pitchFamily="2" charset="-122"/>
              </a:rPr>
              <a:t>of course</a:t>
            </a:r>
            <a:endParaRPr lang="en-US" altLang="en-US" sz="2400" b="1" dirty="0" smtClean="0">
              <a:solidFill>
                <a:srgbClr val="FF0000"/>
              </a:solidFill>
              <a:latin typeface="Times New Roman" panose="02020603050405020304" pitchFamily="18" charset="0"/>
              <a:ea typeface="宋体" panose="02010600030101010101" pitchFamily="2" charset="-122"/>
            </a:endParaRPr>
          </a:p>
        </p:txBody>
      </p:sp>
      <p:sp>
        <p:nvSpPr>
          <p:cNvPr id="12" name="矩形 38"/>
          <p:cNvSpPr>
            <a:spLocks noChangeArrowheads="1"/>
          </p:cNvSpPr>
          <p:nvPr/>
        </p:nvSpPr>
        <p:spPr bwMode="auto">
          <a:xfrm>
            <a:off x="3878669" y="4856678"/>
            <a:ext cx="997389" cy="461665"/>
          </a:xfrm>
          <a:prstGeom prst="rect">
            <a:avLst/>
          </a:prstGeom>
          <a:noFill/>
          <a:ln w="9525">
            <a:noFill/>
            <a:miter lim="800000"/>
          </a:ln>
        </p:spPr>
        <p:txBody>
          <a:bodyPr wrap="none">
            <a:spAutoFit/>
          </a:bodyPr>
          <a:lstStyle/>
          <a:p>
            <a:pPr lvl="0" eaLnBrk="0" fontAlgn="base" hangingPunct="0">
              <a:spcBef>
                <a:spcPct val="0"/>
              </a:spcBef>
              <a:spcAft>
                <a:spcPct val="0"/>
              </a:spcAft>
            </a:pPr>
            <a:r>
              <a:rPr lang="en-US" altLang="zh-CN" sz="2400" b="1" dirty="0" smtClean="0">
                <a:solidFill>
                  <a:srgbClr val="FF0000"/>
                </a:solidFill>
                <a:latin typeface="Times New Roman" panose="02020603050405020304" pitchFamily="18" charset="0"/>
                <a:ea typeface="宋体" panose="02010600030101010101" pitchFamily="2" charset="-122"/>
              </a:rPr>
              <a:t>get up</a:t>
            </a:r>
            <a:endParaRPr lang="en-US" altLang="en-US" sz="2400" b="1" dirty="0" smtClean="0">
              <a:solidFill>
                <a:srgbClr val="FF0000"/>
              </a:solidFill>
              <a:latin typeface="Times New Roman" panose="02020603050405020304" pitchFamily="18" charset="0"/>
              <a:ea typeface="宋体" panose="02010600030101010101" pitchFamily="2" charset="-122"/>
            </a:endParaRPr>
          </a:p>
        </p:txBody>
      </p:sp>
      <p:sp>
        <p:nvSpPr>
          <p:cNvPr id="14" name="矩形 38"/>
          <p:cNvSpPr>
            <a:spLocks noChangeArrowheads="1"/>
          </p:cNvSpPr>
          <p:nvPr/>
        </p:nvSpPr>
        <p:spPr bwMode="auto">
          <a:xfrm>
            <a:off x="3973670" y="5652325"/>
            <a:ext cx="5086649" cy="461665"/>
          </a:xfrm>
          <a:prstGeom prst="rect">
            <a:avLst/>
          </a:prstGeom>
          <a:noFill/>
          <a:ln w="9525">
            <a:noFill/>
            <a:miter lim="800000"/>
          </a:ln>
        </p:spPr>
        <p:txBody>
          <a:bodyPr wrap="none">
            <a:spAutoFit/>
          </a:bodyPr>
          <a:lstStyle/>
          <a:p>
            <a:pPr lvl="0" eaLnBrk="0" fontAlgn="base" hangingPunct="0">
              <a:spcBef>
                <a:spcPct val="0"/>
              </a:spcBef>
              <a:spcAft>
                <a:spcPct val="0"/>
              </a:spcAft>
            </a:pPr>
            <a:r>
              <a:rPr lang="en-US" altLang="zh-CN" sz="2400" b="1" dirty="0" smtClean="0">
                <a:solidFill>
                  <a:srgbClr val="FF0000"/>
                </a:solidFill>
                <a:latin typeface="Times New Roman" panose="02020603050405020304" pitchFamily="18" charset="0"/>
                <a:ea typeface="宋体" panose="02010600030101010101" pitchFamily="2" charset="-122"/>
              </a:rPr>
              <a:t>at/on weekends(</a:t>
            </a:r>
            <a:r>
              <a:rPr lang="zh-CN" altLang="en-US" sz="2400" b="1" dirty="0" smtClean="0">
                <a:solidFill>
                  <a:srgbClr val="FF0000"/>
                </a:solidFill>
                <a:latin typeface="Times New Roman" panose="02020603050405020304" pitchFamily="18" charset="0"/>
                <a:ea typeface="宋体" panose="02010600030101010101" pitchFamily="2" charset="-122"/>
              </a:rPr>
              <a:t>＝</a:t>
            </a:r>
            <a:r>
              <a:rPr lang="en-US" altLang="zh-CN" sz="2400" b="1" dirty="0" smtClean="0">
                <a:solidFill>
                  <a:srgbClr val="FF0000"/>
                </a:solidFill>
                <a:latin typeface="Times New Roman" panose="02020603050405020304" pitchFamily="18" charset="0"/>
                <a:ea typeface="宋体" panose="02010600030101010101" pitchFamily="2" charset="-122"/>
              </a:rPr>
              <a:t>at/on the weekend)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linds(horizontal)">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blinds(horizontal)">
                                      <p:cBhvr>
                                        <p:cTn id="18" dur="5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blinds(horizontal)">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blinds(horizontal)">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blinds(horizontal)">
                                      <p:cBhvr>
                                        <p:cTn id="33" dur="5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blinds(horizontal)">
                                      <p:cBhvr>
                                        <p:cTn id="3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7" grpId="0"/>
      <p:bldP spid="11" grpId="0"/>
      <p:bldP spid="12"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Group 35"/>
          <p:cNvGraphicFramePr>
            <a:graphicFrameLocks noGrp="1"/>
          </p:cNvGraphicFramePr>
          <p:nvPr/>
        </p:nvGraphicFramePr>
        <p:xfrm>
          <a:off x="724384" y="1096024"/>
          <a:ext cx="10925298" cy="5349240"/>
        </p:xfrm>
        <a:graphic>
          <a:graphicData uri="http://schemas.openxmlformats.org/drawingml/2006/table">
            <a:tbl>
              <a:tblPr/>
              <a:tblGrid>
                <a:gridCol w="911732">
                  <a:extLst>
                    <a:ext uri="{9D8B030D-6E8A-4147-A177-3AD203B41FA5}">
                      <a16:colId xmlns:a16="http://schemas.microsoft.com/office/drawing/2014/main" val="20000"/>
                    </a:ext>
                  </a:extLst>
                </a:gridCol>
                <a:gridCol w="10013566">
                  <a:extLst>
                    <a:ext uri="{9D8B030D-6E8A-4147-A177-3AD203B41FA5}">
                      <a16:colId xmlns:a16="http://schemas.microsoft.com/office/drawing/2014/main" val="20001"/>
                    </a:ext>
                  </a:extLst>
                </a:gridCol>
              </a:tblGrid>
              <a:tr h="4060709">
                <a:tc>
                  <a:txBody>
                    <a:bodyPr/>
                    <a:lstStyle/>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3000" b="1" i="0" u="none" strike="noStrike" cap="none" normalizeH="0" baseline="0" dirty="0" smtClean="0">
                          <a:ln>
                            <a:noFill/>
                          </a:ln>
                          <a:solidFill>
                            <a:schemeClr val="tx1"/>
                          </a:solidFill>
                          <a:effectLst/>
                          <a:latin typeface="+mn-ea"/>
                          <a:ea typeface="+mn-ea"/>
                        </a:rPr>
                        <a:t>句</a:t>
                      </a:r>
                      <a:endParaRPr kumimoji="0" lang="en-US" altLang="zh-CN" sz="3000" b="1" i="0" u="none" strike="noStrike" cap="none" normalizeH="0" baseline="0" dirty="0" smtClean="0">
                        <a:ln>
                          <a:noFill/>
                        </a:ln>
                        <a:solidFill>
                          <a:schemeClr val="tx1"/>
                        </a:solidFill>
                        <a:effectLst/>
                        <a:latin typeface="+mn-ea"/>
                        <a:ea typeface="+mn-ea"/>
                      </a:endParaRPr>
                    </a:p>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3000" b="1" i="0" u="none" strike="noStrike" cap="none" normalizeH="0" baseline="0" dirty="0" smtClean="0">
                          <a:ln>
                            <a:noFill/>
                          </a:ln>
                          <a:solidFill>
                            <a:schemeClr val="tx1"/>
                          </a:solidFill>
                          <a:effectLst/>
                          <a:latin typeface="+mn-ea"/>
                          <a:ea typeface="+mn-ea"/>
                        </a:rPr>
                        <a:t>型</a:t>
                      </a:r>
                      <a:endParaRPr kumimoji="0" lang="en-US" altLang="zh-CN" sz="3000" b="1" i="0" u="none" strike="noStrike" cap="none" normalizeH="0" baseline="0" dirty="0" smtClean="0">
                        <a:ln>
                          <a:noFill/>
                        </a:ln>
                        <a:solidFill>
                          <a:schemeClr val="tx1"/>
                        </a:solidFill>
                        <a:effectLst/>
                        <a:latin typeface="+mn-ea"/>
                        <a:ea typeface="+mn-ea"/>
                      </a:endParaRPr>
                    </a:p>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3000" b="1" i="0" u="none" strike="noStrike" cap="none" normalizeH="0" baseline="0" dirty="0" smtClean="0">
                          <a:ln>
                            <a:noFill/>
                          </a:ln>
                          <a:solidFill>
                            <a:schemeClr val="tx1"/>
                          </a:solidFill>
                          <a:effectLst/>
                          <a:latin typeface="+mn-ea"/>
                          <a:ea typeface="+mn-ea"/>
                        </a:rPr>
                        <a:t>在</a:t>
                      </a:r>
                      <a:endParaRPr kumimoji="0" lang="en-US" altLang="zh-CN" sz="3000" b="1" i="0" u="none" strike="noStrike" cap="none" normalizeH="0" baseline="0" dirty="0" smtClean="0">
                        <a:ln>
                          <a:noFill/>
                        </a:ln>
                        <a:solidFill>
                          <a:schemeClr val="tx1"/>
                        </a:solidFill>
                        <a:effectLst/>
                        <a:latin typeface="+mn-ea"/>
                        <a:ea typeface="+mn-ea"/>
                      </a:endParaRPr>
                    </a:p>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3000" b="1" i="0" u="none" strike="noStrike" cap="none" normalizeH="0" baseline="0" dirty="0" smtClean="0">
                          <a:ln>
                            <a:noFill/>
                          </a:ln>
                          <a:solidFill>
                            <a:schemeClr val="tx1"/>
                          </a:solidFill>
                          <a:effectLst/>
                          <a:latin typeface="+mn-ea"/>
                          <a:ea typeface="+mn-ea"/>
                        </a:rPr>
                        <a:t>线</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50000"/>
                        </a:lnSpc>
                        <a:spcBef>
                          <a:spcPct val="20000"/>
                        </a:spcBef>
                        <a:spcAft>
                          <a:spcPct val="0"/>
                        </a:spcAft>
                        <a:buClrTx/>
                        <a:buSzTx/>
                        <a:buFontTx/>
                        <a:buNone/>
                        <a:defRPr/>
                      </a:pPr>
                      <a:r>
                        <a:rPr kumimoji="0" lang="en-US" altLang="zh-CN" sz="3000" b="1" i="0" u="none" strike="noStrike" kern="12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mn-cs"/>
                        </a:rPr>
                        <a:t>1</a:t>
                      </a:r>
                      <a:r>
                        <a:rPr kumimoji="0" lang="zh-CN" altLang="en-US" sz="3000" b="1" i="0" u="none" strike="noStrike" kern="12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mn-cs"/>
                        </a:rPr>
                        <a:t>．</a:t>
                      </a:r>
                      <a:r>
                        <a:rPr kumimoji="0" lang="en-US" altLang="zh-CN" sz="3000" b="1" i="0" u="none" strike="noStrike" kern="12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mn-cs"/>
                        </a:rPr>
                        <a:t>He ________ ________ sports. </a:t>
                      </a:r>
                    </a:p>
                    <a:p>
                      <a:pPr marL="0" marR="0" lvl="0" indent="0" algn="l" defTabSz="914400" rtl="0" eaLnBrk="0" fontAlgn="base" latinLnBrk="0" hangingPunct="0">
                        <a:lnSpc>
                          <a:spcPct val="150000"/>
                        </a:lnSpc>
                        <a:spcBef>
                          <a:spcPct val="20000"/>
                        </a:spcBef>
                        <a:spcAft>
                          <a:spcPct val="0"/>
                        </a:spcAft>
                        <a:buClrTx/>
                        <a:buSzTx/>
                        <a:buFontTx/>
                        <a:buNone/>
                        <a:defRPr/>
                      </a:pPr>
                      <a:r>
                        <a:rPr kumimoji="0" lang="zh-CN" altLang="en-US" sz="3000" b="1" i="0" u="none" strike="noStrike" kern="12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mn-cs"/>
                        </a:rPr>
                        <a:t>他不喜欢运动。</a:t>
                      </a:r>
                    </a:p>
                    <a:p>
                      <a:pPr marL="0" marR="0" lvl="0" indent="0" algn="l" defTabSz="914400" rtl="0" eaLnBrk="0" fontAlgn="base" latinLnBrk="0" hangingPunct="0">
                        <a:lnSpc>
                          <a:spcPct val="150000"/>
                        </a:lnSpc>
                        <a:spcBef>
                          <a:spcPct val="20000"/>
                        </a:spcBef>
                        <a:spcAft>
                          <a:spcPct val="0"/>
                        </a:spcAft>
                        <a:buClrTx/>
                        <a:buSzTx/>
                        <a:buFontTx/>
                        <a:buNone/>
                        <a:defRPr/>
                      </a:pPr>
                      <a:r>
                        <a:rPr kumimoji="0" lang="en-US" altLang="zh-CN" sz="3000" b="1" i="0" u="none" strike="noStrike" kern="12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mn-cs"/>
                        </a:rPr>
                        <a:t>2</a:t>
                      </a:r>
                      <a:r>
                        <a:rPr kumimoji="0" lang="zh-CN" altLang="en-US" sz="3000" b="1" i="0" u="none" strike="noStrike" kern="12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mn-cs"/>
                        </a:rPr>
                        <a:t>．</a:t>
                      </a:r>
                      <a:r>
                        <a:rPr kumimoji="0" lang="en-US" altLang="zh-CN" sz="3000" b="1" i="0" u="none" strike="noStrike" kern="12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mn-cs"/>
                        </a:rPr>
                        <a:t>Simon often ________ football ________ ________ ________</a:t>
                      </a:r>
                      <a:r>
                        <a:rPr kumimoji="0" lang="zh-CN" altLang="en-US" sz="3000" b="1" i="0" u="none" strike="noStrike" kern="12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mn-cs"/>
                        </a:rPr>
                        <a:t>．</a:t>
                      </a:r>
                    </a:p>
                    <a:p>
                      <a:pPr marL="0" marR="0" lvl="0" indent="0" algn="l" defTabSz="914400" rtl="0" eaLnBrk="0" fontAlgn="base" latinLnBrk="0" hangingPunct="0">
                        <a:lnSpc>
                          <a:spcPct val="150000"/>
                        </a:lnSpc>
                        <a:spcBef>
                          <a:spcPct val="20000"/>
                        </a:spcBef>
                        <a:spcAft>
                          <a:spcPct val="0"/>
                        </a:spcAft>
                        <a:buClrTx/>
                        <a:buSzTx/>
                        <a:buFontTx/>
                        <a:buNone/>
                        <a:defRPr/>
                      </a:pPr>
                      <a:r>
                        <a:rPr kumimoji="0" lang="zh-CN" altLang="en-US" sz="3000" b="1" i="0" u="none" strike="noStrike" kern="12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mn-cs"/>
                        </a:rPr>
                        <a:t>西蒙经常和他的朋友们一起踢足球。</a:t>
                      </a:r>
                    </a:p>
                    <a:p>
                      <a:pPr marL="0" marR="0" lvl="0" indent="0" algn="l" defTabSz="914400" rtl="0" eaLnBrk="0" fontAlgn="base" latinLnBrk="0" hangingPunct="0">
                        <a:lnSpc>
                          <a:spcPct val="150000"/>
                        </a:lnSpc>
                        <a:spcBef>
                          <a:spcPct val="20000"/>
                        </a:spcBef>
                        <a:spcAft>
                          <a:spcPct val="0"/>
                        </a:spcAft>
                        <a:buClrTx/>
                        <a:buSzTx/>
                        <a:buFontTx/>
                        <a:buNone/>
                        <a:defRPr/>
                      </a:pPr>
                      <a:r>
                        <a:rPr kumimoji="0" lang="en-US" altLang="zh-CN" sz="3000" b="1" i="0" u="none" strike="noStrike" kern="12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mn-cs"/>
                        </a:rPr>
                        <a:t>3</a:t>
                      </a:r>
                      <a:r>
                        <a:rPr kumimoji="0" lang="zh-CN" altLang="en-US" sz="3000" b="1" i="0" u="none" strike="noStrike" kern="12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mn-cs"/>
                        </a:rPr>
                        <a:t>．</a:t>
                      </a:r>
                      <a:r>
                        <a:rPr kumimoji="0" lang="en-US" altLang="zh-CN" sz="3000" b="1" i="0" u="none" strike="noStrike" kern="12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mn-cs"/>
                        </a:rPr>
                        <a:t>________ your parents ________ ________ ________</a:t>
                      </a:r>
                      <a:r>
                        <a:rPr kumimoji="0" lang="zh-CN" altLang="en-US" sz="3000" b="1" i="0" u="none" strike="noStrike" kern="12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mn-cs"/>
                        </a:rPr>
                        <a:t>？ </a:t>
                      </a:r>
                    </a:p>
                    <a:p>
                      <a:pPr marL="0" marR="0" lvl="0" indent="0" algn="l" defTabSz="914400" rtl="0" eaLnBrk="0" fontAlgn="base" latinLnBrk="0" hangingPunct="0">
                        <a:lnSpc>
                          <a:spcPct val="150000"/>
                        </a:lnSpc>
                        <a:spcBef>
                          <a:spcPct val="20000"/>
                        </a:spcBef>
                        <a:spcAft>
                          <a:spcPct val="0"/>
                        </a:spcAft>
                        <a:buClrTx/>
                        <a:buSzTx/>
                        <a:buFontTx/>
                        <a:buNone/>
                        <a:defRPr/>
                      </a:pPr>
                      <a:r>
                        <a:rPr kumimoji="0" lang="zh-CN" altLang="en-US" sz="3000" b="1" i="0" u="none" strike="noStrike" kern="12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mn-cs"/>
                        </a:rPr>
                        <a:t>你父母和你一起去吗？</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0" name="Text Box 12"/>
          <p:cNvSpPr txBox="1">
            <a:spLocks noChangeArrowheads="1"/>
          </p:cNvSpPr>
          <p:nvPr/>
        </p:nvSpPr>
        <p:spPr bwMode="auto">
          <a:xfrm>
            <a:off x="3991383" y="2909010"/>
            <a:ext cx="1584325" cy="457200"/>
          </a:xfrm>
          <a:prstGeom prst="rect">
            <a:avLst/>
          </a:prstGeom>
          <a:noFill/>
          <a:ln w="9525">
            <a:noFill/>
            <a:miter lim="800000"/>
          </a:ln>
        </p:spPr>
        <p:txBody>
          <a:bodyPr>
            <a:spAutoFit/>
          </a:bodyPr>
          <a:lstStyle/>
          <a:p>
            <a:pPr>
              <a:defRPr/>
            </a:pPr>
            <a:r>
              <a:rPr lang="en-US" altLang="zh-CN" dirty="0"/>
              <a:t>  </a:t>
            </a:r>
            <a:endParaRPr lang="zh-CN" altLang="en-US" u="sng" dirty="0">
              <a:solidFill>
                <a:srgbClr val="C00000"/>
              </a:solidFill>
              <a:latin typeface="Times New Roman" panose="02020603050405020304" pitchFamily="18" charset="0"/>
              <a:ea typeface="+mn-ea"/>
              <a:cs typeface="Times New Roman" panose="02020603050405020304" pitchFamily="18" charset="0"/>
            </a:endParaRPr>
          </a:p>
        </p:txBody>
      </p:sp>
      <p:sp>
        <p:nvSpPr>
          <p:cNvPr id="12" name="矩形 27"/>
          <p:cNvSpPr>
            <a:spLocks noChangeArrowheads="1"/>
          </p:cNvSpPr>
          <p:nvPr/>
        </p:nvSpPr>
        <p:spPr bwMode="auto">
          <a:xfrm>
            <a:off x="3042819" y="1325462"/>
            <a:ext cx="3690481" cy="461665"/>
          </a:xfrm>
          <a:prstGeom prst="rect">
            <a:avLst/>
          </a:prstGeom>
          <a:noFill/>
          <a:ln w="9525">
            <a:noFill/>
            <a:miter lim="800000"/>
          </a:ln>
        </p:spPr>
        <p:txBody>
          <a:bodyPr wrap="square">
            <a:spAutoFit/>
          </a:bodyPr>
          <a:lstStyle/>
          <a:p>
            <a:pPr eaLnBrk="0" fontAlgn="base" hangingPunct="0">
              <a:spcBef>
                <a:spcPct val="0"/>
              </a:spcBef>
              <a:spcAft>
                <a:spcPct val="0"/>
              </a:spcAft>
            </a:pPr>
            <a:r>
              <a:rPr lang="en-US" altLang="zh-CN" sz="2400" b="1" dirty="0" smtClean="0">
                <a:solidFill>
                  <a:srgbClr val="FF0000"/>
                </a:solidFill>
                <a:latin typeface="Times New Roman" panose="02020603050405020304" pitchFamily="18" charset="0"/>
                <a:ea typeface="宋体" panose="02010600030101010101" pitchFamily="2" charset="-122"/>
              </a:rPr>
              <a:t>doesn't            like </a:t>
            </a:r>
          </a:p>
        </p:txBody>
      </p:sp>
      <p:sp>
        <p:nvSpPr>
          <p:cNvPr id="13" name="矩形 28"/>
          <p:cNvSpPr>
            <a:spLocks noChangeArrowheads="1"/>
          </p:cNvSpPr>
          <p:nvPr/>
        </p:nvSpPr>
        <p:spPr bwMode="auto">
          <a:xfrm>
            <a:off x="4641159" y="2868554"/>
            <a:ext cx="6236637" cy="461665"/>
          </a:xfrm>
          <a:prstGeom prst="rect">
            <a:avLst/>
          </a:prstGeom>
          <a:noFill/>
          <a:ln w="9525">
            <a:noFill/>
            <a:miter lim="800000"/>
          </a:ln>
        </p:spPr>
        <p:txBody>
          <a:bodyPr wrap="square">
            <a:spAutoFit/>
          </a:bodyPr>
          <a:lstStyle/>
          <a:p>
            <a:pPr eaLnBrk="0" fontAlgn="base" hangingPunct="0">
              <a:spcBef>
                <a:spcPct val="0"/>
              </a:spcBef>
              <a:spcAft>
                <a:spcPct val="0"/>
              </a:spcAft>
            </a:pPr>
            <a:r>
              <a:rPr lang="en-US" altLang="zh-CN" sz="2400" b="1" dirty="0" smtClean="0">
                <a:solidFill>
                  <a:srgbClr val="FF0000"/>
                </a:solidFill>
                <a:latin typeface="Times New Roman" panose="02020603050405020304" pitchFamily="18" charset="0"/>
                <a:ea typeface="宋体" panose="02010600030101010101" pitchFamily="2" charset="-122"/>
              </a:rPr>
              <a:t>plays                              with                his</a:t>
            </a:r>
          </a:p>
        </p:txBody>
      </p:sp>
      <p:sp>
        <p:nvSpPr>
          <p:cNvPr id="7" name="Rectangle 5"/>
          <p:cNvSpPr/>
          <p:nvPr/>
        </p:nvSpPr>
        <p:spPr>
          <a:xfrm>
            <a:off x="1210140" y="111048"/>
            <a:ext cx="4247253"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spcBef>
                <a:spcPct val="0"/>
              </a:spcBef>
              <a:buNone/>
            </a:pPr>
            <a:r>
              <a:rPr lang="en-US" altLang="zh-CN" b="1" dirty="0" smtClean="0">
                <a:latin typeface="微软雅黑" panose="020B0503020204020204" charset="-122"/>
                <a:ea typeface="微软雅黑" panose="020B0503020204020204" charset="-122"/>
              </a:rPr>
              <a:t>Period 3</a:t>
            </a:r>
            <a:r>
              <a:rPr lang="zh-CN" altLang="en-US" b="1" dirty="0" smtClean="0">
                <a:latin typeface="微软雅黑" panose="020B0503020204020204" charset="-122"/>
                <a:ea typeface="微软雅黑" panose="020B0503020204020204" charset="-122"/>
              </a:rPr>
              <a:t>　</a:t>
            </a:r>
            <a:r>
              <a:rPr lang="en-US" altLang="zh-CN" b="1" dirty="0" smtClean="0">
                <a:latin typeface="微软雅黑" panose="020B0503020204020204" charset="-122"/>
                <a:ea typeface="微软雅黑" panose="020B0503020204020204" charset="-122"/>
              </a:rPr>
              <a:t>Grammar</a:t>
            </a:r>
            <a:endParaRPr lang="zh-CN" altLang="en-US" dirty="0" smtClean="0">
              <a:latin typeface="微软雅黑" panose="020B0503020204020204" charset="-122"/>
              <a:ea typeface="微软雅黑" panose="020B0503020204020204" charset="-122"/>
            </a:endParaRPr>
          </a:p>
        </p:txBody>
      </p:sp>
      <p:sp>
        <p:nvSpPr>
          <p:cNvPr id="9" name="矩形 28"/>
          <p:cNvSpPr>
            <a:spLocks noChangeArrowheads="1"/>
          </p:cNvSpPr>
          <p:nvPr/>
        </p:nvSpPr>
        <p:spPr bwMode="auto">
          <a:xfrm>
            <a:off x="1957337" y="3557321"/>
            <a:ext cx="1355874" cy="461665"/>
          </a:xfrm>
          <a:prstGeom prst="rect">
            <a:avLst/>
          </a:prstGeom>
          <a:noFill/>
          <a:ln w="9525">
            <a:noFill/>
            <a:miter lim="800000"/>
          </a:ln>
        </p:spPr>
        <p:txBody>
          <a:bodyPr wrap="square">
            <a:spAutoFit/>
          </a:bodyPr>
          <a:lstStyle/>
          <a:p>
            <a:pPr eaLnBrk="0" fontAlgn="base" hangingPunct="0">
              <a:spcBef>
                <a:spcPct val="0"/>
              </a:spcBef>
              <a:spcAft>
                <a:spcPct val="0"/>
              </a:spcAft>
            </a:pPr>
            <a:r>
              <a:rPr lang="en-US" altLang="zh-CN" sz="2400" b="1" dirty="0" smtClean="0">
                <a:solidFill>
                  <a:srgbClr val="FF0000"/>
                </a:solidFill>
                <a:latin typeface="Times New Roman" panose="02020603050405020304" pitchFamily="18" charset="0"/>
                <a:ea typeface="宋体" panose="02010600030101010101" pitchFamily="2" charset="-122"/>
              </a:rPr>
              <a:t>friends</a:t>
            </a:r>
            <a:endParaRPr lang="en-US" altLang="en-US" sz="2400" b="1" dirty="0" smtClean="0">
              <a:solidFill>
                <a:srgbClr val="FF0000"/>
              </a:solidFill>
              <a:latin typeface="Times New Roman" panose="02020603050405020304" pitchFamily="18" charset="0"/>
              <a:ea typeface="宋体" panose="02010600030101010101" pitchFamily="2" charset="-122"/>
            </a:endParaRPr>
          </a:p>
        </p:txBody>
      </p:sp>
      <p:sp>
        <p:nvSpPr>
          <p:cNvPr id="11" name="矩形 28"/>
          <p:cNvSpPr>
            <a:spLocks noChangeArrowheads="1"/>
          </p:cNvSpPr>
          <p:nvPr/>
        </p:nvSpPr>
        <p:spPr bwMode="auto">
          <a:xfrm>
            <a:off x="2812358" y="5112991"/>
            <a:ext cx="8207942" cy="461665"/>
          </a:xfrm>
          <a:prstGeom prst="rect">
            <a:avLst/>
          </a:prstGeom>
          <a:noFill/>
          <a:ln w="9525">
            <a:noFill/>
            <a:miter lim="800000"/>
          </a:ln>
        </p:spPr>
        <p:txBody>
          <a:bodyPr wrap="square">
            <a:spAutoFit/>
          </a:bodyPr>
          <a:lstStyle/>
          <a:p>
            <a:pPr eaLnBrk="0" fontAlgn="base" hangingPunct="0">
              <a:spcBef>
                <a:spcPct val="0"/>
              </a:spcBef>
              <a:spcAft>
                <a:spcPct val="0"/>
              </a:spcAft>
            </a:pPr>
            <a:r>
              <a:rPr lang="en-US" altLang="zh-CN" sz="2400" b="1" dirty="0" smtClean="0">
                <a:solidFill>
                  <a:srgbClr val="FF0000"/>
                </a:solidFill>
                <a:latin typeface="Times New Roman" panose="02020603050405020304" pitchFamily="18" charset="0"/>
                <a:ea typeface="宋体" panose="02010600030101010101" pitchFamily="2" charset="-122"/>
              </a:rPr>
              <a:t>Do                                             go               with              you</a:t>
            </a:r>
            <a:r>
              <a:rPr lang="zh-CN" altLang="en-US" sz="2400" b="1" dirty="0" smtClean="0">
                <a:solidFill>
                  <a:srgbClr val="FF0000"/>
                </a:solidFill>
                <a:latin typeface="Times New Roman" panose="02020603050405020304" pitchFamily="18" charset="0"/>
                <a:ea typeface="宋体" panose="02010600030101010101" pitchFamily="2" charset="-122"/>
              </a:rPr>
              <a:t>　　</a:t>
            </a:r>
            <a:endParaRPr lang="en-US" altLang="zh-CN" sz="2400" b="1" dirty="0" smtClean="0">
              <a:solidFill>
                <a:srgbClr val="FF0000"/>
              </a:solidFill>
              <a:latin typeface="Times New Roman" panose="02020603050405020304" pitchFamily="18"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linds(horizontal)">
                                      <p:cBhvr>
                                        <p:cTn id="13" dur="5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blinds(horizontal)">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linds(horizontal)">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blinds(horizontal)">
                                      <p:cBhvr>
                                        <p:cTn id="2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9"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descr="图标-03"/>
          <p:cNvPicPr>
            <a:picLocks noChangeAspect="1"/>
          </p:cNvPicPr>
          <p:nvPr/>
        </p:nvPicPr>
        <p:blipFill>
          <a:blip r:embed="rId2" cstate="email"/>
          <a:stretch>
            <a:fillRect/>
          </a:stretch>
        </p:blipFill>
        <p:spPr>
          <a:xfrm>
            <a:off x="77470" y="894080"/>
            <a:ext cx="4431030" cy="845185"/>
          </a:xfrm>
          <a:prstGeom prst="rect">
            <a:avLst/>
          </a:prstGeom>
        </p:spPr>
      </p:pic>
      <p:sp>
        <p:nvSpPr>
          <p:cNvPr id="3" name="文本框 2"/>
          <p:cNvSpPr txBox="1"/>
          <p:nvPr/>
        </p:nvSpPr>
        <p:spPr>
          <a:xfrm>
            <a:off x="746760" y="1064895"/>
            <a:ext cx="2339102" cy="523220"/>
          </a:xfrm>
          <a:prstGeom prst="rect">
            <a:avLst/>
          </a:prstGeom>
          <a:noFill/>
        </p:spPr>
        <p:txBody>
          <a:bodyPr wrap="none" rtlCol="0">
            <a:spAutoFit/>
          </a:bodyPr>
          <a:lstStyle/>
          <a:p>
            <a:pPr lvl="0" algn="l"/>
            <a:r>
              <a:rPr lang="zh-CN" altLang="en-US" sz="2800"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华文新魏" panose="02010800040101010101" charset="-122"/>
                <a:cs typeface="Times New Roman" panose="02020603050405020304" pitchFamily="18" charset="0"/>
                <a:sym typeface="+mn-ea"/>
              </a:rPr>
              <a:t>课堂互动探究</a:t>
            </a:r>
            <a:endParaRPr lang="zh-CN" altLang="en-US" sz="2800" dirty="0">
              <a:solidFill>
                <a:schemeClr val="bg1"/>
              </a:solidFill>
              <a:effectLst>
                <a:outerShdw blurRad="38100" dist="38100" dir="2700000" algn="tl">
                  <a:srgbClr val="000000">
                    <a:alpha val="43137"/>
                  </a:srgbClr>
                </a:outerShdw>
              </a:effectLst>
              <a:latin typeface="Times New Roman" panose="02020603050405020304" pitchFamily="18" charset="0"/>
              <a:ea typeface="华文新魏" panose="02010800040101010101" charset="-122"/>
              <a:cs typeface="Times New Roman" panose="02020603050405020304" pitchFamily="18" charset="0"/>
              <a:sym typeface="+mn-ea"/>
            </a:endParaRPr>
          </a:p>
        </p:txBody>
      </p:sp>
      <p:sp>
        <p:nvSpPr>
          <p:cNvPr id="4" name="Rectangle 9"/>
          <p:cNvSpPr/>
          <p:nvPr/>
        </p:nvSpPr>
        <p:spPr>
          <a:xfrm>
            <a:off x="746443" y="1710753"/>
            <a:ext cx="1491114"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nSpc>
                <a:spcPct val="150000"/>
              </a:lnSpc>
              <a:spcBef>
                <a:spcPct val="0"/>
              </a:spcBef>
              <a:buNone/>
            </a:pPr>
            <a:r>
              <a:rPr lang="zh-CN" altLang="en-US" sz="2400" b="1" dirty="0" smtClean="0">
                <a:solidFill>
                  <a:srgbClr val="00A6AD"/>
                </a:solidFill>
                <a:latin typeface="Times New Roman" panose="02020603050405020304" pitchFamily="18" charset="0"/>
                <a:cs typeface="Times New Roman" panose="02020603050405020304" pitchFamily="18" charset="0"/>
              </a:rPr>
              <a:t>词汇点睛</a:t>
            </a:r>
            <a:r>
              <a:rPr lang="zh-CN" altLang="en-US" sz="2400" b="1" dirty="0" smtClean="0">
                <a:solidFill>
                  <a:srgbClr val="FF6600"/>
                </a:solidFill>
                <a:latin typeface="Times New Roman" panose="02020603050405020304" pitchFamily="18" charset="0"/>
                <a:cs typeface="Times New Roman" panose="02020603050405020304" pitchFamily="18" charset="0"/>
              </a:rPr>
              <a:t> </a:t>
            </a:r>
            <a:endParaRPr lang="zh-CN" altLang="en-US" sz="2400" b="1" dirty="0">
              <a:solidFill>
                <a:srgbClr val="FF6600"/>
              </a:solidFill>
              <a:latin typeface="Times New Roman" panose="02020603050405020304" pitchFamily="18" charset="0"/>
              <a:cs typeface="Times New Roman" panose="02020603050405020304" pitchFamily="18" charset="0"/>
            </a:endParaRPr>
          </a:p>
        </p:txBody>
      </p:sp>
      <p:pic>
        <p:nvPicPr>
          <p:cNvPr id="7" name="Picture 4"/>
          <p:cNvPicPr>
            <a:picLocks noChangeAspect="1"/>
          </p:cNvPicPr>
          <p:nvPr/>
        </p:nvPicPr>
        <p:blipFill>
          <a:blip r:embed="rId3" cstate="email"/>
          <a:stretch>
            <a:fillRect/>
          </a:stretch>
        </p:blipFill>
        <p:spPr>
          <a:xfrm>
            <a:off x="473075" y="1845373"/>
            <a:ext cx="84455" cy="414020"/>
          </a:xfrm>
          <a:prstGeom prst="rect">
            <a:avLst/>
          </a:prstGeom>
          <a:noFill/>
          <a:ln w="9525">
            <a:noFill/>
          </a:ln>
        </p:spPr>
      </p:pic>
      <p:sp>
        <p:nvSpPr>
          <p:cNvPr id="8" name="Text Box 4"/>
          <p:cNvSpPr txBox="1">
            <a:spLocks noChangeArrowheads="1"/>
          </p:cNvSpPr>
          <p:nvPr/>
        </p:nvSpPr>
        <p:spPr bwMode="auto">
          <a:xfrm>
            <a:off x="531088" y="2234648"/>
            <a:ext cx="8713787" cy="784830"/>
          </a:xfrm>
          <a:prstGeom prst="rect">
            <a:avLst/>
          </a:prstGeom>
          <a:noFill/>
          <a:ln w="9525">
            <a:noFill/>
            <a:miter lim="800000"/>
          </a:ln>
        </p:spPr>
        <p:txBody>
          <a:bodyPr>
            <a:spAutoFit/>
          </a:bodyPr>
          <a:lstStyle/>
          <a:p>
            <a:pPr>
              <a:lnSpc>
                <a:spcPct val="150000"/>
              </a:lnSpc>
              <a:buFont typeface="Arial" panose="020B0604020202020204" pitchFamily="34" charset="0"/>
              <a:buNone/>
            </a:pPr>
            <a:r>
              <a:rPr lang="zh-CN" altLang="en-US"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1</a:t>
            </a:r>
            <a:r>
              <a:rPr lang="zh-CN" altLang="en-US"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at/on weekends </a:t>
            </a:r>
            <a:r>
              <a:rPr lang="zh-CN" altLang="en-US" sz="3000" b="1" dirty="0" smtClean="0">
                <a:latin typeface="Times New Roman" panose="02020603050405020304" pitchFamily="18" charset="0"/>
                <a:cs typeface="Times New Roman" panose="02020603050405020304" pitchFamily="18" charset="0"/>
              </a:rPr>
              <a:t>在周末</a:t>
            </a:r>
          </a:p>
        </p:txBody>
      </p:sp>
      <p:sp>
        <p:nvSpPr>
          <p:cNvPr id="9" name="Rectangle 14"/>
          <p:cNvSpPr>
            <a:spLocks noChangeArrowheads="1"/>
          </p:cNvSpPr>
          <p:nvPr/>
        </p:nvSpPr>
        <p:spPr bwMode="auto">
          <a:xfrm>
            <a:off x="602524" y="3154388"/>
            <a:ext cx="10833413" cy="1477328"/>
          </a:xfrm>
          <a:prstGeom prst="rect">
            <a:avLst/>
          </a:prstGeom>
          <a:noFill/>
          <a:ln w="9525">
            <a:noFill/>
            <a:miter lim="800000"/>
          </a:ln>
          <a:effectLst/>
        </p:spPr>
        <p:txBody>
          <a:bodyPr wrap="square" anchor="ctr">
            <a:spAutoFit/>
          </a:bodyPr>
          <a:lstStyle/>
          <a:p>
            <a:pPr eaLnBrk="0" hangingPunct="0">
              <a:lnSpc>
                <a:spcPct val="150000"/>
              </a:lnSpc>
              <a:buFont typeface="Arial" panose="020B0604020202020204" pitchFamily="34" charset="0"/>
              <a:buNone/>
            </a:pPr>
            <a:r>
              <a:rPr lang="en-US" altLang="zh-CN" sz="3000" b="1" dirty="0">
                <a:solidFill>
                  <a:schemeClr val="accent2"/>
                </a:solidFill>
                <a:latin typeface="Times New Roman" panose="02020603050405020304" pitchFamily="18" charset="0"/>
                <a:cs typeface="Times New Roman" panose="02020603050405020304" pitchFamily="18" charset="0"/>
              </a:rPr>
              <a:t>[</a:t>
            </a:r>
            <a:r>
              <a:rPr lang="zh-CN" altLang="en-US" sz="3000" b="1" dirty="0">
                <a:solidFill>
                  <a:schemeClr val="accent2"/>
                </a:solidFill>
                <a:latin typeface="Times New Roman" panose="02020603050405020304" pitchFamily="18" charset="0"/>
                <a:cs typeface="Times New Roman" panose="02020603050405020304" pitchFamily="18" charset="0"/>
              </a:rPr>
              <a:t>观察</a:t>
            </a:r>
            <a:r>
              <a:rPr lang="en-US" altLang="zh-CN" sz="3000" b="1" dirty="0">
                <a:solidFill>
                  <a:schemeClr val="accent2"/>
                </a:solidFill>
                <a:latin typeface="Times New Roman" panose="02020603050405020304" pitchFamily="18" charset="0"/>
                <a:cs typeface="Times New Roman" panose="02020603050405020304" pitchFamily="18" charset="0"/>
              </a:rPr>
              <a:t>]</a:t>
            </a:r>
            <a:r>
              <a:rPr lang="en-US" altLang="zh-CN" sz="3000" b="1" dirty="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Do you play football </a:t>
            </a:r>
            <a:r>
              <a:rPr lang="en-US" altLang="zh-CN" sz="3000" b="1" i="1" dirty="0" smtClean="0">
                <a:latin typeface="Times New Roman" panose="02020603050405020304" pitchFamily="18" charset="0"/>
                <a:cs typeface="Times New Roman" panose="02020603050405020304" pitchFamily="18" charset="0"/>
              </a:rPr>
              <a:t>at weekends</a:t>
            </a:r>
            <a:r>
              <a:rPr lang="zh-CN" altLang="en-US" sz="3000" b="1" dirty="0" smtClean="0">
                <a:latin typeface="Times New Roman" panose="02020603050405020304" pitchFamily="18" charset="0"/>
                <a:cs typeface="Times New Roman" panose="02020603050405020304" pitchFamily="18" charset="0"/>
              </a:rPr>
              <a:t>？你在周末踢足球吗？</a:t>
            </a:r>
          </a:p>
          <a:p>
            <a:pPr eaLnBrk="0" hangingPunct="0">
              <a:lnSpc>
                <a:spcPct val="150000"/>
              </a:lnSpc>
              <a:buFont typeface="Arial" panose="020B0604020202020204" pitchFamily="34" charset="0"/>
              <a:buNone/>
            </a:pPr>
            <a:r>
              <a:rPr lang="en-US" altLang="zh-CN" sz="3000" b="1" dirty="0" smtClean="0">
                <a:latin typeface="Times New Roman" panose="02020603050405020304" pitchFamily="18" charset="0"/>
                <a:cs typeface="Times New Roman" panose="02020603050405020304" pitchFamily="18" charset="0"/>
              </a:rPr>
              <a:t>The office is closed </a:t>
            </a:r>
            <a:r>
              <a:rPr lang="en-US" altLang="zh-CN" sz="3000" b="1" i="1" dirty="0" smtClean="0">
                <a:latin typeface="Times New Roman" panose="02020603050405020304" pitchFamily="18" charset="0"/>
                <a:cs typeface="Times New Roman" panose="02020603050405020304" pitchFamily="18" charset="0"/>
              </a:rPr>
              <a:t>on weekends</a:t>
            </a: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本办事处周末不办公。</a:t>
            </a:r>
          </a:p>
        </p:txBody>
      </p:sp>
      <p:sp>
        <p:nvSpPr>
          <p:cNvPr id="13" name="Rectangle 5"/>
          <p:cNvSpPr/>
          <p:nvPr/>
        </p:nvSpPr>
        <p:spPr>
          <a:xfrm>
            <a:off x="1210140" y="111048"/>
            <a:ext cx="4247253"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spcBef>
                <a:spcPct val="0"/>
              </a:spcBef>
              <a:buNone/>
            </a:pPr>
            <a:r>
              <a:rPr lang="en-US" altLang="zh-CN" b="1" dirty="0" smtClean="0">
                <a:latin typeface="微软雅黑" panose="020B0503020204020204" charset="-122"/>
                <a:ea typeface="微软雅黑" panose="020B0503020204020204" charset="-122"/>
              </a:rPr>
              <a:t>Period 3</a:t>
            </a:r>
            <a:r>
              <a:rPr lang="zh-CN" altLang="en-US" b="1" dirty="0" smtClean="0">
                <a:latin typeface="微软雅黑" panose="020B0503020204020204" charset="-122"/>
                <a:ea typeface="微软雅黑" panose="020B0503020204020204" charset="-122"/>
              </a:rPr>
              <a:t>　</a:t>
            </a:r>
            <a:r>
              <a:rPr lang="en-US" altLang="zh-CN" b="1" dirty="0" smtClean="0">
                <a:latin typeface="微软雅黑" panose="020B0503020204020204" charset="-122"/>
                <a:ea typeface="微软雅黑" panose="020B0503020204020204" charset="-122"/>
              </a:rPr>
              <a:t>Grammar</a:t>
            </a:r>
            <a:endParaRPr lang="zh-CN" altLang="en-US" dirty="0" smtClean="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autoUpdateAnimBg="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4"/>
          <p:cNvSpPr>
            <a:spLocks noChangeArrowheads="1"/>
          </p:cNvSpPr>
          <p:nvPr/>
        </p:nvSpPr>
        <p:spPr bwMode="auto">
          <a:xfrm>
            <a:off x="755630" y="3635669"/>
            <a:ext cx="10692178" cy="1477328"/>
          </a:xfrm>
          <a:prstGeom prst="rect">
            <a:avLst/>
          </a:prstGeom>
          <a:noFill/>
          <a:ln w="9525">
            <a:noFill/>
            <a:miter lim="800000"/>
          </a:ln>
          <a:effectLst/>
        </p:spPr>
        <p:txBody>
          <a:bodyPr wrap="square" anchor="ctr">
            <a:spAutoFit/>
          </a:bodyPr>
          <a:lstStyle/>
          <a:p>
            <a:pPr>
              <a:lnSpc>
                <a:spcPct val="150000"/>
              </a:lnSpc>
            </a:pPr>
            <a:r>
              <a:rPr lang="en-US" altLang="zh-CN" sz="3000" b="1" dirty="0" smtClean="0">
                <a:solidFill>
                  <a:schemeClr val="accent2"/>
                </a:solidFill>
                <a:latin typeface="Times New Roman" panose="02020603050405020304" pitchFamily="18" charset="0"/>
                <a:cs typeface="Times New Roman" panose="02020603050405020304" pitchFamily="18" charset="0"/>
              </a:rPr>
              <a:t>[</a:t>
            </a:r>
            <a:r>
              <a:rPr lang="zh-CN" altLang="en-US" sz="3000" b="1" dirty="0" smtClean="0">
                <a:solidFill>
                  <a:schemeClr val="accent2"/>
                </a:solidFill>
                <a:latin typeface="Times New Roman" panose="02020603050405020304" pitchFamily="18" charset="0"/>
                <a:cs typeface="Times New Roman" panose="02020603050405020304" pitchFamily="18" charset="0"/>
              </a:rPr>
              <a:t>拓展</a:t>
            </a:r>
            <a:r>
              <a:rPr lang="en-US" altLang="zh-CN" sz="3000" b="1" dirty="0" smtClean="0">
                <a:solidFill>
                  <a:schemeClr val="accent2"/>
                </a:solidFill>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 weekday</a:t>
            </a:r>
            <a:r>
              <a:rPr lang="zh-CN" altLang="en-US" sz="3000" b="1" dirty="0" smtClean="0">
                <a:latin typeface="Times New Roman" panose="02020603050405020304" pitchFamily="18" charset="0"/>
                <a:cs typeface="Times New Roman" panose="02020603050405020304" pitchFamily="18" charset="0"/>
              </a:rPr>
              <a:t>意为“工作日”，指</a:t>
            </a:r>
            <a:r>
              <a:rPr lang="en-US" altLang="zh-CN" sz="3000" b="1" dirty="0" smtClean="0">
                <a:latin typeface="Times New Roman" panose="02020603050405020304" pitchFamily="18" charset="0"/>
                <a:cs typeface="Times New Roman" panose="02020603050405020304" pitchFamily="18" charset="0"/>
              </a:rPr>
              <a:t>________</a:t>
            </a:r>
            <a:r>
              <a:rPr lang="zh-CN" altLang="en-US" sz="3000" b="1" dirty="0" smtClean="0">
                <a:latin typeface="Times New Roman" panose="02020603050405020304" pitchFamily="18" charset="0"/>
                <a:cs typeface="Times New Roman" panose="02020603050405020304" pitchFamily="18" charset="0"/>
              </a:rPr>
              <a:t>至</a:t>
            </a:r>
            <a:r>
              <a:rPr lang="en-US" altLang="zh-CN" sz="3000" b="1" dirty="0" smtClean="0">
                <a:latin typeface="Times New Roman" panose="02020603050405020304" pitchFamily="18" charset="0"/>
                <a:cs typeface="Times New Roman" panose="02020603050405020304" pitchFamily="18" charset="0"/>
              </a:rPr>
              <a:t>________</a:t>
            </a:r>
            <a:r>
              <a:rPr lang="zh-CN" altLang="en-US" sz="3000" b="1" dirty="0" smtClean="0">
                <a:latin typeface="Times New Roman" panose="02020603050405020304" pitchFamily="18" charset="0"/>
                <a:cs typeface="Times New Roman" panose="02020603050405020304" pitchFamily="18" charset="0"/>
              </a:rPr>
              <a:t>的任意一天。</a:t>
            </a:r>
          </a:p>
        </p:txBody>
      </p:sp>
      <p:sp>
        <p:nvSpPr>
          <p:cNvPr id="9" name="Rectangle 5"/>
          <p:cNvSpPr/>
          <p:nvPr/>
        </p:nvSpPr>
        <p:spPr>
          <a:xfrm>
            <a:off x="1210140" y="111048"/>
            <a:ext cx="4247253"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spcBef>
                <a:spcPct val="0"/>
              </a:spcBef>
              <a:buNone/>
            </a:pPr>
            <a:r>
              <a:rPr lang="en-US" altLang="zh-CN" b="1" dirty="0" smtClean="0">
                <a:latin typeface="微软雅黑" panose="020B0503020204020204" charset="-122"/>
                <a:ea typeface="微软雅黑" panose="020B0503020204020204" charset="-122"/>
              </a:rPr>
              <a:t>Period 3</a:t>
            </a:r>
            <a:r>
              <a:rPr lang="zh-CN" altLang="en-US" b="1" dirty="0" smtClean="0">
                <a:latin typeface="微软雅黑" panose="020B0503020204020204" charset="-122"/>
                <a:ea typeface="微软雅黑" panose="020B0503020204020204" charset="-122"/>
              </a:rPr>
              <a:t>　</a:t>
            </a:r>
            <a:r>
              <a:rPr lang="en-US" altLang="zh-CN" b="1" dirty="0" smtClean="0">
                <a:latin typeface="微软雅黑" panose="020B0503020204020204" charset="-122"/>
                <a:ea typeface="微软雅黑" panose="020B0503020204020204" charset="-122"/>
              </a:rPr>
              <a:t>Grammar</a:t>
            </a:r>
            <a:endParaRPr lang="zh-CN" altLang="en-US" dirty="0" smtClean="0">
              <a:latin typeface="微软雅黑" panose="020B0503020204020204" charset="-122"/>
              <a:ea typeface="微软雅黑" panose="020B0503020204020204" charset="-122"/>
            </a:endParaRPr>
          </a:p>
        </p:txBody>
      </p:sp>
      <p:sp>
        <p:nvSpPr>
          <p:cNvPr id="4" name="Text Box 7"/>
          <p:cNvSpPr txBox="1">
            <a:spLocks noChangeArrowheads="1"/>
          </p:cNvSpPr>
          <p:nvPr/>
        </p:nvSpPr>
        <p:spPr bwMode="auto">
          <a:xfrm>
            <a:off x="777443" y="1886456"/>
            <a:ext cx="10755507" cy="1389676"/>
          </a:xfrm>
          <a:prstGeom prst="rect">
            <a:avLst/>
          </a:prstGeom>
          <a:noFill/>
          <a:ln w="9525">
            <a:noFill/>
            <a:miter lim="800000"/>
          </a:ln>
          <a:effectLst/>
        </p:spPr>
        <p:txBody>
          <a:bodyPr wrap="square">
            <a:spAutoFit/>
          </a:bodyPr>
          <a:lstStyle/>
          <a:p>
            <a:pPr>
              <a:lnSpc>
                <a:spcPct val="150000"/>
              </a:lnSpc>
            </a:pPr>
            <a:r>
              <a:rPr lang="en-US" altLang="zh-CN" sz="3000" b="1" dirty="0" smtClean="0">
                <a:solidFill>
                  <a:schemeClr val="accent2"/>
                </a:solidFill>
                <a:latin typeface="Times New Roman" panose="02020603050405020304" pitchFamily="18" charset="0"/>
                <a:cs typeface="Times New Roman" panose="02020603050405020304" pitchFamily="18" charset="0"/>
              </a:rPr>
              <a:t>[</a:t>
            </a:r>
            <a:r>
              <a:rPr lang="zh-CN" altLang="en-US" sz="3000" b="1" dirty="0" smtClean="0">
                <a:solidFill>
                  <a:schemeClr val="accent2"/>
                </a:solidFill>
                <a:latin typeface="Times New Roman" panose="02020603050405020304" pitchFamily="18" charset="0"/>
                <a:cs typeface="Times New Roman" panose="02020603050405020304" pitchFamily="18" charset="0"/>
              </a:rPr>
              <a:t>探究</a:t>
            </a:r>
            <a:r>
              <a:rPr lang="en-US" altLang="zh-CN" sz="3000" b="1" dirty="0" smtClean="0">
                <a:solidFill>
                  <a:schemeClr val="accent2"/>
                </a:solidFill>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 weekend</a:t>
            </a:r>
            <a:r>
              <a:rPr lang="zh-CN" altLang="en-US" sz="3000" b="1" dirty="0" smtClean="0">
                <a:latin typeface="Times New Roman" panose="02020603050405020304" pitchFamily="18" charset="0"/>
                <a:cs typeface="Times New Roman" panose="02020603050405020304" pitchFamily="18" charset="0"/>
              </a:rPr>
              <a:t>意为“周末”，指周六和周日。</a:t>
            </a:r>
            <a:r>
              <a:rPr lang="en-US" altLang="zh-CN" sz="3000" b="1" dirty="0" smtClean="0">
                <a:latin typeface="Times New Roman" panose="02020603050405020304" pitchFamily="18" charset="0"/>
                <a:cs typeface="Times New Roman" panose="02020603050405020304" pitchFamily="18" charset="0"/>
              </a:rPr>
              <a:t>at/on weekends</a:t>
            </a:r>
            <a:r>
              <a:rPr lang="zh-CN" altLang="en-US" sz="3000" b="1" dirty="0" smtClean="0">
                <a:latin typeface="Times New Roman" panose="02020603050405020304" pitchFamily="18" charset="0"/>
                <a:cs typeface="Times New Roman" panose="02020603050405020304" pitchFamily="18" charset="0"/>
              </a:rPr>
              <a:t>意为“</a:t>
            </a:r>
            <a:r>
              <a:rPr lang="en-US" altLang="zh-CN" sz="3000" b="1" dirty="0" smtClean="0">
                <a:latin typeface="Times New Roman" panose="02020603050405020304" pitchFamily="18" charset="0"/>
                <a:cs typeface="Times New Roman" panose="02020603050405020304" pitchFamily="18" charset="0"/>
              </a:rPr>
              <a:t>____________”</a:t>
            </a:r>
            <a:r>
              <a:rPr lang="zh-CN" altLang="en-US" sz="3000" b="1" dirty="0" smtClean="0">
                <a:latin typeface="Times New Roman" panose="02020603050405020304" pitchFamily="18" charset="0"/>
                <a:cs typeface="Times New Roman" panose="02020603050405020304" pitchFamily="18" charset="0"/>
              </a:rPr>
              <a:t>。</a:t>
            </a:r>
          </a:p>
        </p:txBody>
      </p:sp>
      <p:sp>
        <p:nvSpPr>
          <p:cNvPr id="5" name="矩形 28"/>
          <p:cNvSpPr>
            <a:spLocks noChangeArrowheads="1"/>
          </p:cNvSpPr>
          <p:nvPr/>
        </p:nvSpPr>
        <p:spPr bwMode="auto">
          <a:xfrm>
            <a:off x="2574855" y="2773551"/>
            <a:ext cx="1189624" cy="461665"/>
          </a:xfrm>
          <a:prstGeom prst="rect">
            <a:avLst/>
          </a:prstGeom>
          <a:noFill/>
          <a:ln w="9525">
            <a:noFill/>
            <a:miter lim="800000"/>
          </a:ln>
        </p:spPr>
        <p:txBody>
          <a:bodyPr wrap="square">
            <a:spAutoFit/>
          </a:bodyPr>
          <a:lstStyle/>
          <a:p>
            <a:pPr eaLnBrk="0" fontAlgn="base" hangingPunct="0">
              <a:spcBef>
                <a:spcPct val="0"/>
              </a:spcBef>
              <a:spcAft>
                <a:spcPct val="0"/>
              </a:spcAft>
            </a:pPr>
            <a:r>
              <a:rPr lang="zh-CN" altLang="en-US" sz="2400" b="1" dirty="0" smtClean="0">
                <a:solidFill>
                  <a:srgbClr val="FF0000"/>
                </a:solidFill>
                <a:latin typeface="Times New Roman" panose="02020603050405020304" pitchFamily="18" charset="0"/>
                <a:ea typeface="宋体" panose="02010600030101010101" pitchFamily="2" charset="-122"/>
              </a:rPr>
              <a:t>在周末</a:t>
            </a:r>
            <a:endParaRPr lang="en-US" altLang="en-US" sz="2400" b="1" dirty="0" smtClean="0">
              <a:solidFill>
                <a:srgbClr val="FF0000"/>
              </a:solidFill>
              <a:latin typeface="Times New Roman" panose="02020603050405020304" pitchFamily="18" charset="0"/>
              <a:ea typeface="宋体" panose="02010600030101010101" pitchFamily="2" charset="-122"/>
            </a:endParaRPr>
          </a:p>
        </p:txBody>
      </p:sp>
      <p:sp>
        <p:nvSpPr>
          <p:cNvPr id="6" name="矩形 28"/>
          <p:cNvSpPr>
            <a:spLocks noChangeArrowheads="1"/>
          </p:cNvSpPr>
          <p:nvPr/>
        </p:nvSpPr>
        <p:spPr bwMode="auto">
          <a:xfrm>
            <a:off x="7218100" y="3842331"/>
            <a:ext cx="3386559" cy="461665"/>
          </a:xfrm>
          <a:prstGeom prst="rect">
            <a:avLst/>
          </a:prstGeom>
          <a:noFill/>
          <a:ln w="9525">
            <a:noFill/>
            <a:miter lim="800000"/>
          </a:ln>
        </p:spPr>
        <p:txBody>
          <a:bodyPr wrap="square">
            <a:spAutoFit/>
          </a:bodyPr>
          <a:lstStyle/>
          <a:p>
            <a:pPr eaLnBrk="0" fontAlgn="base" hangingPunct="0">
              <a:spcBef>
                <a:spcPct val="0"/>
              </a:spcBef>
              <a:spcAft>
                <a:spcPct val="0"/>
              </a:spcAft>
            </a:pPr>
            <a:r>
              <a:rPr lang="zh-CN" altLang="en-US" sz="2400" b="1" dirty="0" smtClean="0">
                <a:solidFill>
                  <a:srgbClr val="FF0000"/>
                </a:solidFill>
                <a:latin typeface="Times New Roman" panose="02020603050405020304" pitchFamily="18" charset="0"/>
                <a:ea typeface="宋体" panose="02010600030101010101" pitchFamily="2" charset="-122"/>
              </a:rPr>
              <a:t>周一                周五</a:t>
            </a:r>
            <a:endParaRPr lang="en-US" altLang="en-US" sz="2400" b="1" dirty="0" smtClean="0">
              <a:solidFill>
                <a:srgbClr val="FF0000"/>
              </a:solidFill>
              <a:latin typeface="Times New Roman" panose="02020603050405020304" pitchFamily="18"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linds(horizontal)">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4"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p:nvPr/>
        </p:nvSpPr>
        <p:spPr>
          <a:xfrm>
            <a:off x="746443" y="1379325"/>
            <a:ext cx="1491114" cy="583108"/>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nSpc>
                <a:spcPct val="150000"/>
              </a:lnSpc>
              <a:spcBef>
                <a:spcPct val="0"/>
              </a:spcBef>
              <a:buNone/>
            </a:pPr>
            <a:r>
              <a:rPr lang="zh-CN" altLang="en-US" sz="2400" b="1" dirty="0" smtClean="0">
                <a:solidFill>
                  <a:srgbClr val="00A6AD"/>
                </a:solidFill>
                <a:latin typeface="Times New Roman" panose="02020603050405020304" pitchFamily="18" charset="0"/>
                <a:cs typeface="Times New Roman" panose="02020603050405020304" pitchFamily="18" charset="0"/>
              </a:rPr>
              <a:t>活学活用</a:t>
            </a:r>
            <a:r>
              <a:rPr lang="zh-CN" altLang="en-US" sz="2400" b="1" dirty="0" smtClean="0">
                <a:solidFill>
                  <a:srgbClr val="FF6600"/>
                </a:solidFill>
                <a:latin typeface="Times New Roman" panose="02020603050405020304" pitchFamily="18" charset="0"/>
                <a:cs typeface="Times New Roman" panose="02020603050405020304" pitchFamily="18" charset="0"/>
              </a:rPr>
              <a:t> </a:t>
            </a:r>
            <a:endParaRPr lang="zh-CN" altLang="en-US" sz="2400" b="1" dirty="0">
              <a:solidFill>
                <a:srgbClr val="FF6600"/>
              </a:solidFill>
              <a:latin typeface="Times New Roman" panose="02020603050405020304" pitchFamily="18" charset="0"/>
              <a:cs typeface="Times New Roman" panose="02020603050405020304" pitchFamily="18" charset="0"/>
            </a:endParaRPr>
          </a:p>
        </p:txBody>
      </p:sp>
      <p:pic>
        <p:nvPicPr>
          <p:cNvPr id="7" name="Picture 4"/>
          <p:cNvPicPr>
            <a:picLocks noChangeAspect="1"/>
          </p:cNvPicPr>
          <p:nvPr/>
        </p:nvPicPr>
        <p:blipFill>
          <a:blip r:embed="rId2" cstate="email"/>
          <a:stretch>
            <a:fillRect/>
          </a:stretch>
        </p:blipFill>
        <p:spPr>
          <a:xfrm>
            <a:off x="473075" y="1513945"/>
            <a:ext cx="84455" cy="414020"/>
          </a:xfrm>
          <a:prstGeom prst="rect">
            <a:avLst/>
          </a:prstGeom>
          <a:noFill/>
          <a:ln w="9525">
            <a:noFill/>
          </a:ln>
        </p:spPr>
      </p:pic>
      <p:sp>
        <p:nvSpPr>
          <p:cNvPr id="8" name="Text Box 7"/>
          <p:cNvSpPr txBox="1">
            <a:spLocks noChangeArrowheads="1"/>
          </p:cNvSpPr>
          <p:nvPr/>
        </p:nvSpPr>
        <p:spPr bwMode="auto">
          <a:xfrm>
            <a:off x="611188" y="2159688"/>
            <a:ext cx="10755507" cy="2086853"/>
          </a:xfrm>
          <a:prstGeom prst="rect">
            <a:avLst/>
          </a:prstGeom>
          <a:noFill/>
          <a:ln w="9525">
            <a:noFill/>
            <a:miter lim="800000"/>
          </a:ln>
          <a:effectLst/>
        </p:spPr>
        <p:txBody>
          <a:bodyPr wrap="square">
            <a:spAutoFit/>
          </a:bodyPr>
          <a:lstStyle/>
          <a:p>
            <a:pPr>
              <a:lnSpc>
                <a:spcPct val="150000"/>
              </a:lnSpc>
            </a:pPr>
            <a:r>
              <a:rPr lang="zh-CN" altLang="en-US" sz="3000" b="1" dirty="0" smtClean="0">
                <a:latin typeface="Times New Roman" panose="02020603050405020304" pitchFamily="18" charset="0"/>
                <a:cs typeface="Times New Roman" panose="02020603050405020304" pitchFamily="18" charset="0"/>
              </a:rPr>
              <a:t>工作日我们很忙碌，因此我们不得不周末去购物。</a:t>
            </a:r>
          </a:p>
          <a:p>
            <a:pPr>
              <a:lnSpc>
                <a:spcPct val="150000"/>
              </a:lnSpc>
            </a:pPr>
            <a:r>
              <a:rPr lang="en-US" altLang="zh-CN" sz="3000" b="1" dirty="0" smtClean="0">
                <a:latin typeface="Times New Roman" panose="02020603050405020304" pitchFamily="18" charset="0"/>
                <a:cs typeface="Times New Roman" panose="02020603050405020304" pitchFamily="18" charset="0"/>
              </a:rPr>
              <a:t>________ ________ we are very busy. So we have to________ ________ ________ ________. </a:t>
            </a:r>
          </a:p>
        </p:txBody>
      </p:sp>
      <p:sp>
        <p:nvSpPr>
          <p:cNvPr id="9" name="Rectangle 5"/>
          <p:cNvSpPr/>
          <p:nvPr/>
        </p:nvSpPr>
        <p:spPr>
          <a:xfrm>
            <a:off x="1210140" y="111048"/>
            <a:ext cx="4247253"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spcBef>
                <a:spcPct val="0"/>
              </a:spcBef>
              <a:buNone/>
            </a:pPr>
            <a:r>
              <a:rPr lang="en-US" altLang="zh-CN" b="1" dirty="0" smtClean="0">
                <a:latin typeface="微软雅黑" panose="020B0503020204020204" charset="-122"/>
                <a:ea typeface="微软雅黑" panose="020B0503020204020204" charset="-122"/>
              </a:rPr>
              <a:t>Period 3</a:t>
            </a:r>
            <a:r>
              <a:rPr lang="zh-CN" altLang="en-US" b="1" dirty="0" smtClean="0">
                <a:latin typeface="微软雅黑" panose="020B0503020204020204" charset="-122"/>
                <a:ea typeface="微软雅黑" panose="020B0503020204020204" charset="-122"/>
              </a:rPr>
              <a:t>　</a:t>
            </a:r>
            <a:r>
              <a:rPr lang="en-US" altLang="zh-CN" b="1" dirty="0" smtClean="0">
                <a:latin typeface="微软雅黑" panose="020B0503020204020204" charset="-122"/>
                <a:ea typeface="微软雅黑" panose="020B0503020204020204" charset="-122"/>
              </a:rPr>
              <a:t>Grammar</a:t>
            </a:r>
            <a:endParaRPr lang="zh-CN" altLang="en-US" dirty="0" smtClean="0">
              <a:latin typeface="微软雅黑" panose="020B0503020204020204" charset="-122"/>
              <a:ea typeface="微软雅黑" panose="020B0503020204020204" charset="-122"/>
            </a:endParaRPr>
          </a:p>
        </p:txBody>
      </p:sp>
      <p:sp>
        <p:nvSpPr>
          <p:cNvPr id="13" name="Rectangle 8"/>
          <p:cNvSpPr>
            <a:spLocks noChangeArrowheads="1"/>
          </p:cNvSpPr>
          <p:nvPr/>
        </p:nvSpPr>
        <p:spPr bwMode="auto">
          <a:xfrm>
            <a:off x="1187533" y="3076410"/>
            <a:ext cx="9690264" cy="461665"/>
          </a:xfrm>
          <a:prstGeom prst="rect">
            <a:avLst/>
          </a:prstGeom>
          <a:noFill/>
          <a:ln w="9525">
            <a:noFill/>
            <a:miter lim="800000"/>
          </a:ln>
        </p:spPr>
        <p:txBody>
          <a:bodyPr wrap="squar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On         weekdays                                                                               go</a:t>
            </a:r>
          </a:p>
        </p:txBody>
      </p:sp>
      <p:sp>
        <p:nvSpPr>
          <p:cNvPr id="10" name="Rectangle 8"/>
          <p:cNvSpPr>
            <a:spLocks noChangeArrowheads="1"/>
          </p:cNvSpPr>
          <p:nvPr/>
        </p:nvSpPr>
        <p:spPr bwMode="auto">
          <a:xfrm>
            <a:off x="764338" y="3765179"/>
            <a:ext cx="5125818" cy="461665"/>
          </a:xfrm>
          <a:prstGeom prst="rect">
            <a:avLst/>
          </a:prstGeom>
          <a:noFill/>
          <a:ln w="9525">
            <a:noFill/>
            <a:miter lim="800000"/>
          </a:ln>
        </p:spPr>
        <p:txBody>
          <a:bodyPr wrap="square">
            <a:spAutoFit/>
          </a:bodyPr>
          <a:lstStyle/>
          <a:p>
            <a:pPr>
              <a:buFont typeface="Arial" panose="020B0604020202020204" pitchFamily="34" charset="0"/>
              <a:buNone/>
            </a:pPr>
            <a:r>
              <a:rPr lang="en-US" altLang="zh-CN" sz="2400" b="1" dirty="0" smtClean="0">
                <a:solidFill>
                  <a:srgbClr val="FF0000"/>
                </a:solidFill>
                <a:latin typeface="Times New Roman" panose="02020603050405020304" pitchFamily="18" charset="0"/>
                <a:cs typeface="Times New Roman" panose="02020603050405020304" pitchFamily="18" charset="0"/>
              </a:rPr>
              <a:t>shopping         at/on        weekends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dissolve">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dissolve">
                                      <p:cBhvr>
                                        <p:cTn id="2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4"/>
          <p:cNvSpPr>
            <a:spLocks noChangeArrowheads="1"/>
          </p:cNvSpPr>
          <p:nvPr/>
        </p:nvSpPr>
        <p:spPr bwMode="auto">
          <a:xfrm>
            <a:off x="755630" y="2110050"/>
            <a:ext cx="10692178" cy="3554819"/>
          </a:xfrm>
          <a:prstGeom prst="rect">
            <a:avLst/>
          </a:prstGeom>
          <a:noFill/>
          <a:ln w="9525">
            <a:noFill/>
            <a:miter lim="800000"/>
          </a:ln>
          <a:effectLst/>
        </p:spPr>
        <p:txBody>
          <a:bodyPr wrap="square" anchor="ctr">
            <a:spAutoFit/>
          </a:bodyPr>
          <a:lstStyle/>
          <a:p>
            <a:pPr>
              <a:lnSpc>
                <a:spcPct val="150000"/>
              </a:lnSpc>
            </a:pPr>
            <a:r>
              <a:rPr lang="en-US" altLang="zh-CN" sz="3000" b="1" dirty="0" smtClean="0">
                <a:solidFill>
                  <a:schemeClr val="accent2"/>
                </a:solidFill>
                <a:latin typeface="Times New Roman" panose="02020603050405020304" pitchFamily="18" charset="0"/>
                <a:cs typeface="Times New Roman" panose="02020603050405020304" pitchFamily="18" charset="0"/>
              </a:rPr>
              <a:t>[</a:t>
            </a:r>
            <a:r>
              <a:rPr lang="zh-CN" altLang="en-US" sz="3000" b="1" dirty="0" smtClean="0">
                <a:solidFill>
                  <a:schemeClr val="accent2"/>
                </a:solidFill>
                <a:latin typeface="Times New Roman" panose="02020603050405020304" pitchFamily="18" charset="0"/>
                <a:cs typeface="Times New Roman" panose="02020603050405020304" pitchFamily="18" charset="0"/>
              </a:rPr>
              <a:t>观察</a:t>
            </a:r>
            <a:r>
              <a:rPr lang="en-US" altLang="zh-CN" sz="3000" b="1" dirty="0" smtClean="0">
                <a:solidFill>
                  <a:schemeClr val="accent2"/>
                </a:solidFill>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 —Do you play football at weekends?</a:t>
            </a:r>
          </a:p>
          <a:p>
            <a:pPr>
              <a:lnSpc>
                <a:spcPct val="150000"/>
              </a:lnSpc>
            </a:pPr>
            <a:r>
              <a:rPr lang="zh-CN" altLang="en-US" sz="3000" b="1" dirty="0" smtClean="0">
                <a:latin typeface="Times New Roman" panose="02020603050405020304" pitchFamily="18" charset="0"/>
                <a:cs typeface="Times New Roman" panose="02020603050405020304" pitchFamily="18" charset="0"/>
              </a:rPr>
              <a:t>你在周末踢足球吗？</a:t>
            </a:r>
          </a:p>
          <a:p>
            <a:pPr>
              <a:lnSpc>
                <a:spcPct val="150000"/>
              </a:lnSpc>
            </a:pPr>
            <a:r>
              <a:rPr lang="en-US" altLang="zh-CN" sz="3000" b="1" dirty="0" smtClean="0">
                <a:latin typeface="Times New Roman" panose="02020603050405020304" pitchFamily="18" charset="0"/>
                <a:cs typeface="Times New Roman" panose="02020603050405020304" pitchFamily="18" charset="0"/>
              </a:rPr>
              <a:t>—</a:t>
            </a:r>
            <a:r>
              <a:rPr lang="en-US" altLang="zh-CN" sz="3000" b="1" i="1" dirty="0" smtClean="0">
                <a:latin typeface="Times New Roman" panose="02020603050405020304" pitchFamily="18" charset="0"/>
                <a:cs typeface="Times New Roman" panose="02020603050405020304" pitchFamily="18" charset="0"/>
              </a:rPr>
              <a:t>Of course</a:t>
            </a: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当然。</a:t>
            </a:r>
          </a:p>
          <a:p>
            <a:pPr>
              <a:lnSpc>
                <a:spcPct val="150000"/>
              </a:lnSpc>
            </a:pPr>
            <a:r>
              <a:rPr lang="en-US" altLang="zh-CN" sz="3000" b="1" dirty="0" smtClean="0">
                <a:latin typeface="Times New Roman" panose="02020603050405020304" pitchFamily="18" charset="0"/>
                <a:cs typeface="Times New Roman" panose="02020603050405020304" pitchFamily="18" charset="0"/>
              </a:rPr>
              <a:t>—Do you want to be late for school</a:t>
            </a:r>
            <a:r>
              <a:rPr lang="zh-CN" altLang="en-US" sz="3000" b="1" dirty="0" smtClean="0">
                <a:latin typeface="Times New Roman" panose="02020603050405020304" pitchFamily="18" charset="0"/>
                <a:cs typeface="Times New Roman" panose="02020603050405020304" pitchFamily="18" charset="0"/>
              </a:rPr>
              <a:t>？你想上学迟到吗？ </a:t>
            </a:r>
          </a:p>
          <a:p>
            <a:pPr>
              <a:lnSpc>
                <a:spcPct val="150000"/>
              </a:lnSpc>
            </a:pPr>
            <a:r>
              <a:rPr lang="en-US" altLang="zh-CN" sz="3000" b="1" dirty="0" smtClean="0">
                <a:latin typeface="Times New Roman" panose="02020603050405020304" pitchFamily="18" charset="0"/>
                <a:cs typeface="Times New Roman" panose="02020603050405020304" pitchFamily="18" charset="0"/>
              </a:rPr>
              <a:t>—</a:t>
            </a:r>
            <a:r>
              <a:rPr lang="en-US" altLang="zh-CN" sz="3000" b="1" i="1" dirty="0" smtClean="0">
                <a:latin typeface="Times New Roman" panose="02020603050405020304" pitchFamily="18" charset="0"/>
                <a:cs typeface="Times New Roman" panose="02020603050405020304" pitchFamily="18" charset="0"/>
              </a:rPr>
              <a:t>Of course</a:t>
            </a:r>
            <a:r>
              <a:rPr lang="en-US" altLang="zh-CN" sz="3000" b="1" dirty="0" smtClean="0">
                <a:latin typeface="Times New Roman" panose="02020603050405020304" pitchFamily="18" charset="0"/>
                <a:cs typeface="Times New Roman" panose="02020603050405020304" pitchFamily="18" charset="0"/>
              </a:rPr>
              <a:t> not. </a:t>
            </a:r>
            <a:r>
              <a:rPr lang="zh-CN" altLang="en-US" sz="3000" b="1" dirty="0" smtClean="0">
                <a:latin typeface="Times New Roman" panose="02020603050405020304" pitchFamily="18" charset="0"/>
                <a:cs typeface="Times New Roman" panose="02020603050405020304" pitchFamily="18" charset="0"/>
              </a:rPr>
              <a:t>当然不想。</a:t>
            </a:r>
          </a:p>
        </p:txBody>
      </p:sp>
      <p:sp>
        <p:nvSpPr>
          <p:cNvPr id="9" name="Rectangle 5"/>
          <p:cNvSpPr/>
          <p:nvPr/>
        </p:nvSpPr>
        <p:spPr>
          <a:xfrm>
            <a:off x="1210140" y="111048"/>
            <a:ext cx="4247253"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spcBef>
                <a:spcPct val="0"/>
              </a:spcBef>
              <a:buNone/>
            </a:pPr>
            <a:r>
              <a:rPr lang="en-US" altLang="zh-CN" b="1" dirty="0" smtClean="0">
                <a:latin typeface="微软雅黑" panose="020B0503020204020204" charset="-122"/>
                <a:ea typeface="微软雅黑" panose="020B0503020204020204" charset="-122"/>
              </a:rPr>
              <a:t>Period 3</a:t>
            </a:r>
            <a:r>
              <a:rPr lang="zh-CN" altLang="en-US" b="1" dirty="0" smtClean="0">
                <a:latin typeface="微软雅黑" panose="020B0503020204020204" charset="-122"/>
                <a:ea typeface="微软雅黑" panose="020B0503020204020204" charset="-122"/>
              </a:rPr>
              <a:t>　</a:t>
            </a:r>
            <a:r>
              <a:rPr lang="en-US" altLang="zh-CN" b="1" dirty="0" smtClean="0">
                <a:latin typeface="微软雅黑" panose="020B0503020204020204" charset="-122"/>
                <a:ea typeface="微软雅黑" panose="020B0503020204020204" charset="-122"/>
              </a:rPr>
              <a:t>Grammar</a:t>
            </a:r>
            <a:endParaRPr lang="zh-CN" altLang="en-US" dirty="0" smtClean="0">
              <a:latin typeface="微软雅黑" panose="020B0503020204020204" charset="-122"/>
              <a:ea typeface="微软雅黑" panose="020B0503020204020204" charset="-122"/>
            </a:endParaRPr>
          </a:p>
        </p:txBody>
      </p:sp>
      <p:sp>
        <p:nvSpPr>
          <p:cNvPr id="4" name="Text Box 7"/>
          <p:cNvSpPr txBox="1">
            <a:spLocks noChangeArrowheads="1"/>
          </p:cNvSpPr>
          <p:nvPr/>
        </p:nvSpPr>
        <p:spPr bwMode="auto">
          <a:xfrm>
            <a:off x="777443" y="1114581"/>
            <a:ext cx="10755507" cy="697179"/>
          </a:xfrm>
          <a:prstGeom prst="rect">
            <a:avLst/>
          </a:prstGeom>
          <a:noFill/>
          <a:ln w="9525">
            <a:noFill/>
            <a:miter lim="800000"/>
          </a:ln>
          <a:effectLst/>
        </p:spPr>
        <p:txBody>
          <a:bodyPr wrap="square">
            <a:spAutoFit/>
          </a:bodyPr>
          <a:lstStyle/>
          <a:p>
            <a:pPr>
              <a:lnSpc>
                <a:spcPct val="150000"/>
              </a:lnSpc>
              <a:buFont typeface="Arial" panose="020B0604020202020204" pitchFamily="34" charset="0"/>
              <a:buNone/>
            </a:pPr>
            <a:r>
              <a:rPr lang="en-US" altLang="zh-CN" sz="3000" b="1" dirty="0" smtClean="0">
                <a:latin typeface="Times New Roman" panose="02020603050405020304" pitchFamily="18" charset="0"/>
                <a:cs typeface="Times New Roman" panose="02020603050405020304" pitchFamily="18" charset="0"/>
              </a:rPr>
              <a:t>     2</a:t>
            </a:r>
            <a:r>
              <a:rPr lang="zh-CN" altLang="en-US"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of course </a:t>
            </a:r>
            <a:r>
              <a:rPr lang="zh-CN" altLang="en-US" sz="3000" b="1" dirty="0" smtClean="0">
                <a:latin typeface="Times New Roman" panose="02020603050405020304" pitchFamily="18" charset="0"/>
                <a:cs typeface="Times New Roman" panose="02020603050405020304" pitchFamily="18" charset="0"/>
              </a:rPr>
              <a:t>当然</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p:nvPr/>
        </p:nvSpPr>
        <p:spPr>
          <a:xfrm>
            <a:off x="1210140" y="111048"/>
            <a:ext cx="4247253"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spcBef>
                <a:spcPct val="0"/>
              </a:spcBef>
              <a:buNone/>
            </a:pPr>
            <a:r>
              <a:rPr lang="en-US" altLang="zh-CN" b="1" dirty="0" smtClean="0">
                <a:latin typeface="微软雅黑" panose="020B0503020204020204" charset="-122"/>
                <a:ea typeface="微软雅黑" panose="020B0503020204020204" charset="-122"/>
              </a:rPr>
              <a:t>Period 3</a:t>
            </a:r>
            <a:r>
              <a:rPr lang="zh-CN" altLang="en-US" b="1" dirty="0" smtClean="0">
                <a:latin typeface="微软雅黑" panose="020B0503020204020204" charset="-122"/>
                <a:ea typeface="微软雅黑" panose="020B0503020204020204" charset="-122"/>
              </a:rPr>
              <a:t>　</a:t>
            </a:r>
            <a:r>
              <a:rPr lang="en-US" altLang="zh-CN" b="1" dirty="0" smtClean="0">
                <a:latin typeface="微软雅黑" panose="020B0503020204020204" charset="-122"/>
                <a:ea typeface="微软雅黑" panose="020B0503020204020204" charset="-122"/>
              </a:rPr>
              <a:t>Grammar</a:t>
            </a:r>
            <a:endParaRPr lang="zh-CN" altLang="en-US" dirty="0" smtClean="0">
              <a:latin typeface="微软雅黑" panose="020B0503020204020204" charset="-122"/>
              <a:ea typeface="微软雅黑" panose="020B0503020204020204" charset="-122"/>
            </a:endParaRPr>
          </a:p>
        </p:txBody>
      </p:sp>
      <p:sp>
        <p:nvSpPr>
          <p:cNvPr id="4" name="Text Box 7"/>
          <p:cNvSpPr txBox="1">
            <a:spLocks noChangeArrowheads="1"/>
          </p:cNvSpPr>
          <p:nvPr/>
        </p:nvSpPr>
        <p:spPr bwMode="auto">
          <a:xfrm>
            <a:off x="777443" y="1815206"/>
            <a:ext cx="10373487" cy="2862322"/>
          </a:xfrm>
          <a:prstGeom prst="rect">
            <a:avLst/>
          </a:prstGeom>
          <a:noFill/>
          <a:ln w="9525">
            <a:noFill/>
            <a:miter lim="800000"/>
          </a:ln>
          <a:effectLst/>
        </p:spPr>
        <p:txBody>
          <a:bodyPr wrap="square">
            <a:spAutoFit/>
          </a:bodyPr>
          <a:lstStyle/>
          <a:p>
            <a:pPr>
              <a:lnSpc>
                <a:spcPct val="150000"/>
              </a:lnSpc>
            </a:pPr>
            <a:r>
              <a:rPr lang="en-US" altLang="zh-CN" sz="3000" b="1" dirty="0" smtClean="0">
                <a:solidFill>
                  <a:schemeClr val="accent2"/>
                </a:solidFill>
                <a:latin typeface="Times New Roman" panose="02020603050405020304" pitchFamily="18" charset="0"/>
                <a:cs typeface="Times New Roman" panose="02020603050405020304" pitchFamily="18" charset="0"/>
              </a:rPr>
              <a:t>[</a:t>
            </a:r>
            <a:r>
              <a:rPr lang="zh-CN" altLang="en-US" sz="3000" b="1" dirty="0" smtClean="0">
                <a:solidFill>
                  <a:schemeClr val="accent2"/>
                </a:solidFill>
                <a:latin typeface="Times New Roman" panose="02020603050405020304" pitchFamily="18" charset="0"/>
                <a:cs typeface="Times New Roman" panose="02020603050405020304" pitchFamily="18" charset="0"/>
              </a:rPr>
              <a:t>探究</a:t>
            </a:r>
            <a:r>
              <a:rPr lang="en-US" altLang="zh-CN" sz="3000" b="1" dirty="0" smtClean="0">
                <a:solidFill>
                  <a:schemeClr val="accent2"/>
                </a:solidFill>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 of course</a:t>
            </a:r>
            <a:r>
              <a:rPr lang="zh-CN" altLang="en-US" sz="3000" b="1" dirty="0" smtClean="0">
                <a:latin typeface="Times New Roman" panose="02020603050405020304" pitchFamily="18" charset="0"/>
                <a:cs typeface="Times New Roman" panose="02020603050405020304" pitchFamily="18" charset="0"/>
              </a:rPr>
              <a:t>意为“当然”，为日常交际用语，通常用来表示强调所说的话属实或正确或表示同意对方所提出的建议或要求。</a:t>
            </a:r>
            <a:r>
              <a:rPr lang="en-US" altLang="zh-CN" sz="3000" b="1" dirty="0" smtClean="0">
                <a:latin typeface="Times New Roman" panose="02020603050405020304" pitchFamily="18" charset="0"/>
                <a:cs typeface="Times New Roman" panose="02020603050405020304" pitchFamily="18" charset="0"/>
              </a:rPr>
              <a:t>of course</a:t>
            </a:r>
            <a:r>
              <a:rPr lang="zh-CN" altLang="en-US" sz="3000" b="1" dirty="0" smtClean="0">
                <a:latin typeface="Times New Roman" panose="02020603050405020304" pitchFamily="18" charset="0"/>
                <a:cs typeface="Times New Roman" panose="02020603050405020304" pitchFamily="18" charset="0"/>
              </a:rPr>
              <a:t>相当于</a:t>
            </a:r>
            <a:r>
              <a:rPr lang="en-US" altLang="zh-CN" sz="3000" b="1" dirty="0" smtClean="0">
                <a:latin typeface="Times New Roman" panose="02020603050405020304" pitchFamily="18" charset="0"/>
                <a:cs typeface="Times New Roman" panose="02020603050405020304" pitchFamily="18" charset="0"/>
              </a:rPr>
              <a:t>sure</a:t>
            </a:r>
            <a:r>
              <a:rPr lang="zh-CN" altLang="en-US" sz="3000" b="1" dirty="0" smtClean="0">
                <a:latin typeface="Times New Roman" panose="02020603050405020304" pitchFamily="18" charset="0"/>
                <a:cs typeface="Times New Roman" panose="02020603050405020304" pitchFamily="18" charset="0"/>
              </a:rPr>
              <a:t>或</a:t>
            </a:r>
            <a:r>
              <a:rPr lang="en-US" altLang="zh-CN" sz="3000" b="1" dirty="0" smtClean="0">
                <a:latin typeface="Times New Roman" panose="02020603050405020304" pitchFamily="18" charset="0"/>
                <a:cs typeface="Times New Roman" panose="02020603050405020304" pitchFamily="18" charset="0"/>
              </a:rPr>
              <a:t>certainly</a:t>
            </a:r>
            <a:r>
              <a:rPr lang="zh-CN" altLang="en-US"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of course not</a:t>
            </a:r>
            <a:r>
              <a:rPr lang="zh-CN" altLang="en-US" sz="3000" b="1" dirty="0" smtClean="0">
                <a:latin typeface="Times New Roman" panose="02020603050405020304" pitchFamily="18" charset="0"/>
                <a:cs typeface="Times New Roman" panose="02020603050405020304" pitchFamily="18" charset="0"/>
              </a:rPr>
              <a:t>意为“当然不”。</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1097</Words>
  <Application>Microsoft Office PowerPoint</Application>
  <PresentationFormat>宽屏</PresentationFormat>
  <Paragraphs>190</Paragraphs>
  <Slides>22</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22</vt:i4>
      </vt:variant>
    </vt:vector>
  </HeadingPairs>
  <TitlesOfParts>
    <vt:vector size="31" baseType="lpstr">
      <vt:lpstr>仿宋</vt:lpstr>
      <vt:lpstr>黑体</vt:lpstr>
      <vt:lpstr>华文新魏</vt:lpstr>
      <vt:lpstr>宋体</vt:lpstr>
      <vt:lpstr>微软雅黑</vt:lpstr>
      <vt:lpstr>Arial</vt:lpstr>
      <vt:lpstr>Calibri</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2018-02-07T00:47:00Z</dcterms:created>
  <dcterms:modified xsi:type="dcterms:W3CDTF">2023-01-17T01:17:48Z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E1B35047A9AB4576822C00358B6DCDBB</vt:lpwstr>
  </property>
  <property fmtid="{A09F084E-AD41-489F-8076-AA5BE3082BCA}" pid="100">
    <vt:ui4>5</vt:ui4>
  </property>
  <property fmtid="{64440492-4C8B-11D1-8B70-080036B11A03}" pid="11">
    <vt:lpwstr>www.2ppt.com-爱PPT提供资源下载</vt:lpwstr>
  </property>
</Properties>
</file>