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8CB17-76D2-4532-81F6-F58803DDED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32822-670A-4DB3-A6D8-657B88823B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B1CA7E6-3BEE-4B8B-9DC5-BD5E70965665}" type="slidenum">
              <a:rPr lang="zh-CN" altLang="en-US">
                <a:solidFill>
                  <a:prstClr val="black"/>
                </a:solidFill>
              </a:r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小结：三角形的面积与它的底和高有关，与它的形状无关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ACC8-8B7C-462F-8279-207B245762C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BB2EA-824C-4921-8EB8-F11E16BE062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6E614-A655-4360-984B-BE1985F2379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4D6473-B0DF-41FB-96CB-2811AAB2FDC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8EF913-BB6E-46AB-B8E9-752E6532A18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ECD69-865A-49C1-9F31-D4A7C0786B4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CC369-A43A-44EF-B025-A78005E96FC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C44E0-9AFC-4273-B58B-5473BA1037E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9A9DA-0F31-4DD5-8838-0A3878BB967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26A92-02E0-407A-9856-7228C579E7B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6FC49-C901-4C67-AA79-72242D5F4DA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C5F76-57EE-42C4-9FBB-349BEF7B1AE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F359-795E-4E84-92A1-6E0767ED567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2E5B6-3461-4580-8650-2759B45E36A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DAB8E-07A5-4C8C-A674-9B352D0613A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43DA-B7A4-4A23-9F27-0D217DF7F44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2EC46-7564-4367-9820-78A17FC730A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 l="-2000" t="-3000" r="-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7696-921F-42F0-B2BC-D80C21B3852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99271-C271-4BCD-9EDD-23CCC9C30A1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59033-8DDD-4E78-9F5E-61B19877CC7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64982-49A1-47A5-A542-5B98CE74350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749AE-88E4-41FE-9D47-917D3BC897D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B6D6-30B6-41E7-BA55-8DA87A8CB50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fld id="{B1386A2D-0D17-4B1A-80F2-48B66DD8E22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FontTx/>
              <a:buNone/>
              <a:defRPr sz="1400">
                <a:effectLst/>
              </a:defRPr>
            </a:lvl1pPr>
          </a:lstStyle>
          <a:p>
            <a:pPr fontAlgn="base">
              <a:spcAft>
                <a:spcPct val="0"/>
              </a:spcAft>
            </a:pPr>
            <a:fld id="{111499BF-22BF-481E-A075-25881EF42ED9}" type="slidenum">
              <a:rPr lang="zh-CN" altLang="en-US">
                <a:solidFill>
                  <a:srgbClr val="000000"/>
                </a:solidFill>
                <a:latin typeface="Arial" panose="020B0604020202020204" pitchFamily="34" charset="0"/>
              </a:r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advTm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1533853" y="2348880"/>
            <a:ext cx="6049963" cy="15121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26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三角形的</a:t>
            </a:r>
            <a:r>
              <a:rPr lang="zh-CN" altLang="en-US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面积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27240" y="824008"/>
            <a:ext cx="38908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b="1" dirty="0"/>
              <a:t>多边形面积的计算</a:t>
            </a:r>
            <a:endParaRPr lang="zh-CN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3318561" y="57594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755650" y="836613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哪个三角形的面积跟</a:t>
            </a: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画斜线的三角形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面积相等？你是怎么想的？还能画多少个与它面积相等的三角形</a:t>
            </a:r>
            <a:r>
              <a:rPr lang="zh-CN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355850" y="3275013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708" name="Group 4"/>
          <p:cNvGrpSpPr/>
          <p:nvPr/>
        </p:nvGrpSpPr>
        <p:grpSpPr bwMode="auto">
          <a:xfrm>
            <a:off x="3879850" y="3275013"/>
            <a:ext cx="1981200" cy="1524000"/>
            <a:chOff x="0" y="0"/>
            <a:chExt cx="1248" cy="960"/>
          </a:xfrm>
        </p:grpSpPr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V="1">
              <a:off x="0" y="0"/>
              <a:ext cx="57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576" y="0"/>
              <a:ext cx="67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2711" name="Group 7"/>
          <p:cNvGrpSpPr/>
          <p:nvPr/>
        </p:nvGrpSpPr>
        <p:grpSpPr bwMode="auto">
          <a:xfrm>
            <a:off x="2279650" y="3275013"/>
            <a:ext cx="4419600" cy="1524000"/>
            <a:chOff x="0" y="0"/>
            <a:chExt cx="2784" cy="960"/>
          </a:xfrm>
        </p:grpSpPr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336" y="0"/>
              <a:ext cx="67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2713" name="Group 9"/>
            <p:cNvGrpSpPr/>
            <p:nvPr/>
          </p:nvGrpSpPr>
          <p:grpSpPr bwMode="auto">
            <a:xfrm>
              <a:off x="0" y="0"/>
              <a:ext cx="2784" cy="960"/>
              <a:chOff x="0" y="0"/>
              <a:chExt cx="2784" cy="960"/>
            </a:xfrm>
          </p:grpSpPr>
          <p:sp>
            <p:nvSpPr>
              <p:cNvPr id="72714" name="Line 10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27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715" name="Line 11"/>
              <p:cNvSpPr>
                <a:spLocks noChangeShapeType="1"/>
              </p:cNvSpPr>
              <p:nvPr/>
            </p:nvSpPr>
            <p:spPr bwMode="auto">
              <a:xfrm flipV="1">
                <a:off x="2256" y="0"/>
                <a:ext cx="33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716" name="Line 12"/>
              <p:cNvSpPr>
                <a:spLocks noChangeShapeType="1"/>
              </p:cNvSpPr>
              <p:nvPr/>
            </p:nvSpPr>
            <p:spPr bwMode="auto">
              <a:xfrm flipV="1">
                <a:off x="1008" y="0"/>
                <a:ext cx="1584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>
              <a:off x="336" y="0"/>
              <a:ext cx="187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6089650" y="3503613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6242050" y="3427413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5937250" y="3579813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5784850" y="3656013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5632450" y="3732213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5480050" y="3808413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5403850" y="3884613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5251450" y="3960813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5175250" y="4037013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5022850" y="4113213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>
            <a:off x="4870450" y="41894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>
            <a:off x="4718050" y="426561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4565650" y="44180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>
            <a:off x="4413250" y="4494213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4260850" y="457041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4108450" y="4646613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3651250" y="479901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5708650" y="47990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2584450" y="28178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4565650" y="2817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6165850" y="28178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72739" name="Picture 35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40" name="Picture 3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41" name="Picture 37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/>
          <p:cNvSpPr>
            <a:spLocks noChangeShapeType="1"/>
          </p:cNvSpPr>
          <p:nvPr/>
        </p:nvSpPr>
        <p:spPr bwMode="auto">
          <a:xfrm>
            <a:off x="838200" y="2043113"/>
            <a:ext cx="7239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990600" y="4191000"/>
            <a:ext cx="7239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3657600" y="2057400"/>
            <a:ext cx="1676400" cy="21336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33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3657600" y="2057400"/>
            <a:ext cx="1676400" cy="2133600"/>
          </a:xfrm>
          <a:prstGeom prst="triangle">
            <a:avLst>
              <a:gd name="adj" fmla="val 89866"/>
            </a:avLst>
          </a:prstGeom>
          <a:noFill/>
          <a:ln w="2857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3657600" y="2057400"/>
            <a:ext cx="1676400" cy="2133600"/>
          </a:xfrm>
          <a:prstGeom prst="triangle">
            <a:avLst>
              <a:gd name="adj" fmla="val 0"/>
            </a:avLst>
          </a:prstGeom>
          <a:noFill/>
          <a:ln w="28575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9399" name="Group 7"/>
          <p:cNvGrpSpPr/>
          <p:nvPr/>
        </p:nvGrpSpPr>
        <p:grpSpPr bwMode="auto">
          <a:xfrm>
            <a:off x="3638550" y="2057400"/>
            <a:ext cx="2286000" cy="2133600"/>
            <a:chOff x="2496" y="1008"/>
            <a:chExt cx="1440" cy="1344"/>
          </a:xfrm>
        </p:grpSpPr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2496" y="2352"/>
              <a:ext cx="1056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 flipV="1">
              <a:off x="2496" y="1008"/>
              <a:ext cx="1440" cy="13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flipH="1">
              <a:off x="3552" y="1008"/>
              <a:ext cx="384" cy="13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403" name="Group 11"/>
          <p:cNvGrpSpPr/>
          <p:nvPr/>
        </p:nvGrpSpPr>
        <p:grpSpPr bwMode="auto">
          <a:xfrm>
            <a:off x="3657600" y="2057400"/>
            <a:ext cx="3124200" cy="2133600"/>
            <a:chOff x="2496" y="1008"/>
            <a:chExt cx="1968" cy="1344"/>
          </a:xfrm>
        </p:grpSpPr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2496" y="2352"/>
              <a:ext cx="1056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 flipV="1">
              <a:off x="2496" y="1008"/>
              <a:ext cx="1968" cy="1344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 flipV="1">
              <a:off x="3552" y="1008"/>
              <a:ext cx="912" cy="1344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407" name="Group 15"/>
          <p:cNvGrpSpPr/>
          <p:nvPr/>
        </p:nvGrpSpPr>
        <p:grpSpPr bwMode="auto">
          <a:xfrm>
            <a:off x="2681288" y="2038350"/>
            <a:ext cx="2667000" cy="2133600"/>
            <a:chOff x="2448" y="1008"/>
            <a:chExt cx="1680" cy="1344"/>
          </a:xfrm>
        </p:grpSpPr>
        <p:sp>
          <p:nvSpPr>
            <p:cNvPr id="59408" name="Line 16"/>
            <p:cNvSpPr>
              <a:spLocks noChangeShapeType="1"/>
            </p:cNvSpPr>
            <p:nvPr/>
          </p:nvSpPr>
          <p:spPr bwMode="auto">
            <a:xfrm>
              <a:off x="3072" y="2352"/>
              <a:ext cx="1056" cy="0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 flipH="1" flipV="1">
              <a:off x="2448" y="1008"/>
              <a:ext cx="1680" cy="1344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>
              <a:off x="2448" y="1008"/>
              <a:ext cx="624" cy="1344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411" name="Group 19"/>
          <p:cNvGrpSpPr/>
          <p:nvPr/>
        </p:nvGrpSpPr>
        <p:grpSpPr bwMode="auto">
          <a:xfrm>
            <a:off x="1166813" y="2057400"/>
            <a:ext cx="4191000" cy="2133600"/>
            <a:chOff x="1824" y="912"/>
            <a:chExt cx="2640" cy="1344"/>
          </a:xfrm>
        </p:grpSpPr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 flipH="1" flipV="1">
              <a:off x="1824" y="912"/>
              <a:ext cx="1584" cy="134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13" name="Line 21"/>
            <p:cNvSpPr>
              <a:spLocks noChangeShapeType="1"/>
            </p:cNvSpPr>
            <p:nvPr/>
          </p:nvSpPr>
          <p:spPr bwMode="auto">
            <a:xfrm flipH="1" flipV="1">
              <a:off x="1824" y="912"/>
              <a:ext cx="2640" cy="1344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414" name="Line 22"/>
            <p:cNvSpPr>
              <a:spLocks noChangeShapeType="1"/>
            </p:cNvSpPr>
            <p:nvPr/>
          </p:nvSpPr>
          <p:spPr bwMode="auto">
            <a:xfrm>
              <a:off x="3408" y="2256"/>
              <a:ext cx="1056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3657600" y="41910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4114800" y="4267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底</a:t>
            </a: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1143000" y="20574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6781800" y="20574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858000" y="2895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高</a:t>
            </a:r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4495800" y="20574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8077200" y="624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  <a:hlinkClick r:id="rId3" action="ppaction://hlinksldjump"/>
              </a:rPr>
              <a:t>15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1547813" y="4964113"/>
            <a:ext cx="62484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</a:rPr>
              <a:t>结论</a:t>
            </a:r>
            <a:r>
              <a:rPr lang="zh-CN" altLang="en-US" sz="2800" b="1">
                <a:solidFill>
                  <a:srgbClr val="000000"/>
                </a:solidFill>
              </a:rPr>
              <a:t>：三角形的面积与它的底和高有关，与它的形状无关。</a:t>
            </a:r>
          </a:p>
        </p:txBody>
      </p:sp>
      <p:pic>
        <p:nvPicPr>
          <p:cNvPr id="59423" name="Picture 3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4" name="Picture 3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25" name="Picture 3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09827E-6 L 0.075 1.0982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1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1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09827E-6 L 0.61667 1.09827E-6 " pathEditMode="relative" rAng="0" ptsTypes="AA">
                                      <p:cBhvr>
                                        <p:cTn id="79" dur="5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6" grpId="0" animBg="1"/>
      <p:bldP spid="59397" grpId="0" animBg="1"/>
      <p:bldP spid="59398" grpId="0" animBg="1"/>
      <p:bldP spid="59415" grpId="0" animBg="1"/>
      <p:bldP spid="59416" grpId="0"/>
      <p:bldP spid="59417" grpId="0" animBg="1"/>
      <p:bldP spid="59417" grpId="1" animBg="1"/>
      <p:bldP spid="59418" grpId="0" animBg="1"/>
      <p:bldP spid="59419" grpId="0"/>
      <p:bldP spid="59420" grpId="0" animBg="1"/>
      <p:bldP spid="594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84213" y="1243013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）比一比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900113" y="4627563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   ） 的面积最大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187450" y="1747838"/>
            <a:ext cx="59055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71550" y="3332163"/>
            <a:ext cx="5905500" cy="714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1476375" y="1819275"/>
            <a:ext cx="1727200" cy="1512888"/>
          </a:xfrm>
          <a:prstGeom prst="parallelogram">
            <a:avLst>
              <a:gd name="adj" fmla="val 285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5148263" y="1819275"/>
            <a:ext cx="1370012" cy="1511300"/>
          </a:xfrm>
          <a:prstGeom prst="triangle">
            <a:avLst>
              <a:gd name="adj" fmla="val 505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3563938" y="1819275"/>
            <a:ext cx="1295400" cy="15128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051050" y="2395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635375" y="2466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B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653088" y="24669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900113" y="5419725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   ）和（   ） 的面积相等</a:t>
            </a:r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1403350" y="1819275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755650" y="2324100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6</a:t>
            </a:r>
            <a:r>
              <a:rPr lang="zh-CN" altLang="en-US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492500" y="34750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8</a:t>
            </a:r>
            <a:r>
              <a:rPr lang="zh-CN" altLang="en-US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5580063" y="3475038"/>
            <a:ext cx="1366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8</a:t>
            </a:r>
            <a:r>
              <a:rPr lang="zh-CN" altLang="en-US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1763713" y="3475038"/>
            <a:ext cx="865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8</a:t>
            </a:r>
            <a:r>
              <a:rPr lang="zh-CN" altLang="en-US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384300" y="46005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1331913" y="541655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682875" y="5430838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3300"/>
                </a:solidFill>
              </a:rPr>
              <a:t>C</a:t>
            </a:r>
          </a:p>
        </p:txBody>
      </p:sp>
      <p:pic>
        <p:nvPicPr>
          <p:cNvPr id="63509" name="Picture 2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10" name="Picture 2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1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500" grpId="0"/>
      <p:bldP spid="63506" grpId="0"/>
      <p:bldP spid="63507" grpId="0"/>
      <p:bldP spid="635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1341438"/>
            <a:ext cx="3455987" cy="4392612"/>
          </a:xfrm>
          <a:solidFill>
            <a:srgbClr val="FFFF99">
              <a:alpha val="70000"/>
            </a:srgbClr>
          </a:solidFill>
        </p:spPr>
        <p:txBody>
          <a:bodyPr/>
          <a:lstStyle/>
          <a:p>
            <a:r>
              <a:rPr lang="zh-CN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①根据等底等高的三角形面积相等这一结论，只要把原三角形分成</a:t>
            </a:r>
            <a:r>
              <a:rPr lang="en-US" altLang="zh-CN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zh-CN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个等底等高的小三角形，它们的面积就必然相等。而要找这</a:t>
            </a:r>
            <a:r>
              <a:rPr lang="en-US" altLang="zh-CN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zh-CN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个等底等高的小三角形，只需把原三角形的某一边</a:t>
            </a:r>
            <a:r>
              <a:rPr lang="en-US" altLang="zh-CN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zh-CN" alt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等份，再将各分点与这边相对的顶点连接起来即可。</a:t>
            </a:r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468313" y="2636838"/>
            <a:ext cx="3816350" cy="1854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50000">
                <a:srgbClr val="CCFFFF">
                  <a:gamma/>
                  <a:shade val="46275"/>
                  <a:invGamma/>
                </a:srgbClr>
              </a:gs>
              <a:gs pos="100000">
                <a:srgbClr val="CCFFFF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376488" y="2636838"/>
            <a:ext cx="4762" cy="18732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 flipH="1">
            <a:off x="1447800" y="2636838"/>
            <a:ext cx="928688" cy="18335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376488" y="2636838"/>
            <a:ext cx="947737" cy="18081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521" name="Picture 9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2" name="Picture 1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3" name="Picture 1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nimBg="1"/>
      <p:bldP spid="64517" grpId="0" animBg="1"/>
      <p:bldP spid="64518" grpId="0" animBg="1"/>
      <p:bldP spid="645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1143000"/>
          </a:xfrm>
        </p:spPr>
        <p:txBody>
          <a:bodyPr/>
          <a:lstStyle/>
          <a:p>
            <a:pPr algn="l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②也可把原三角形先二等分，再把每一份分别二等分。</a:t>
            </a:r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2628900" y="2635250"/>
            <a:ext cx="3382963" cy="17827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100000">
                <a:srgbClr val="CCFFFF"/>
              </a:gs>
            </a:gsLst>
            <a:lin ang="2700000" scaled="1"/>
          </a:gradFill>
          <a:ln w="9525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4321175" y="2635250"/>
            <a:ext cx="3175" cy="18018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H="1">
            <a:off x="4321175" y="3509963"/>
            <a:ext cx="808038" cy="908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497263" y="3529013"/>
            <a:ext cx="823912" cy="88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5544" name="Picture 8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5" name="Picture 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6" name="Picture 1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 animBg="1"/>
      <p:bldP spid="65541" grpId="0" animBg="1"/>
      <p:bldP spid="655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2400" cy="1143000"/>
          </a:xfrm>
        </p:spPr>
        <p:txBody>
          <a:bodyPr/>
          <a:lstStyle/>
          <a:p>
            <a:pPr algn="l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③还可以把原三角形每一条边等分，再把三条边的中点相连。</a:t>
            </a: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1619250" y="2636838"/>
            <a:ext cx="3384550" cy="18002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CCFFFF">
                  <a:gamma/>
                  <a:shade val="46275"/>
                  <a:invGamma/>
                </a:srgbClr>
              </a:gs>
              <a:gs pos="100000">
                <a:srgbClr val="CCFFFF"/>
              </a:gs>
            </a:gsLst>
            <a:lin ang="18900000" scaled="1"/>
          </a:gradFill>
          <a:ln w="9525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2541588" y="3519488"/>
            <a:ext cx="15398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3298825" y="3506788"/>
            <a:ext cx="809625" cy="9175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2524125" y="3527425"/>
            <a:ext cx="822325" cy="8969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195513" y="32162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3399"/>
                </a:solidFill>
              </a:rPr>
              <a:t>A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4067175" y="32019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3399"/>
                </a:solidFill>
              </a:rPr>
              <a:t>B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144838" y="43656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FF3399"/>
                </a:solidFill>
              </a:rPr>
              <a:t>C</a:t>
            </a:r>
          </a:p>
        </p:txBody>
      </p:sp>
      <p:pic>
        <p:nvPicPr>
          <p:cNvPr id="66571" name="Picture 1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2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73" name="Picture 1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4" grpId="0" animBg="1"/>
      <p:bldP spid="66565" grpId="0" animBg="1"/>
      <p:bldP spid="66566" grpId="0" animBg="1"/>
      <p:bldP spid="66568" grpId="0"/>
      <p:bldP spid="66569" grpId="0"/>
      <p:bldP spid="665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pic_22471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8" t="77374" r="11929" b="8531"/>
          <a:stretch>
            <a:fillRect/>
          </a:stretch>
        </p:blipFill>
        <p:spPr bwMode="auto">
          <a:xfrm>
            <a:off x="900113" y="836613"/>
            <a:ext cx="7058025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708275"/>
            <a:ext cx="5761037" cy="288096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30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zh-CN" altLang="en-US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平行四边形的对角线把平行四边形分成两个相等的三角形，每个三角形面积是平行四边形面积的一半；</a:t>
            </a:r>
            <a:r>
              <a:rPr lang="en-US" altLang="zh-CN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点是其中一个三角形底边上的中点。根据等底等高三角形面积相等，涂色的三角形的面积是这个三角形面积的一半，也就是平行四边形面积的四分之一。所以涂色三角形的面积是</a:t>
            </a:r>
            <a:r>
              <a:rPr lang="en-US" altLang="zh-CN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48÷4</a:t>
            </a:r>
            <a:r>
              <a:rPr lang="zh-CN" altLang="en-US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zh-CN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zh-CN" altLang="en-US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altLang="zh-CN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altLang="zh-CN" sz="2400" b="1" baseline="30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）。</a:t>
            </a:r>
          </a:p>
        </p:txBody>
      </p:sp>
      <p:pic>
        <p:nvPicPr>
          <p:cNvPr id="68612" name="Picture 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3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4" name="Picture 6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411760" y="2904331"/>
            <a:ext cx="1081087" cy="231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模板下载：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www.1ppt.com/moban/     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行业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www.1ppt.com/hangye/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节日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www.1ppt.com/jieri/           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素材下载：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www.1ppt.com/sucai/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背景图片：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www.1ppt.com/beijing/      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图表下载：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www.1ppt.com/tubiao/    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优秀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www.1ppt.com/xiazai/        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www.1ppt.com/powerpoint/    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Word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www.1ppt.com/word/              Excel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教程：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www.1ppt.com/excel/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www.1ppt.com/ziliao/                PPT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课件下载：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www.1ppt.com/kejian/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www.1ppt.com/fanwen/             </a:t>
            </a: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www.1ppt.com/shiti/  </a:t>
            </a:r>
          </a:p>
          <a:p>
            <a:pPr>
              <a:defRPr/>
            </a:pPr>
            <a:r>
              <a:rPr lang="zh-CN" altLang="en-US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www.1ppt.com/jiaoan/  </a:t>
            </a:r>
          </a:p>
          <a:p>
            <a:pPr>
              <a:defRPr/>
            </a:pPr>
            <a:r>
              <a:rPr lang="en-US" altLang="zh-CN" sz="100" kern="0" dirty="0">
                <a:solidFill>
                  <a:sysClr val="window" lastClr="FFFFFF"/>
                </a:solidFill>
                <a:ea typeface="华文彩云" panose="02010800040101010101" pitchFamily="2" charset="-122"/>
              </a:rPr>
              <a:t> </a:t>
            </a:r>
            <a:endParaRPr lang="zh-CN" altLang="en-US" sz="100" kern="0" dirty="0">
              <a:solidFill>
                <a:sysClr val="window" lastClr="FFFFFF"/>
              </a:solidFill>
              <a:ea typeface="华文彩云" panose="02010800040101010101" pitchFamily="2" charset="-122"/>
            </a:endParaRPr>
          </a:p>
        </p:txBody>
      </p:sp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611188" y="1196975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下图中每个平行四边形的面积都是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50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平方厘米，涂色的三角形面积各是多少？为什么？</a:t>
            </a:r>
          </a:p>
        </p:txBody>
      </p:sp>
      <p:pic>
        <p:nvPicPr>
          <p:cNvPr id="67587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360045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76475"/>
            <a:ext cx="3671888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0" y="4365625"/>
            <a:ext cx="822960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</a:rPr>
              <a:t>        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一块三角形麦田，底是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26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米，高是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13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米，共收小麦</a:t>
            </a:r>
            <a:r>
              <a:rPr lang="en-US" altLang="zh-CN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507</a:t>
            </a:r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千克，平均每平方米收小麦多少千克？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FF1DBE"/>
                </a:solidFill>
                <a:ea typeface="楷体_GB2312" pitchFamily="49" charset="-122"/>
              </a:rPr>
              <a:t>挑战自我：</a:t>
            </a:r>
          </a:p>
        </p:txBody>
      </p:sp>
      <p:pic>
        <p:nvPicPr>
          <p:cNvPr id="67591" name="Picture 7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2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93" name="Picture 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7704138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亲爱的同学们：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你们好，很高兴能和你们成为朋友。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我听老师说你们已经学习了三角形的面积，你的学习效果怎么样呢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三角形这个知识可是很重要的哦，三角形是平面图形的重要组成部分，它具有不稳定性。它的三个内角和等于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180</a:t>
            </a:r>
            <a:r>
              <a:rPr lang="en-US" altLang="zh-CN" sz="2000" b="1" baseline="50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。两个三角形能拼成一个平行四边形。它的面积计算公式是：底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×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高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÷2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，也就是说三角形的面积等于任何一个平行四边形面积的一半。三角形的面积与它的底和高有关，与它的形状无关，两个三角形面积相等的话，那么它的底和高也一定相等。你学会了吗？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最后，祝大家健康成长，学习进步！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                      你们的朋友：阿凡提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                        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2012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12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日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900113" y="5157788"/>
            <a:ext cx="7200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00"/>
                </a:solidFill>
              </a:rPr>
              <a:t>阿凡提：同学们，你们找出了信中的错误吗？如果你们全部找出来了，那真是太了不起了！</a:t>
            </a:r>
          </a:p>
        </p:txBody>
      </p:sp>
      <p:pic>
        <p:nvPicPr>
          <p:cNvPr id="116740" name="Picture 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1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2" name="Picture 6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3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0" y="188913"/>
            <a:ext cx="4643438" cy="1047750"/>
          </a:xfrm>
          <a:prstGeom prst="cloudCallout">
            <a:avLst>
              <a:gd name="adj1" fmla="val 94958"/>
              <a:gd name="adj2" fmla="val 368333"/>
            </a:avLst>
          </a:prstGeom>
          <a:noFill/>
          <a:ln w="38100">
            <a:solidFill>
              <a:srgbClr val="FF66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D9FF">
                        <a:gamma/>
                        <a:tint val="0"/>
                        <a:invGamma/>
                      </a:srgbClr>
                    </a:gs>
                    <a:gs pos="100000">
                      <a:srgbClr val="FFD9FF"/>
                    </a:gs>
                  </a:gsLst>
                  <a:lin ang="18900000" scaled="1"/>
                </a:gra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755650" y="260350"/>
            <a:ext cx="49657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3333CC"/>
                </a:solidFill>
                <a:ea typeface="隶书" panose="02010509060101010101" charset="-122"/>
              </a:rPr>
              <a:t>送给大家的话</a:t>
            </a:r>
          </a:p>
        </p:txBody>
      </p:sp>
      <p:sp>
        <p:nvSpPr>
          <p:cNvPr id="93200" name="WordArt 16"/>
          <p:cNvSpPr>
            <a:spLocks noChangeArrowheads="1" noChangeShapeType="1" noTextEdit="1"/>
          </p:cNvSpPr>
          <p:nvPr/>
        </p:nvSpPr>
        <p:spPr bwMode="auto">
          <a:xfrm>
            <a:off x="684213" y="1773238"/>
            <a:ext cx="3662362" cy="186531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4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在生活中学习数学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44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8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在数学中体验生活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5292725" y="692150"/>
            <a:ext cx="31115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  <a:ea typeface="楷体_GB2312" pitchFamily="49" charset="-122"/>
              </a:rPr>
              <a:t>好好学习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  <a:ea typeface="楷体_GB2312" pitchFamily="49" charset="-122"/>
              </a:rPr>
              <a:t>天天向上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000000"/>
                </a:solidFill>
                <a:ea typeface="楷体_GB2312" pitchFamily="49" charset="-122"/>
              </a:rPr>
              <a:t>拼搏进取     志攀高峰</a:t>
            </a:r>
          </a:p>
        </p:txBody>
      </p:sp>
      <p:sp>
        <p:nvSpPr>
          <p:cNvPr id="93204" name="WordArt 20"/>
          <p:cNvSpPr>
            <a:spLocks noChangeArrowheads="1" noChangeShapeType="1" noTextEdit="1"/>
          </p:cNvSpPr>
          <p:nvPr/>
        </p:nvSpPr>
        <p:spPr bwMode="auto">
          <a:xfrm>
            <a:off x="1547812" y="3933056"/>
            <a:ext cx="5113337" cy="17283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楷体_GB2312"/>
                <a:ea typeface="楷体_GB2312"/>
              </a:rPr>
              <a:t>一天一个小进步，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楷体_GB2312"/>
                <a:ea typeface="楷体_GB2312"/>
              </a:rPr>
              <a:t>十天前进一大步！</a:t>
            </a:r>
          </a:p>
        </p:txBody>
      </p:sp>
      <p:pic>
        <p:nvPicPr>
          <p:cNvPr id="93205" name="Picture 2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06" name="Picture 2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07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570038" y="1047750"/>
            <a:ext cx="757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计算三角形的面积（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课本</a:t>
            </a: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83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页练习</a:t>
            </a: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kumimoji="1"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grpSp>
        <p:nvGrpSpPr>
          <p:cNvPr id="114691" name="Group 3"/>
          <p:cNvGrpSpPr/>
          <p:nvPr/>
        </p:nvGrpSpPr>
        <p:grpSpPr bwMode="auto">
          <a:xfrm>
            <a:off x="3565525" y="2457450"/>
            <a:ext cx="2111375" cy="2324100"/>
            <a:chOff x="2186" y="1716"/>
            <a:chExt cx="1330" cy="1464"/>
          </a:xfrm>
        </p:grpSpPr>
        <p:grpSp>
          <p:nvGrpSpPr>
            <p:cNvPr id="114692" name="Group 4"/>
            <p:cNvGrpSpPr/>
            <p:nvPr/>
          </p:nvGrpSpPr>
          <p:grpSpPr bwMode="auto">
            <a:xfrm>
              <a:off x="2186" y="1716"/>
              <a:ext cx="1330" cy="1140"/>
              <a:chOff x="2210" y="1692"/>
              <a:chExt cx="1330" cy="1140"/>
            </a:xfrm>
          </p:grpSpPr>
          <p:sp>
            <p:nvSpPr>
              <p:cNvPr id="114693" name="AutoShape 5"/>
              <p:cNvSpPr>
                <a:spLocks noChangeArrowheads="1"/>
              </p:cNvSpPr>
              <p:nvPr/>
            </p:nvSpPr>
            <p:spPr bwMode="auto">
              <a:xfrm>
                <a:off x="2496" y="1692"/>
                <a:ext cx="1044" cy="1140"/>
              </a:xfrm>
              <a:prstGeom prst="rtTriangle">
                <a:avLst/>
              </a:prstGeom>
              <a:noFill/>
              <a:ln w="57150">
                <a:solidFill>
                  <a:schemeClr val="accent2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14694" name="Group 6"/>
              <p:cNvGrpSpPr/>
              <p:nvPr/>
            </p:nvGrpSpPr>
            <p:grpSpPr bwMode="auto">
              <a:xfrm>
                <a:off x="2496" y="2676"/>
                <a:ext cx="144" cy="144"/>
                <a:chOff x="768" y="3504"/>
                <a:chExt cx="336" cy="288"/>
              </a:xfrm>
            </p:grpSpPr>
            <p:sp>
              <p:nvSpPr>
                <p:cNvPr id="114695" name="Line 7"/>
                <p:cNvSpPr>
                  <a:spLocks noChangeShapeType="1"/>
                </p:cNvSpPr>
                <p:nvPr/>
              </p:nvSpPr>
              <p:spPr bwMode="auto">
                <a:xfrm>
                  <a:off x="768" y="3504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4696" name="Line 8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14697" name="Text Box 9"/>
              <p:cNvSpPr txBox="1">
                <a:spLocks noChangeArrowheads="1"/>
              </p:cNvSpPr>
              <p:nvPr/>
            </p:nvSpPr>
            <p:spPr bwMode="auto">
              <a:xfrm>
                <a:off x="2210" y="204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</p:grpSp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2660" y="2815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</p:grpSp>
      <p:sp>
        <p:nvSpPr>
          <p:cNvPr id="114699" name="Text Box 11"/>
          <p:cNvSpPr txBox="1">
            <a:spLocks noChangeArrowheads="1"/>
          </p:cNvSpPr>
          <p:nvPr/>
        </p:nvSpPr>
        <p:spPr bwMode="auto">
          <a:xfrm rot="18425032">
            <a:off x="6369844" y="3509169"/>
            <a:ext cx="67151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68313" y="26035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比一比，赛一赛：看谁反应快！</a:t>
            </a:r>
          </a:p>
        </p:txBody>
      </p:sp>
      <p:grpSp>
        <p:nvGrpSpPr>
          <p:cNvPr id="114701" name="Group 13"/>
          <p:cNvGrpSpPr/>
          <p:nvPr/>
        </p:nvGrpSpPr>
        <p:grpSpPr bwMode="auto">
          <a:xfrm>
            <a:off x="706438" y="2508250"/>
            <a:ext cx="1809750" cy="2662238"/>
            <a:chOff x="541" y="1724"/>
            <a:chExt cx="1140" cy="1677"/>
          </a:xfrm>
        </p:grpSpPr>
        <p:grpSp>
          <p:nvGrpSpPr>
            <p:cNvPr id="114702" name="Group 14"/>
            <p:cNvGrpSpPr/>
            <p:nvPr/>
          </p:nvGrpSpPr>
          <p:grpSpPr bwMode="auto">
            <a:xfrm>
              <a:off x="541" y="1724"/>
              <a:ext cx="1140" cy="1236"/>
              <a:chOff x="541" y="1724"/>
              <a:chExt cx="1140" cy="1236"/>
            </a:xfrm>
          </p:grpSpPr>
          <p:sp>
            <p:nvSpPr>
              <p:cNvPr id="114703" name="AutoShape 15"/>
              <p:cNvSpPr>
                <a:spLocks noChangeArrowheads="1"/>
              </p:cNvSpPr>
              <p:nvPr/>
            </p:nvSpPr>
            <p:spPr bwMode="auto">
              <a:xfrm rot="21600000">
                <a:off x="541" y="1724"/>
                <a:ext cx="1140" cy="1236"/>
              </a:xfrm>
              <a:prstGeom prst="triangle">
                <a:avLst>
                  <a:gd name="adj" fmla="val 50000"/>
                </a:avLst>
              </a:prstGeom>
              <a:noFill/>
              <a:ln w="50800">
                <a:solidFill>
                  <a:schemeClr val="accent2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704" name="Line 16"/>
              <p:cNvSpPr>
                <a:spLocks noChangeShapeType="1"/>
              </p:cNvSpPr>
              <p:nvPr/>
            </p:nvSpPr>
            <p:spPr bwMode="auto">
              <a:xfrm rot="16200000" flipH="1">
                <a:off x="506" y="2324"/>
                <a:ext cx="1212" cy="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14705" name="Group 17"/>
              <p:cNvGrpSpPr/>
              <p:nvPr/>
            </p:nvGrpSpPr>
            <p:grpSpPr bwMode="auto">
              <a:xfrm rot="-5400000">
                <a:off x="985" y="2792"/>
                <a:ext cx="144" cy="144"/>
                <a:chOff x="768" y="3504"/>
                <a:chExt cx="336" cy="288"/>
              </a:xfrm>
            </p:grpSpPr>
            <p:sp>
              <p:nvSpPr>
                <p:cNvPr id="114706" name="Line 18"/>
                <p:cNvSpPr>
                  <a:spLocks noChangeShapeType="1"/>
                </p:cNvSpPr>
                <p:nvPr/>
              </p:nvSpPr>
              <p:spPr bwMode="auto">
                <a:xfrm>
                  <a:off x="768" y="3504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4707" name="Line 19"/>
                <p:cNvSpPr>
                  <a:spLocks noChangeShapeType="1"/>
                </p:cNvSpPr>
                <p:nvPr/>
              </p:nvSpPr>
              <p:spPr bwMode="auto">
                <a:xfrm>
                  <a:off x="1104" y="3504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936" y="3036"/>
              <a:ext cx="3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8</a:t>
              </a:r>
            </a:p>
          </p:txBody>
        </p:sp>
        <p:sp>
          <p:nvSpPr>
            <p:cNvPr id="114709" name="Text Box 21"/>
            <p:cNvSpPr txBox="1">
              <a:spLocks noChangeArrowheads="1"/>
            </p:cNvSpPr>
            <p:nvPr/>
          </p:nvSpPr>
          <p:spPr bwMode="auto">
            <a:xfrm>
              <a:off x="920" y="2304"/>
              <a:ext cx="1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6</a:t>
              </a:r>
            </a:p>
          </p:txBody>
        </p:sp>
      </p:grpSp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2505075" y="5064125"/>
            <a:ext cx="304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单位：厘米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grpSp>
        <p:nvGrpSpPr>
          <p:cNvPr id="114711" name="Group 23"/>
          <p:cNvGrpSpPr/>
          <p:nvPr/>
        </p:nvGrpSpPr>
        <p:grpSpPr bwMode="auto">
          <a:xfrm>
            <a:off x="6302375" y="1493838"/>
            <a:ext cx="2030413" cy="3835400"/>
            <a:chOff x="3718" y="869"/>
            <a:chExt cx="1279" cy="2416"/>
          </a:xfrm>
        </p:grpSpPr>
        <p:grpSp>
          <p:nvGrpSpPr>
            <p:cNvPr id="114712" name="Group 24"/>
            <p:cNvGrpSpPr/>
            <p:nvPr/>
          </p:nvGrpSpPr>
          <p:grpSpPr bwMode="auto">
            <a:xfrm>
              <a:off x="3718" y="869"/>
              <a:ext cx="1279" cy="2416"/>
              <a:chOff x="3802" y="905"/>
              <a:chExt cx="1279" cy="2416"/>
            </a:xfrm>
          </p:grpSpPr>
          <p:grpSp>
            <p:nvGrpSpPr>
              <p:cNvPr id="114713" name="Group 25"/>
              <p:cNvGrpSpPr/>
              <p:nvPr/>
            </p:nvGrpSpPr>
            <p:grpSpPr bwMode="auto">
              <a:xfrm>
                <a:off x="4407" y="2373"/>
                <a:ext cx="214" cy="427"/>
                <a:chOff x="4407" y="2373"/>
                <a:chExt cx="214" cy="427"/>
              </a:xfrm>
            </p:grpSpPr>
            <p:sp>
              <p:nvSpPr>
                <p:cNvPr id="114714" name="Line 26"/>
                <p:cNvSpPr>
                  <a:spLocks noChangeShapeType="1"/>
                </p:cNvSpPr>
                <p:nvPr/>
              </p:nvSpPr>
              <p:spPr bwMode="auto">
                <a:xfrm rot="17038956">
                  <a:off x="4311" y="2490"/>
                  <a:ext cx="406" cy="21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prstDash val="sysDot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14715" name="Rectangle 27"/>
                <p:cNvSpPr>
                  <a:spLocks noChangeArrowheads="1"/>
                </p:cNvSpPr>
                <p:nvPr/>
              </p:nvSpPr>
              <p:spPr bwMode="auto">
                <a:xfrm rot="13284923">
                  <a:off x="4511" y="2373"/>
                  <a:ext cx="107" cy="123"/>
                </a:xfrm>
                <a:prstGeom prst="rect">
                  <a:avLst/>
                </a:prstGeom>
                <a:noFill/>
                <a:ln w="50800" algn="ctr">
                  <a:solidFill>
                    <a:srgbClr val="333399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20000"/>
                    </a:spcBef>
                    <a:spcAft>
                      <a:spcPct val="0"/>
                    </a:spcAft>
                    <a:buFontTx/>
                    <a:buChar char="•"/>
                  </a:pPr>
                  <a:endParaRPr lang="zh-CN" altLang="en-US" sz="3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14716" name="Text Box 28"/>
              <p:cNvSpPr txBox="1">
                <a:spLocks noChangeArrowheads="1"/>
              </p:cNvSpPr>
              <p:nvPr/>
            </p:nvSpPr>
            <p:spPr bwMode="auto">
              <a:xfrm rot="-2328365">
                <a:off x="4193" y="2257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8</a:t>
                </a:r>
              </a:p>
            </p:txBody>
          </p:sp>
          <p:sp>
            <p:nvSpPr>
              <p:cNvPr id="114717" name="Line 29"/>
              <p:cNvSpPr>
                <a:spLocks noChangeShapeType="1"/>
              </p:cNvSpPr>
              <p:nvPr/>
            </p:nvSpPr>
            <p:spPr bwMode="auto">
              <a:xfrm rot="14049547">
                <a:off x="3022" y="1907"/>
                <a:ext cx="1783" cy="22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718" name="Line 30"/>
              <p:cNvSpPr>
                <a:spLocks noChangeShapeType="1"/>
              </p:cNvSpPr>
              <p:nvPr/>
            </p:nvSpPr>
            <p:spPr bwMode="auto">
              <a:xfrm rot="14049547" flipV="1">
                <a:off x="3161" y="1916"/>
                <a:ext cx="2416" cy="393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4719" name="Line 31"/>
              <p:cNvSpPr>
                <a:spLocks noChangeShapeType="1"/>
              </p:cNvSpPr>
              <p:nvPr/>
            </p:nvSpPr>
            <p:spPr bwMode="auto">
              <a:xfrm rot="14049547" flipH="1">
                <a:off x="4438" y="2565"/>
                <a:ext cx="668" cy="61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4720" name="Text Box 32"/>
            <p:cNvSpPr txBox="1">
              <a:spLocks noChangeArrowheads="1"/>
            </p:cNvSpPr>
            <p:nvPr/>
          </p:nvSpPr>
          <p:spPr bwMode="auto">
            <a:xfrm rot="2366637">
              <a:off x="4356" y="1860"/>
              <a:ext cx="4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25</a:t>
              </a:r>
            </a:p>
          </p:txBody>
        </p:sp>
      </p:grpSp>
      <p:pic>
        <p:nvPicPr>
          <p:cNvPr id="114721" name="Picture 3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22" name="Picture 3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23" name="Picture 3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708400" y="1557338"/>
            <a:ext cx="4751388" cy="23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FF6600"/>
                </a:solidFill>
                <a:latin typeface="Verdana" panose="020B0604030504040204" pitchFamily="34" charset="0"/>
                <a:ea typeface="华文行楷" panose="02010800040101010101" pitchFamily="2" charset="-122"/>
              </a:rPr>
              <a:t>    </a:t>
            </a:r>
            <a:r>
              <a:rPr kumimoji="1" lang="zh-CN" altLang="en-US" sz="2800" b="1" dirty="0">
                <a:solidFill>
                  <a:srgbClr val="3333FF"/>
                </a:solidFill>
                <a:latin typeface="Verdana" panose="020B0604030504040204" pitchFamily="34" charset="0"/>
                <a:ea typeface="华文行楷" panose="02010800040101010101" pitchFamily="2" charset="-122"/>
              </a:rPr>
              <a:t>愿同学们乘风破浪， 在数学的海洋里自由翱翔，</a:t>
            </a:r>
            <a:r>
              <a:rPr lang="zh-CN" altLang="en-US" sz="2800" b="1" dirty="0">
                <a:solidFill>
                  <a:srgbClr val="3333CC"/>
                </a:solidFill>
                <a:latin typeface="Arial" panose="020B0604020202020204" pitchFamily="34" charset="0"/>
              </a:rPr>
              <a:t>驶向成功的彼岸</a:t>
            </a:r>
            <a:r>
              <a:rPr kumimoji="1" lang="zh-CN" altLang="en-US" sz="2800" b="1" dirty="0" smtClean="0">
                <a:solidFill>
                  <a:srgbClr val="3333FF"/>
                </a:solidFill>
                <a:latin typeface="Verdana" panose="020B0604030504040204" pitchFamily="34" charset="0"/>
                <a:ea typeface="华文行楷" panose="02010800040101010101" pitchFamily="2" charset="-122"/>
              </a:rPr>
              <a:t>。 </a:t>
            </a:r>
            <a:endParaRPr kumimoji="1" lang="zh-CN" altLang="en-US" sz="2800" b="1" dirty="0">
              <a:solidFill>
                <a:srgbClr val="3333FF"/>
              </a:solidFill>
              <a:latin typeface="Verdana" panose="020B0604030504040204" pitchFamily="34" charset="0"/>
              <a:ea typeface="华文行楷" panose="02010800040101010101" pitchFamily="2" charset="-122"/>
            </a:endParaRPr>
          </a:p>
        </p:txBody>
      </p:sp>
      <p:pic>
        <p:nvPicPr>
          <p:cNvPr id="84996" name="Picture 4" descr="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500438"/>
            <a:ext cx="236220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8" name="WordArt 6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200400" cy="79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教师寄语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114300" y="731838"/>
            <a:ext cx="8923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 选择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下面图中面积计算是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4 × 3 ÷ 2 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的有</a:t>
            </a:r>
            <a:r>
              <a:rPr kumimoji="1" lang="en-US" altLang="zh-CN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(                  )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  <a:endParaRPr kumimoji="1" lang="zh-CN" altLang="en-US" sz="28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5486400" y="4495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5029200" y="2362200"/>
            <a:ext cx="4572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5029200" y="2362200"/>
            <a:ext cx="175260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6934200" y="2895600"/>
            <a:ext cx="457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6934200" y="4495800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7391400" y="2895600"/>
            <a:ext cx="15240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5486400" y="4495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H="1">
            <a:off x="533400" y="2895600"/>
            <a:ext cx="4572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533400" y="4495800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990600" y="2895600"/>
            <a:ext cx="15240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 rot="8676974">
            <a:off x="2819400" y="3962400"/>
            <a:ext cx="1524000" cy="1066800"/>
          </a:xfrm>
          <a:prstGeom prst="rtTriangle">
            <a:avLst/>
          </a:prstGeom>
          <a:noFill/>
          <a:ln w="571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990600" y="2895600"/>
            <a:ext cx="0" cy="160020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7391400" y="2895600"/>
            <a:ext cx="0" cy="160020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5029200" y="2362200"/>
            <a:ext cx="0" cy="213360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4724400" y="4495800"/>
            <a:ext cx="762000" cy="0"/>
          </a:xfrm>
          <a:prstGeom prst="line">
            <a:avLst/>
          </a:prstGeom>
          <a:noFill/>
          <a:ln w="57150">
            <a:solidFill>
              <a:srgbClr val="FF0066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990600" y="4267200"/>
            <a:ext cx="152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1143000" y="4267200"/>
            <a:ext cx="0" cy="2286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5029200" y="4267200"/>
            <a:ext cx="152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5181600" y="4267200"/>
            <a:ext cx="0" cy="228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7391400" y="4267200"/>
            <a:ext cx="1524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7543800" y="4267200"/>
            <a:ext cx="0" cy="228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3733800" y="3733800"/>
            <a:ext cx="76200" cy="1524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 flipV="1">
            <a:off x="3810000" y="3733800"/>
            <a:ext cx="152400" cy="1524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7391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39" name="Text Box 27"/>
          <p:cNvSpPr txBox="1">
            <a:spLocks noChangeArrowheads="1"/>
          </p:cNvSpPr>
          <p:nvPr/>
        </p:nvSpPr>
        <p:spPr bwMode="auto">
          <a:xfrm>
            <a:off x="46482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59436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3048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2" name="Text Box 30"/>
          <p:cNvSpPr txBox="1">
            <a:spLocks noChangeArrowheads="1"/>
          </p:cNvSpPr>
          <p:nvPr/>
        </p:nvSpPr>
        <p:spPr bwMode="auto">
          <a:xfrm>
            <a:off x="41148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3" name="Text Box 31"/>
          <p:cNvSpPr txBox="1">
            <a:spLocks noChangeArrowheads="1"/>
          </p:cNvSpPr>
          <p:nvPr/>
        </p:nvSpPr>
        <p:spPr bwMode="auto">
          <a:xfrm>
            <a:off x="1219200" y="4419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4" name="Text Box 32"/>
          <p:cNvSpPr txBox="1">
            <a:spLocks noChangeArrowheads="1"/>
          </p:cNvSpPr>
          <p:nvPr/>
        </p:nvSpPr>
        <p:spPr bwMode="auto">
          <a:xfrm>
            <a:off x="9906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80010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46" name="Text Box 34"/>
          <p:cNvSpPr txBox="1">
            <a:spLocks noChangeArrowheads="1"/>
          </p:cNvSpPr>
          <p:nvPr/>
        </p:nvSpPr>
        <p:spPr bwMode="auto">
          <a:xfrm>
            <a:off x="1219200" y="495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宋体" panose="02010600030101010101" pitchFamily="2" charset="-122"/>
              </a:rPr>
              <a:t>①</a:t>
            </a:r>
          </a:p>
        </p:txBody>
      </p:sp>
      <p:sp>
        <p:nvSpPr>
          <p:cNvPr id="115747" name="Text Box 35"/>
          <p:cNvSpPr txBox="1">
            <a:spLocks noChangeArrowheads="1"/>
          </p:cNvSpPr>
          <p:nvPr/>
        </p:nvSpPr>
        <p:spPr bwMode="auto">
          <a:xfrm>
            <a:off x="3429000" y="495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宋体" panose="02010600030101010101" pitchFamily="2" charset="-122"/>
              </a:rPr>
              <a:t>②</a:t>
            </a:r>
          </a:p>
        </p:txBody>
      </p:sp>
      <p:sp>
        <p:nvSpPr>
          <p:cNvPr id="115748" name="Text Box 36"/>
          <p:cNvSpPr txBox="1">
            <a:spLocks noChangeArrowheads="1"/>
          </p:cNvSpPr>
          <p:nvPr/>
        </p:nvSpPr>
        <p:spPr bwMode="auto">
          <a:xfrm>
            <a:off x="5638800" y="4953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宋体" panose="02010600030101010101" pitchFamily="2" charset="-122"/>
              </a:rPr>
              <a:t>③</a:t>
            </a:r>
          </a:p>
        </p:txBody>
      </p:sp>
      <p:sp>
        <p:nvSpPr>
          <p:cNvPr id="115749" name="Text Box 37"/>
          <p:cNvSpPr txBox="1">
            <a:spLocks noChangeArrowheads="1"/>
          </p:cNvSpPr>
          <p:nvPr/>
        </p:nvSpPr>
        <p:spPr bwMode="auto">
          <a:xfrm>
            <a:off x="7696200" y="4876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宋体" panose="02010600030101010101" pitchFamily="2" charset="-122"/>
              </a:rPr>
              <a:t>④</a:t>
            </a:r>
          </a:p>
        </p:txBody>
      </p:sp>
      <p:sp>
        <p:nvSpPr>
          <p:cNvPr id="115750" name="Text Box 38"/>
          <p:cNvSpPr txBox="1">
            <a:spLocks noChangeArrowheads="1"/>
          </p:cNvSpPr>
          <p:nvPr/>
        </p:nvSpPr>
        <p:spPr bwMode="auto">
          <a:xfrm>
            <a:off x="7239000" y="731838"/>
            <a:ext cx="1260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①②③</a:t>
            </a:r>
          </a:p>
        </p:txBody>
      </p:sp>
      <p:sp>
        <p:nvSpPr>
          <p:cNvPr id="115751" name="Text Box 39"/>
          <p:cNvSpPr txBox="1">
            <a:spLocks noChangeArrowheads="1"/>
          </p:cNvSpPr>
          <p:nvPr/>
        </p:nvSpPr>
        <p:spPr bwMode="auto">
          <a:xfrm>
            <a:off x="7620000" y="44196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>
                <a:solidFill>
                  <a:srgbClr val="333399"/>
                </a:solidFill>
                <a:latin typeface="Times New Roman" panose="02020603050405020304" pitchFamily="18" charset="0"/>
              </a:rPr>
              <a:t>3.5</a:t>
            </a:r>
          </a:p>
        </p:txBody>
      </p:sp>
      <p:pic>
        <p:nvPicPr>
          <p:cNvPr id="115752" name="Picture 40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53" name="Picture 4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54" name="Picture 4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5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/>
          <p:nvPr/>
        </p:nvSpPr>
        <p:spPr bwMode="auto">
          <a:xfrm>
            <a:off x="3213100" y="3835400"/>
            <a:ext cx="2143125" cy="1528763"/>
          </a:xfrm>
          <a:custGeom>
            <a:avLst/>
            <a:gdLst>
              <a:gd name="T0" fmla="*/ 546 w 1350"/>
              <a:gd name="T1" fmla="*/ 0 h 963"/>
              <a:gd name="T2" fmla="*/ 0 w 1350"/>
              <a:gd name="T3" fmla="*/ 957 h 963"/>
              <a:gd name="T4" fmla="*/ 1350 w 1350"/>
              <a:gd name="T5" fmla="*/ 963 h 963"/>
              <a:gd name="T6" fmla="*/ 546 w 1350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0" h="963">
                <a:moveTo>
                  <a:pt x="546" y="0"/>
                </a:moveTo>
                <a:lnTo>
                  <a:pt x="0" y="957"/>
                </a:lnTo>
                <a:lnTo>
                  <a:pt x="1350" y="963"/>
                </a:lnTo>
                <a:lnTo>
                  <a:pt x="546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2698750" y="3835400"/>
            <a:ext cx="5329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627313" y="5346700"/>
            <a:ext cx="5400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349" name="Group 5"/>
          <p:cNvGrpSpPr/>
          <p:nvPr/>
        </p:nvGrpSpPr>
        <p:grpSpPr bwMode="auto">
          <a:xfrm>
            <a:off x="5783263" y="3835400"/>
            <a:ext cx="950912" cy="1511300"/>
            <a:chOff x="3644" y="2115"/>
            <a:chExt cx="599" cy="952"/>
          </a:xfrm>
        </p:grpSpPr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 flipV="1">
              <a:off x="3969" y="2115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3969" y="270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3644" y="2414"/>
              <a:ext cx="5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r>
                <a:rPr lang="zh-CN" altLang="en-US" sz="24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</a:p>
          </p:txBody>
        </p:sp>
      </p:grp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892550" y="5318125"/>
            <a:ext cx="95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4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厘米</a:t>
            </a:r>
          </a:p>
        </p:txBody>
      </p:sp>
      <p:grpSp>
        <p:nvGrpSpPr>
          <p:cNvPr id="57354" name="Group 10"/>
          <p:cNvGrpSpPr/>
          <p:nvPr/>
        </p:nvGrpSpPr>
        <p:grpSpPr bwMode="auto">
          <a:xfrm>
            <a:off x="3008313" y="5303838"/>
            <a:ext cx="338137" cy="501650"/>
            <a:chOff x="1896" y="3040"/>
            <a:chExt cx="213" cy="316"/>
          </a:xfrm>
        </p:grpSpPr>
        <p:sp>
          <p:nvSpPr>
            <p:cNvPr id="57355" name="Oval 11"/>
            <p:cNvSpPr>
              <a:spLocks noChangeArrowheads="1"/>
            </p:cNvSpPr>
            <p:nvPr/>
          </p:nvSpPr>
          <p:spPr bwMode="auto">
            <a:xfrm>
              <a:off x="1991" y="304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1896" y="3068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</p:grpSp>
      <p:grpSp>
        <p:nvGrpSpPr>
          <p:cNvPr id="57357" name="Group 13"/>
          <p:cNvGrpSpPr/>
          <p:nvPr/>
        </p:nvGrpSpPr>
        <p:grpSpPr bwMode="auto">
          <a:xfrm>
            <a:off x="5160963" y="5303838"/>
            <a:ext cx="338137" cy="501650"/>
            <a:chOff x="3252" y="3040"/>
            <a:chExt cx="213" cy="316"/>
          </a:xfrm>
        </p:grpSpPr>
        <p:sp>
          <p:nvSpPr>
            <p:cNvPr id="57358" name="Oval 14"/>
            <p:cNvSpPr>
              <a:spLocks noChangeArrowheads="1"/>
            </p:cNvSpPr>
            <p:nvPr/>
          </p:nvSpPr>
          <p:spPr bwMode="auto">
            <a:xfrm>
              <a:off x="3334" y="304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3252" y="3068"/>
              <a:ext cx="2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</p:grpSp>
      <p:sp>
        <p:nvSpPr>
          <p:cNvPr id="57360" name="AutoShape 16"/>
          <p:cNvSpPr>
            <a:spLocks noChangeArrowheads="1"/>
          </p:cNvSpPr>
          <p:nvPr/>
        </p:nvSpPr>
        <p:spPr bwMode="auto">
          <a:xfrm>
            <a:off x="3201988" y="3835400"/>
            <a:ext cx="3024187" cy="1511300"/>
          </a:xfrm>
          <a:prstGeom prst="parallelogram">
            <a:avLst>
              <a:gd name="adj" fmla="val 59272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1" name="Freeform 17"/>
          <p:cNvSpPr/>
          <p:nvPr/>
        </p:nvSpPr>
        <p:spPr bwMode="auto">
          <a:xfrm>
            <a:off x="3203575" y="3835400"/>
            <a:ext cx="2143125" cy="1528763"/>
          </a:xfrm>
          <a:custGeom>
            <a:avLst/>
            <a:gdLst>
              <a:gd name="T0" fmla="*/ 546 w 1350"/>
              <a:gd name="T1" fmla="*/ 0 h 963"/>
              <a:gd name="T2" fmla="*/ 0 w 1350"/>
              <a:gd name="T3" fmla="*/ 957 h 963"/>
              <a:gd name="T4" fmla="*/ 1350 w 1350"/>
              <a:gd name="T5" fmla="*/ 963 h 963"/>
              <a:gd name="T6" fmla="*/ 546 w 1350"/>
              <a:gd name="T7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0" h="963">
                <a:moveTo>
                  <a:pt x="546" y="0"/>
                </a:moveTo>
                <a:lnTo>
                  <a:pt x="0" y="957"/>
                </a:lnTo>
                <a:lnTo>
                  <a:pt x="1350" y="963"/>
                </a:lnTo>
                <a:lnTo>
                  <a:pt x="546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2" name="Freeform 18"/>
          <p:cNvSpPr/>
          <p:nvPr/>
        </p:nvSpPr>
        <p:spPr bwMode="auto">
          <a:xfrm>
            <a:off x="3203575" y="3821113"/>
            <a:ext cx="3025775" cy="1533525"/>
          </a:xfrm>
          <a:custGeom>
            <a:avLst/>
            <a:gdLst>
              <a:gd name="T0" fmla="*/ 0 w 1906"/>
              <a:gd name="T1" fmla="*/ 961 h 966"/>
              <a:gd name="T2" fmla="*/ 1906 w 1906"/>
              <a:gd name="T3" fmla="*/ 0 h 966"/>
              <a:gd name="T4" fmla="*/ 1330 w 1906"/>
              <a:gd name="T5" fmla="*/ 966 h 966"/>
              <a:gd name="T6" fmla="*/ 0 w 1906"/>
              <a:gd name="T7" fmla="*/ 961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6" h="966">
                <a:moveTo>
                  <a:pt x="0" y="961"/>
                </a:moveTo>
                <a:lnTo>
                  <a:pt x="1906" y="0"/>
                </a:lnTo>
                <a:lnTo>
                  <a:pt x="1330" y="966"/>
                </a:lnTo>
                <a:lnTo>
                  <a:pt x="0" y="96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3" name="Freeform 19"/>
          <p:cNvSpPr/>
          <p:nvPr/>
        </p:nvSpPr>
        <p:spPr bwMode="auto">
          <a:xfrm>
            <a:off x="3203575" y="3835400"/>
            <a:ext cx="3025775" cy="1533525"/>
          </a:xfrm>
          <a:custGeom>
            <a:avLst/>
            <a:gdLst>
              <a:gd name="T0" fmla="*/ 0 w 1906"/>
              <a:gd name="T1" fmla="*/ 961 h 966"/>
              <a:gd name="T2" fmla="*/ 1906 w 1906"/>
              <a:gd name="T3" fmla="*/ 0 h 966"/>
              <a:gd name="T4" fmla="*/ 1330 w 1906"/>
              <a:gd name="T5" fmla="*/ 966 h 966"/>
              <a:gd name="T6" fmla="*/ 0 w 1906"/>
              <a:gd name="T7" fmla="*/ 961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6" h="966">
                <a:moveTo>
                  <a:pt x="0" y="961"/>
                </a:moveTo>
                <a:lnTo>
                  <a:pt x="1906" y="0"/>
                </a:lnTo>
                <a:lnTo>
                  <a:pt x="1330" y="966"/>
                </a:lnTo>
                <a:lnTo>
                  <a:pt x="0" y="961"/>
                </a:lnTo>
                <a:close/>
              </a:path>
            </a:pathLst>
          </a:custGeom>
          <a:solidFill>
            <a:srgbClr val="0000FF">
              <a:alpha val="92999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4" name="Freeform 20"/>
          <p:cNvSpPr/>
          <p:nvPr/>
        </p:nvSpPr>
        <p:spPr bwMode="auto">
          <a:xfrm>
            <a:off x="3203575" y="3835400"/>
            <a:ext cx="4681538" cy="1511300"/>
          </a:xfrm>
          <a:custGeom>
            <a:avLst/>
            <a:gdLst>
              <a:gd name="T0" fmla="*/ 0 w 2949"/>
              <a:gd name="T1" fmla="*/ 952 h 952"/>
              <a:gd name="T2" fmla="*/ 1361 w 2949"/>
              <a:gd name="T3" fmla="*/ 952 h 952"/>
              <a:gd name="T4" fmla="*/ 2949 w 2949"/>
              <a:gd name="T5" fmla="*/ 0 h 952"/>
              <a:gd name="T6" fmla="*/ 0 w 2949"/>
              <a:gd name="T7" fmla="*/ 952 h 9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49" h="952">
                <a:moveTo>
                  <a:pt x="0" y="952"/>
                </a:moveTo>
                <a:lnTo>
                  <a:pt x="1361" y="952"/>
                </a:lnTo>
                <a:lnTo>
                  <a:pt x="2949" y="0"/>
                </a:lnTo>
                <a:lnTo>
                  <a:pt x="0" y="952"/>
                </a:lnTo>
                <a:close/>
              </a:path>
            </a:pathLst>
          </a:custGeom>
          <a:solidFill>
            <a:srgbClr val="008000">
              <a:alpha val="67999"/>
            </a:srgbClr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1271588" y="1385888"/>
            <a:ext cx="7624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红色三角形的面积：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6×4÷2=12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271588" y="2106613"/>
            <a:ext cx="7332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黑色三角形的面积：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6×4÷2=12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258888" y="2827338"/>
            <a:ext cx="7543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9900"/>
                </a:solidFill>
                <a:latin typeface="楷体_GB2312" pitchFamily="49" charset="-122"/>
                <a:ea typeface="楷体_GB2312" pitchFamily="49" charset="-122"/>
              </a:rPr>
              <a:t>绿色三角形的面积：</a:t>
            </a:r>
            <a:r>
              <a:rPr lang="en-US" altLang="zh-CN" sz="2800" b="1" dirty="0">
                <a:solidFill>
                  <a:srgbClr val="009900"/>
                </a:solidFill>
                <a:latin typeface="楷体_GB2312" pitchFamily="49" charset="-122"/>
                <a:ea typeface="楷体_GB2312" pitchFamily="49" charset="-122"/>
              </a:rPr>
              <a:t>6×4÷2=12</a:t>
            </a:r>
            <a:r>
              <a:rPr lang="zh-CN" altLang="en-US" sz="2800" b="1" dirty="0">
                <a:solidFill>
                  <a:srgbClr val="009900"/>
                </a:solidFill>
                <a:latin typeface="楷体_GB2312" pitchFamily="49" charset="-122"/>
                <a:ea typeface="楷体_GB2312" pitchFamily="49" charset="-122"/>
              </a:rPr>
              <a:t>（平方厘米）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185738" y="33338"/>
            <a:ext cx="493077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方正隶二简体" pitchFamily="2" charset="-122"/>
                <a:ea typeface="方正隶二简体" pitchFamily="2" charset="-122"/>
              </a:rPr>
              <a:t>变化中的三角形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304800" y="836613"/>
            <a:ext cx="8839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</a:rPr>
              <a:t>下面三个三角形的面积相等吗？为什么？</a:t>
            </a:r>
            <a:endParaRPr lang="zh-CN" altLang="en-US" sz="4800" b="1" dirty="0">
              <a:solidFill>
                <a:srgbClr val="000000"/>
              </a:solidFill>
              <a:latin typeface="方正隶二简体" pitchFamily="2" charset="-122"/>
              <a:ea typeface="方正隶二简体" pitchFamily="2" charset="-122"/>
            </a:endParaRPr>
          </a:p>
        </p:txBody>
      </p:sp>
      <p:pic>
        <p:nvPicPr>
          <p:cNvPr id="57370" name="Picture 2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71" name="Picture 2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72" name="Picture 2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5" grpId="0"/>
      <p:bldP spid="57366" grpId="0"/>
      <p:bldP spid="573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2286000" y="2971800"/>
            <a:ext cx="4343400" cy="2819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3400" y="5791200"/>
            <a:ext cx="807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75438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思考题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下图中哪个三角形的面积与涂颜色的三角形的面积相等？为什么？你能在图中再画出一个与涂颜色的三角形的面积相等的三角形吗？试试看。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286000" y="5791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2286000" y="2971800"/>
            <a:ext cx="60960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 flipV="1">
            <a:off x="3733800" y="2971800"/>
            <a:ext cx="28956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533400" y="2971800"/>
            <a:ext cx="807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6629400" y="2971800"/>
            <a:ext cx="16764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2286000" y="2971800"/>
            <a:ext cx="14478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043" name="Picture 1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4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5" name="Picture 1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010400" cy="2019300"/>
          </a:xfrm>
        </p:spPr>
        <p:txBody>
          <a:bodyPr/>
          <a:lstStyle/>
          <a:p>
            <a:pPr algn="l"/>
            <a:r>
              <a:rPr lang="zh-CN" altLang="en-US" sz="4800" b="1">
                <a:solidFill>
                  <a:srgbClr val="FF3300"/>
                </a:solidFill>
              </a:rPr>
              <a:t>         </a:t>
            </a:r>
            <a:r>
              <a:rPr lang="zh-CN" altLang="en-US" sz="4800" b="1">
                <a:solidFill>
                  <a:srgbClr val="FF3300"/>
                </a:solidFill>
                <a:ea typeface="黑体" panose="02010609060101010101" pitchFamily="2" charset="-122"/>
              </a:rPr>
              <a:t>动脑想一想</a:t>
            </a:r>
            <a:br>
              <a:rPr lang="zh-CN" altLang="en-US" sz="4800" b="1">
                <a:solidFill>
                  <a:srgbClr val="FF3300"/>
                </a:solidFill>
                <a:ea typeface="黑体" panose="02010609060101010101" pitchFamily="2" charset="-122"/>
              </a:rPr>
            </a:br>
            <a:r>
              <a:rPr kumimoji="1" lang="zh-CN" altLang="en-US" sz="4000" b="1">
                <a:solidFill>
                  <a:schemeClr val="tx1"/>
                </a:solidFill>
              </a:rPr>
              <a:t>哪个三角形的面积和</a:t>
            </a:r>
            <a:r>
              <a:rPr kumimoji="1" lang="zh-CN" altLang="en-US" sz="4000" b="1">
                <a:solidFill>
                  <a:srgbClr val="FF3300"/>
                </a:solidFill>
              </a:rPr>
              <a:t>红色</a:t>
            </a:r>
            <a:r>
              <a:rPr kumimoji="1" lang="zh-CN" altLang="en-US" sz="4000" b="1">
                <a:solidFill>
                  <a:schemeClr val="tx1"/>
                </a:solidFill>
              </a:rPr>
              <a:t>的三角形的面积相等？</a:t>
            </a: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 flipV="1">
            <a:off x="0" y="2305050"/>
            <a:ext cx="9144000" cy="1905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V="1">
            <a:off x="0" y="4533900"/>
            <a:ext cx="9144000" cy="19050"/>
          </a:xfrm>
          <a:prstGeom prst="line">
            <a:avLst/>
          </a:prstGeom>
          <a:noFill/>
          <a:ln w="38100">
            <a:solidFill>
              <a:srgbClr val="3333CC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165" name="Group 5"/>
          <p:cNvGrpSpPr/>
          <p:nvPr/>
        </p:nvGrpSpPr>
        <p:grpSpPr bwMode="auto">
          <a:xfrm>
            <a:off x="2743200" y="2266950"/>
            <a:ext cx="2362200" cy="2362200"/>
            <a:chOff x="1632" y="1656"/>
            <a:chExt cx="1488" cy="1488"/>
          </a:xfrm>
        </p:grpSpPr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1644" y="1680"/>
              <a:ext cx="360" cy="141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167" name="Group 7"/>
            <p:cNvGrpSpPr/>
            <p:nvPr/>
          </p:nvGrpSpPr>
          <p:grpSpPr bwMode="auto">
            <a:xfrm>
              <a:off x="1632" y="1656"/>
              <a:ext cx="1488" cy="1488"/>
              <a:chOff x="1632" y="1656"/>
              <a:chExt cx="1488" cy="1488"/>
            </a:xfrm>
          </p:grpSpPr>
          <p:sp>
            <p:nvSpPr>
              <p:cNvPr id="92168" name="Line 8"/>
              <p:cNvSpPr>
                <a:spLocks noChangeShapeType="1"/>
              </p:cNvSpPr>
              <p:nvPr/>
            </p:nvSpPr>
            <p:spPr bwMode="auto">
              <a:xfrm>
                <a:off x="1632" y="3084"/>
                <a:ext cx="1452" cy="24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169" name="Line 9"/>
              <p:cNvSpPr>
                <a:spLocks noChangeShapeType="1"/>
              </p:cNvSpPr>
              <p:nvPr/>
            </p:nvSpPr>
            <p:spPr bwMode="auto">
              <a:xfrm>
                <a:off x="2016" y="1656"/>
                <a:ext cx="1104" cy="1488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92170" name="Group 10"/>
          <p:cNvGrpSpPr/>
          <p:nvPr/>
        </p:nvGrpSpPr>
        <p:grpSpPr bwMode="auto">
          <a:xfrm>
            <a:off x="2800350" y="2343150"/>
            <a:ext cx="2419350" cy="2171700"/>
            <a:chOff x="1644" y="1704"/>
            <a:chExt cx="1524" cy="1368"/>
          </a:xfrm>
        </p:grpSpPr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 flipV="1">
              <a:off x="1644" y="1704"/>
              <a:ext cx="1524" cy="1344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72" name="Line 12"/>
            <p:cNvSpPr>
              <a:spLocks noChangeShapeType="1"/>
            </p:cNvSpPr>
            <p:nvPr/>
          </p:nvSpPr>
          <p:spPr bwMode="auto">
            <a:xfrm flipH="1">
              <a:off x="3060" y="1704"/>
              <a:ext cx="96" cy="1344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1656" y="3060"/>
              <a:ext cx="1452" cy="12"/>
            </a:xfrm>
            <a:prstGeom prst="line">
              <a:avLst/>
            </a:prstGeom>
            <a:noFill/>
            <a:ln w="635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174" name="Group 14"/>
          <p:cNvGrpSpPr/>
          <p:nvPr/>
        </p:nvGrpSpPr>
        <p:grpSpPr bwMode="auto">
          <a:xfrm>
            <a:off x="1066800" y="2362200"/>
            <a:ext cx="4076700" cy="2190750"/>
            <a:chOff x="0" y="1572"/>
            <a:chExt cx="2688" cy="1380"/>
          </a:xfrm>
        </p:grpSpPr>
        <p:sp>
          <p:nvSpPr>
            <p:cNvPr id="92175" name="Line 15"/>
            <p:cNvSpPr>
              <a:spLocks noChangeShapeType="1"/>
            </p:cNvSpPr>
            <p:nvPr/>
          </p:nvSpPr>
          <p:spPr bwMode="auto">
            <a:xfrm>
              <a:off x="1176" y="2928"/>
              <a:ext cx="1512" cy="24"/>
            </a:xfrm>
            <a:prstGeom prst="line">
              <a:avLst/>
            </a:prstGeom>
            <a:noFill/>
            <a:ln w="635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176" name="Group 16"/>
            <p:cNvGrpSpPr/>
            <p:nvPr/>
          </p:nvGrpSpPr>
          <p:grpSpPr bwMode="auto">
            <a:xfrm>
              <a:off x="0" y="1572"/>
              <a:ext cx="2640" cy="1368"/>
              <a:chOff x="480" y="1692"/>
              <a:chExt cx="2640" cy="1368"/>
            </a:xfrm>
          </p:grpSpPr>
          <p:sp>
            <p:nvSpPr>
              <p:cNvPr id="92177" name="Line 17"/>
              <p:cNvSpPr>
                <a:spLocks noChangeShapeType="1"/>
              </p:cNvSpPr>
              <p:nvPr/>
            </p:nvSpPr>
            <p:spPr bwMode="auto">
              <a:xfrm flipH="1" flipV="1">
                <a:off x="492" y="1704"/>
                <a:ext cx="1164" cy="1332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178" name="Line 18"/>
              <p:cNvSpPr>
                <a:spLocks noChangeShapeType="1"/>
              </p:cNvSpPr>
              <p:nvPr/>
            </p:nvSpPr>
            <p:spPr bwMode="auto">
              <a:xfrm>
                <a:off x="480" y="1692"/>
                <a:ext cx="2640" cy="1368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4787900" y="1341438"/>
            <a:ext cx="278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为什么？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1314450" y="4743450"/>
            <a:ext cx="662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等底等高的三角形</a:t>
            </a: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面积相等</a:t>
            </a:r>
            <a:endParaRPr kumimoji="1" lang="zh-CN" altLang="en-US" sz="400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92181" name="Group 21"/>
          <p:cNvGrpSpPr/>
          <p:nvPr/>
        </p:nvGrpSpPr>
        <p:grpSpPr bwMode="auto">
          <a:xfrm>
            <a:off x="2724150" y="2266950"/>
            <a:ext cx="2209800" cy="2266950"/>
            <a:chOff x="3432" y="1260"/>
            <a:chExt cx="1392" cy="1428"/>
          </a:xfrm>
        </p:grpSpPr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3444" y="2664"/>
              <a:ext cx="1368" cy="0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183" name="Group 23"/>
            <p:cNvGrpSpPr/>
            <p:nvPr/>
          </p:nvGrpSpPr>
          <p:grpSpPr bwMode="auto">
            <a:xfrm>
              <a:off x="3432" y="1260"/>
              <a:ext cx="1392" cy="1428"/>
              <a:chOff x="1752" y="1428"/>
              <a:chExt cx="1392" cy="1428"/>
            </a:xfrm>
          </p:grpSpPr>
          <p:sp>
            <p:nvSpPr>
              <p:cNvPr id="92184" name="Line 24"/>
              <p:cNvSpPr>
                <a:spLocks noChangeShapeType="1"/>
              </p:cNvSpPr>
              <p:nvPr/>
            </p:nvSpPr>
            <p:spPr bwMode="auto">
              <a:xfrm flipV="1">
                <a:off x="1752" y="1440"/>
                <a:ext cx="960" cy="1404"/>
              </a:xfrm>
              <a:prstGeom prst="line">
                <a:avLst/>
              </a:prstGeom>
              <a:noFill/>
              <a:ln w="63500">
                <a:solidFill>
                  <a:srgbClr val="99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185" name="Line 25"/>
              <p:cNvSpPr>
                <a:spLocks noChangeShapeType="1"/>
              </p:cNvSpPr>
              <p:nvPr/>
            </p:nvSpPr>
            <p:spPr bwMode="auto">
              <a:xfrm>
                <a:off x="2712" y="1428"/>
                <a:ext cx="432" cy="1428"/>
              </a:xfrm>
              <a:prstGeom prst="line">
                <a:avLst/>
              </a:prstGeom>
              <a:noFill/>
              <a:ln w="63500">
                <a:solidFill>
                  <a:srgbClr val="993366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92186" name="Group 26"/>
          <p:cNvGrpSpPr/>
          <p:nvPr/>
        </p:nvGrpSpPr>
        <p:grpSpPr bwMode="auto">
          <a:xfrm>
            <a:off x="2743200" y="2266950"/>
            <a:ext cx="2800350" cy="2286000"/>
            <a:chOff x="2904" y="900"/>
            <a:chExt cx="1812" cy="1416"/>
          </a:xfrm>
        </p:grpSpPr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 flipH="1">
              <a:off x="4320" y="900"/>
              <a:ext cx="384" cy="1392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188" name="Group 28"/>
            <p:cNvGrpSpPr/>
            <p:nvPr/>
          </p:nvGrpSpPr>
          <p:grpSpPr bwMode="auto">
            <a:xfrm>
              <a:off x="2904" y="912"/>
              <a:ext cx="1812" cy="1404"/>
              <a:chOff x="3516" y="1452"/>
              <a:chExt cx="1812" cy="1404"/>
            </a:xfrm>
          </p:grpSpPr>
          <p:sp>
            <p:nvSpPr>
              <p:cNvPr id="92189" name="Line 29"/>
              <p:cNvSpPr>
                <a:spLocks noChangeShapeType="1"/>
              </p:cNvSpPr>
              <p:nvPr/>
            </p:nvSpPr>
            <p:spPr bwMode="auto">
              <a:xfrm>
                <a:off x="3516" y="2844"/>
                <a:ext cx="1452" cy="12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190" name="Line 30"/>
              <p:cNvSpPr>
                <a:spLocks noChangeShapeType="1"/>
              </p:cNvSpPr>
              <p:nvPr/>
            </p:nvSpPr>
            <p:spPr bwMode="auto">
              <a:xfrm flipV="1">
                <a:off x="3516" y="1452"/>
                <a:ext cx="1812" cy="138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92191" name="Group 31"/>
          <p:cNvGrpSpPr/>
          <p:nvPr/>
        </p:nvGrpSpPr>
        <p:grpSpPr bwMode="auto">
          <a:xfrm>
            <a:off x="2684463" y="2266950"/>
            <a:ext cx="4364037" cy="2289175"/>
            <a:chOff x="3083" y="1500"/>
            <a:chExt cx="2677" cy="1358"/>
          </a:xfrm>
        </p:grpSpPr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 flipV="1">
              <a:off x="3083" y="1500"/>
              <a:ext cx="2677" cy="1358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zh-CN" altLang="en-US" sz="3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2193" name="Group 33"/>
            <p:cNvGrpSpPr/>
            <p:nvPr/>
          </p:nvGrpSpPr>
          <p:grpSpPr bwMode="auto">
            <a:xfrm>
              <a:off x="3108" y="1535"/>
              <a:ext cx="2652" cy="1285"/>
              <a:chOff x="3108" y="1559"/>
              <a:chExt cx="2652" cy="1285"/>
            </a:xfrm>
          </p:grpSpPr>
          <p:sp>
            <p:nvSpPr>
              <p:cNvPr id="92194" name="Line 34"/>
              <p:cNvSpPr>
                <a:spLocks noChangeShapeType="1"/>
              </p:cNvSpPr>
              <p:nvPr/>
            </p:nvSpPr>
            <p:spPr bwMode="auto">
              <a:xfrm flipV="1">
                <a:off x="3108" y="2833"/>
                <a:ext cx="1408" cy="11"/>
              </a:xfrm>
              <a:prstGeom prst="line">
                <a:avLst/>
              </a:prstGeom>
              <a:noFill/>
              <a:ln w="635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195" name="Line 35"/>
              <p:cNvSpPr>
                <a:spLocks noChangeShapeType="1"/>
              </p:cNvSpPr>
              <p:nvPr/>
            </p:nvSpPr>
            <p:spPr bwMode="auto">
              <a:xfrm flipH="1">
                <a:off x="4486" y="1559"/>
                <a:ext cx="1274" cy="1262"/>
              </a:xfrm>
              <a:prstGeom prst="line">
                <a:avLst/>
              </a:prstGeom>
              <a:noFill/>
              <a:ln w="635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0" y="5426075"/>
            <a:ext cx="774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思考</a:t>
            </a:r>
            <a:r>
              <a:rPr lang="zh-CN" altLang="en-US" sz="3200" b="1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</a:rPr>
              <a:t>：三角形的面积与它的形状有关吗？</a:t>
            </a:r>
          </a:p>
        </p:txBody>
      </p:sp>
      <p:sp>
        <p:nvSpPr>
          <p:cNvPr id="92197" name="Text Box 37"/>
          <p:cNvSpPr txBox="1">
            <a:spLocks noChangeArrowheads="1"/>
          </p:cNvSpPr>
          <p:nvPr/>
        </p:nvSpPr>
        <p:spPr bwMode="auto">
          <a:xfrm>
            <a:off x="3524250" y="40005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底</a:t>
            </a:r>
          </a:p>
        </p:txBody>
      </p:sp>
      <p:grpSp>
        <p:nvGrpSpPr>
          <p:cNvPr id="92198" name="Group 38"/>
          <p:cNvGrpSpPr/>
          <p:nvPr/>
        </p:nvGrpSpPr>
        <p:grpSpPr bwMode="auto">
          <a:xfrm>
            <a:off x="1143000" y="2324100"/>
            <a:ext cx="762000" cy="2190750"/>
            <a:chOff x="228" y="1476"/>
            <a:chExt cx="792" cy="1380"/>
          </a:xfrm>
        </p:grpSpPr>
        <p:grpSp>
          <p:nvGrpSpPr>
            <p:cNvPr id="92199" name="Group 39"/>
            <p:cNvGrpSpPr/>
            <p:nvPr/>
          </p:nvGrpSpPr>
          <p:grpSpPr bwMode="auto">
            <a:xfrm>
              <a:off x="228" y="1476"/>
              <a:ext cx="168" cy="1380"/>
              <a:chOff x="228" y="1476"/>
              <a:chExt cx="168" cy="1380"/>
            </a:xfrm>
          </p:grpSpPr>
          <p:sp>
            <p:nvSpPr>
              <p:cNvPr id="92200" name="Line 40"/>
              <p:cNvSpPr>
                <a:spLocks noChangeShapeType="1"/>
              </p:cNvSpPr>
              <p:nvPr/>
            </p:nvSpPr>
            <p:spPr bwMode="auto">
              <a:xfrm flipH="1">
                <a:off x="228" y="1476"/>
                <a:ext cx="0" cy="138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201" name="Rectangle 41"/>
              <p:cNvSpPr>
                <a:spLocks noChangeArrowheads="1"/>
              </p:cNvSpPr>
              <p:nvPr/>
            </p:nvSpPr>
            <p:spPr bwMode="auto">
              <a:xfrm>
                <a:off x="228" y="2664"/>
                <a:ext cx="168" cy="180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buFontTx/>
                  <a:buChar char="•"/>
                </a:pPr>
                <a:endParaRPr lang="zh-CN" altLang="en-US" sz="3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2202" name="Text Box 42"/>
            <p:cNvSpPr txBox="1">
              <a:spLocks noChangeArrowheads="1"/>
            </p:cNvSpPr>
            <p:nvPr/>
          </p:nvSpPr>
          <p:spPr bwMode="auto">
            <a:xfrm>
              <a:off x="240" y="1992"/>
              <a:ext cx="7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高</a:t>
              </a:r>
            </a:p>
          </p:txBody>
        </p:sp>
      </p:grpSp>
      <p:pic>
        <p:nvPicPr>
          <p:cNvPr id="92203" name="Picture 4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4" name="Picture 4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5" name="Picture 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75 0.0027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2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9" grpId="0"/>
      <p:bldP spid="92180" grpId="0"/>
      <p:bldP spid="92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1026"/>
          <p:cNvSpPr>
            <a:spLocks noChangeArrowheads="1"/>
          </p:cNvSpPr>
          <p:nvPr/>
        </p:nvSpPr>
        <p:spPr bwMode="auto">
          <a:xfrm>
            <a:off x="2057400" y="2971800"/>
            <a:ext cx="4343400" cy="2819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3" name="Line 1027"/>
          <p:cNvSpPr>
            <a:spLocks noChangeShapeType="1"/>
          </p:cNvSpPr>
          <p:nvPr/>
        </p:nvSpPr>
        <p:spPr bwMode="auto">
          <a:xfrm>
            <a:off x="533400" y="5791200"/>
            <a:ext cx="807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4" name="Text Box 1028"/>
          <p:cNvSpPr txBox="1">
            <a:spLocks noChangeArrowheads="1"/>
          </p:cNvSpPr>
          <p:nvPr/>
        </p:nvSpPr>
        <p:spPr bwMode="auto">
          <a:xfrm>
            <a:off x="1066800" y="304800"/>
            <a:ext cx="75438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思考题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下图中哪个三角形的面积与涂颜色的三角形的面积相等？为什么？你能在图中再画出一个与涂颜色的三角形的面积相等的三角形吗？试试看。</a:t>
            </a:r>
          </a:p>
        </p:txBody>
      </p:sp>
      <p:sp>
        <p:nvSpPr>
          <p:cNvPr id="81925" name="Line 1029"/>
          <p:cNvSpPr>
            <a:spLocks noChangeShapeType="1"/>
          </p:cNvSpPr>
          <p:nvPr/>
        </p:nvSpPr>
        <p:spPr bwMode="auto">
          <a:xfrm>
            <a:off x="2286000" y="5791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6" name="Line 1030"/>
          <p:cNvSpPr>
            <a:spLocks noChangeShapeType="1"/>
          </p:cNvSpPr>
          <p:nvPr/>
        </p:nvSpPr>
        <p:spPr bwMode="auto">
          <a:xfrm flipV="1">
            <a:off x="2057400" y="2971800"/>
            <a:ext cx="57912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7" name="Line 1031"/>
          <p:cNvSpPr>
            <a:spLocks noChangeShapeType="1"/>
          </p:cNvSpPr>
          <p:nvPr/>
        </p:nvSpPr>
        <p:spPr bwMode="auto">
          <a:xfrm flipH="1" flipV="1">
            <a:off x="3657600" y="2971800"/>
            <a:ext cx="27432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8" name="Line 1032"/>
          <p:cNvSpPr>
            <a:spLocks noChangeShapeType="1"/>
          </p:cNvSpPr>
          <p:nvPr/>
        </p:nvSpPr>
        <p:spPr bwMode="auto">
          <a:xfrm>
            <a:off x="609600" y="2971800"/>
            <a:ext cx="8077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29" name="Line 1033"/>
          <p:cNvSpPr>
            <a:spLocks noChangeShapeType="1"/>
          </p:cNvSpPr>
          <p:nvPr/>
        </p:nvSpPr>
        <p:spPr bwMode="auto">
          <a:xfrm flipV="1">
            <a:off x="6400800" y="2971800"/>
            <a:ext cx="14478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0" name="Line 1034"/>
          <p:cNvSpPr>
            <a:spLocks noChangeShapeType="1"/>
          </p:cNvSpPr>
          <p:nvPr/>
        </p:nvSpPr>
        <p:spPr bwMode="auto">
          <a:xfrm flipV="1">
            <a:off x="2057400" y="2971800"/>
            <a:ext cx="1600200" cy="2819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1" name="Text Box 1035"/>
          <p:cNvSpPr txBox="1">
            <a:spLocks noChangeArrowheads="1"/>
          </p:cNvSpPr>
          <p:nvPr/>
        </p:nvSpPr>
        <p:spPr bwMode="auto">
          <a:xfrm>
            <a:off x="1295400" y="6019800"/>
            <a:ext cx="6148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同底等高的三角形面积相等。</a:t>
            </a:r>
          </a:p>
        </p:txBody>
      </p:sp>
      <p:sp>
        <p:nvSpPr>
          <p:cNvPr id="81932" name="Line 1036"/>
          <p:cNvSpPr>
            <a:spLocks noChangeShapeType="1"/>
          </p:cNvSpPr>
          <p:nvPr/>
        </p:nvSpPr>
        <p:spPr bwMode="auto">
          <a:xfrm>
            <a:off x="4191000" y="3048000"/>
            <a:ext cx="76200" cy="2743200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3" name="Line 1037"/>
          <p:cNvSpPr>
            <a:spLocks noChangeShapeType="1"/>
          </p:cNvSpPr>
          <p:nvPr/>
        </p:nvSpPr>
        <p:spPr bwMode="auto">
          <a:xfrm>
            <a:off x="3657600" y="3048000"/>
            <a:ext cx="76200" cy="2743200"/>
          </a:xfrm>
          <a:prstGeom prst="line">
            <a:avLst/>
          </a:prstGeom>
          <a:noFill/>
          <a:ln w="76200">
            <a:solidFill>
              <a:srgbClr val="FFFF00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4" name="Line 1038"/>
          <p:cNvSpPr>
            <a:spLocks noChangeShapeType="1"/>
          </p:cNvSpPr>
          <p:nvPr/>
        </p:nvSpPr>
        <p:spPr bwMode="auto">
          <a:xfrm>
            <a:off x="7924800" y="3048000"/>
            <a:ext cx="0" cy="274320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5" name="Line 1039"/>
          <p:cNvSpPr>
            <a:spLocks noChangeShapeType="1"/>
          </p:cNvSpPr>
          <p:nvPr/>
        </p:nvSpPr>
        <p:spPr bwMode="auto">
          <a:xfrm>
            <a:off x="1600200" y="2971800"/>
            <a:ext cx="0" cy="2819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36" name="Line 1040"/>
          <p:cNvSpPr>
            <a:spLocks noChangeShapeType="1"/>
          </p:cNvSpPr>
          <p:nvPr/>
        </p:nvSpPr>
        <p:spPr bwMode="auto">
          <a:xfrm>
            <a:off x="2057400" y="5791200"/>
            <a:ext cx="43434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37" name="Picture 104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8" name="Picture 104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9" name="Picture 104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69166 -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167 -4.44444E-6 L 0 -4.44444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1" grpId="0" autoUpdateAnimBg="0"/>
      <p:bldP spid="81932" grpId="0" animBg="1"/>
      <p:bldP spid="81933" grpId="0" animBg="1"/>
      <p:bldP spid="81934" grpId="0" animBg="1"/>
      <p:bldP spid="81935" grpId="0" animBg="1"/>
      <p:bldP spid="81935" grpId="1" animBg="1"/>
      <p:bldP spid="819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/>
          <p:cNvSpPr>
            <a:spLocks noChangeShapeType="1"/>
          </p:cNvSpPr>
          <p:nvPr/>
        </p:nvSpPr>
        <p:spPr bwMode="auto">
          <a:xfrm>
            <a:off x="1371600" y="32766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1371600" y="5029200"/>
            <a:ext cx="6248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2941638" y="3284538"/>
            <a:ext cx="2971800" cy="1752600"/>
          </a:xfrm>
          <a:prstGeom prst="triangle">
            <a:avLst>
              <a:gd name="adj" fmla="val 50000"/>
            </a:avLst>
          </a:prstGeom>
          <a:solidFill>
            <a:srgbClr val="0000FF">
              <a:alpha val="50000"/>
            </a:srgbClr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2984500" y="3278188"/>
            <a:ext cx="2921000" cy="1752600"/>
          </a:xfrm>
          <a:prstGeom prst="triangle">
            <a:avLst>
              <a:gd name="adj" fmla="val 86750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2968625" y="3273425"/>
            <a:ext cx="2971800" cy="1752600"/>
          </a:xfrm>
          <a:prstGeom prst="triangle">
            <a:avLst>
              <a:gd name="adj" fmla="val 25801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5" name="Picture 7" descr="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9" t="16394" r="10106" b="76880"/>
          <a:stretch>
            <a:fillRect/>
          </a:stretch>
        </p:blipFill>
        <p:spPr bwMode="auto">
          <a:xfrm>
            <a:off x="468313" y="765175"/>
            <a:ext cx="7848600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2960688" y="5013325"/>
            <a:ext cx="2952750" cy="0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760788" y="3284538"/>
            <a:ext cx="0" cy="1728787"/>
          </a:xfrm>
          <a:prstGeom prst="line">
            <a:avLst/>
          </a:prstGeom>
          <a:noFill/>
          <a:ln w="66675">
            <a:solidFill>
              <a:srgbClr val="FF33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2968625" y="3284538"/>
            <a:ext cx="2971800" cy="1752600"/>
          </a:xfrm>
          <a:prstGeom prst="triangle">
            <a:avLst>
              <a:gd name="adj" fmla="val 100000"/>
            </a:avLst>
          </a:prstGeom>
          <a:solidFill>
            <a:srgbClr val="FFFF00">
              <a:alpha val="50000"/>
            </a:srgbClr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9" name="AutoShape 11"/>
          <p:cNvSpPr>
            <a:spLocks noChangeArrowheads="1"/>
          </p:cNvSpPr>
          <p:nvPr/>
        </p:nvSpPr>
        <p:spPr bwMode="auto">
          <a:xfrm>
            <a:off x="2995613" y="3284538"/>
            <a:ext cx="2971800" cy="1752600"/>
          </a:xfrm>
          <a:prstGeom prst="triangle">
            <a:avLst>
              <a:gd name="adj" fmla="val 4111"/>
            </a:avLst>
          </a:prstGeom>
          <a:solidFill>
            <a:srgbClr val="00FF00">
              <a:alpha val="50000"/>
            </a:srgbClr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68313" y="5430838"/>
            <a:ext cx="7537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99"/>
                </a:solidFill>
              </a:rPr>
              <a:t>两个三角形是等底等高，所以两个三角形的面积相等。</a:t>
            </a:r>
          </a:p>
        </p:txBody>
      </p:sp>
      <p:pic>
        <p:nvPicPr>
          <p:cNvPr id="58381" name="Picture 1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2" name="Picture 1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83" name="Picture 1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19115 0.000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  <p:bldP spid="58372" grpId="0" animBg="1"/>
      <p:bldP spid="58373" grpId="0" animBg="1"/>
      <p:bldP spid="58374" grpId="0" animBg="1"/>
      <p:bldP spid="58376" grpId="0" animBg="1"/>
      <p:bldP spid="58377" grpId="0" animBg="1"/>
      <p:bldP spid="58377" grpId="1" animBg="1"/>
      <p:bldP spid="58378" grpId="0" animBg="1"/>
      <p:bldP spid="58379" grpId="0" animBg="1"/>
      <p:bldP spid="583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026"/>
          <p:cNvSpPr txBox="1">
            <a:spLocks noChangeArrowheads="1"/>
          </p:cNvSpPr>
          <p:nvPr/>
        </p:nvSpPr>
        <p:spPr bwMode="auto">
          <a:xfrm>
            <a:off x="684213" y="6207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947" name="Text Box 1027"/>
          <p:cNvSpPr txBox="1">
            <a:spLocks noChangeArrowheads="1"/>
          </p:cNvSpPr>
          <p:nvPr/>
        </p:nvSpPr>
        <p:spPr bwMode="auto">
          <a:xfrm>
            <a:off x="288925" y="306388"/>
            <a:ext cx="5741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</a:rPr>
              <a:t>3</a:t>
            </a:r>
            <a:r>
              <a:rPr lang="zh-CN" altLang="en-US" sz="3200" b="1">
                <a:solidFill>
                  <a:srgbClr val="000000"/>
                </a:solidFill>
              </a:rPr>
              <a:t>、计算下面两个三角形的面积</a:t>
            </a:r>
          </a:p>
        </p:txBody>
      </p:sp>
      <p:sp>
        <p:nvSpPr>
          <p:cNvPr id="82948" name="Line 1028"/>
          <p:cNvSpPr>
            <a:spLocks noChangeShapeType="1"/>
          </p:cNvSpPr>
          <p:nvPr/>
        </p:nvSpPr>
        <p:spPr bwMode="auto">
          <a:xfrm>
            <a:off x="395288" y="1628775"/>
            <a:ext cx="8137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49" name="Line 1029"/>
          <p:cNvSpPr>
            <a:spLocks noChangeShapeType="1"/>
          </p:cNvSpPr>
          <p:nvPr/>
        </p:nvSpPr>
        <p:spPr bwMode="auto">
          <a:xfrm>
            <a:off x="323850" y="3860800"/>
            <a:ext cx="73437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0" name="Line 1030"/>
          <p:cNvSpPr>
            <a:spLocks noChangeShapeType="1"/>
          </p:cNvSpPr>
          <p:nvPr/>
        </p:nvSpPr>
        <p:spPr bwMode="auto">
          <a:xfrm flipV="1">
            <a:off x="2195513" y="1628775"/>
            <a:ext cx="1368425" cy="22320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1" name="Line 1031"/>
          <p:cNvSpPr>
            <a:spLocks noChangeShapeType="1"/>
          </p:cNvSpPr>
          <p:nvPr/>
        </p:nvSpPr>
        <p:spPr bwMode="auto">
          <a:xfrm flipV="1">
            <a:off x="5219700" y="1628775"/>
            <a:ext cx="1368425" cy="22320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2" name="Line 1032"/>
          <p:cNvSpPr>
            <a:spLocks noChangeShapeType="1"/>
          </p:cNvSpPr>
          <p:nvPr/>
        </p:nvSpPr>
        <p:spPr bwMode="auto">
          <a:xfrm flipV="1">
            <a:off x="1476375" y="1628775"/>
            <a:ext cx="0" cy="22320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3" name="Line 1033"/>
          <p:cNvSpPr>
            <a:spLocks noChangeShapeType="1"/>
          </p:cNvSpPr>
          <p:nvPr/>
        </p:nvSpPr>
        <p:spPr bwMode="auto">
          <a:xfrm>
            <a:off x="1476375" y="3644900"/>
            <a:ext cx="2159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4" name="Line 1034"/>
          <p:cNvSpPr>
            <a:spLocks noChangeShapeType="1"/>
          </p:cNvSpPr>
          <p:nvPr/>
        </p:nvSpPr>
        <p:spPr bwMode="auto">
          <a:xfrm flipV="1">
            <a:off x="1692275" y="36449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5" name="Line 1035"/>
          <p:cNvSpPr>
            <a:spLocks noChangeShapeType="1"/>
          </p:cNvSpPr>
          <p:nvPr/>
        </p:nvSpPr>
        <p:spPr bwMode="auto">
          <a:xfrm>
            <a:off x="3563938" y="1628775"/>
            <a:ext cx="1655762" cy="22320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6" name="Line 1036"/>
          <p:cNvSpPr>
            <a:spLocks noChangeShapeType="1"/>
          </p:cNvSpPr>
          <p:nvPr/>
        </p:nvSpPr>
        <p:spPr bwMode="auto">
          <a:xfrm flipH="1">
            <a:off x="2195513" y="1628775"/>
            <a:ext cx="4392612" cy="22320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7" name="Line 1037"/>
          <p:cNvSpPr>
            <a:spLocks noChangeShapeType="1"/>
          </p:cNvSpPr>
          <p:nvPr/>
        </p:nvSpPr>
        <p:spPr bwMode="auto">
          <a:xfrm>
            <a:off x="2195513" y="38608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8" name="Line 1038"/>
          <p:cNvSpPr>
            <a:spLocks noChangeShapeType="1"/>
          </p:cNvSpPr>
          <p:nvPr/>
        </p:nvSpPr>
        <p:spPr bwMode="auto">
          <a:xfrm>
            <a:off x="5219700" y="386080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59" name="Text Box 1039"/>
          <p:cNvSpPr txBox="1">
            <a:spLocks noChangeArrowheads="1"/>
          </p:cNvSpPr>
          <p:nvPr/>
        </p:nvSpPr>
        <p:spPr bwMode="auto">
          <a:xfrm>
            <a:off x="2987675" y="3933825"/>
            <a:ext cx="1162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8 </a:t>
            </a:r>
            <a:r>
              <a:rPr lang="zh-CN" altLang="en-US" sz="2800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82960" name="Text Box 1040"/>
          <p:cNvSpPr txBox="1">
            <a:spLocks noChangeArrowheads="1"/>
          </p:cNvSpPr>
          <p:nvPr/>
        </p:nvSpPr>
        <p:spPr bwMode="auto">
          <a:xfrm>
            <a:off x="360363" y="2441575"/>
            <a:ext cx="1162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6 </a:t>
            </a:r>
            <a:r>
              <a:rPr lang="zh-CN" altLang="en-US" sz="2800" b="1">
                <a:solidFill>
                  <a:srgbClr val="000000"/>
                </a:solidFill>
              </a:rPr>
              <a:t>厘米</a:t>
            </a:r>
          </a:p>
        </p:txBody>
      </p:sp>
      <p:sp>
        <p:nvSpPr>
          <p:cNvPr id="82961" name="Line 1041"/>
          <p:cNvSpPr>
            <a:spLocks noChangeShapeType="1"/>
          </p:cNvSpPr>
          <p:nvPr/>
        </p:nvSpPr>
        <p:spPr bwMode="auto">
          <a:xfrm>
            <a:off x="2268538" y="3860800"/>
            <a:ext cx="2951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962" name="Line 1042"/>
          <p:cNvSpPr>
            <a:spLocks noChangeShapeType="1"/>
          </p:cNvSpPr>
          <p:nvPr/>
        </p:nvSpPr>
        <p:spPr bwMode="auto">
          <a:xfrm>
            <a:off x="2195513" y="3860800"/>
            <a:ext cx="302418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0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2963" name="Picture 104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6165850"/>
            <a:ext cx="5048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64" name="Picture 104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165850"/>
            <a:ext cx="11525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65" name="Picture 10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0062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3">
  <a:themeElements>
    <a:clrScheme name="默认设计模板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_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70000"/>
          </a:srgbClr>
        </a:solidFill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defRPr kumimoji="0" lang="zh-CN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947</Words>
  <Application>Microsoft Office PowerPoint</Application>
  <PresentationFormat>全屏显示(4:3)</PresentationFormat>
  <Paragraphs>110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方正隶二简体</vt:lpstr>
      <vt:lpstr>黑体</vt:lpstr>
      <vt:lpstr>华文彩云</vt:lpstr>
      <vt:lpstr>华文行楷</vt:lpstr>
      <vt:lpstr>华文琥珀</vt:lpstr>
      <vt:lpstr>楷体_GB2312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Verdana</vt:lpstr>
      <vt:lpstr>WWW.2PPT.COM
</vt:lpstr>
      <vt:lpstr>默认设计模板_3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动脑想一想 哪个三角形的面积和红色的三角形的面积相等？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②也可把原三角形先二等分，再把每一份分别二等分。</vt:lpstr>
      <vt:lpstr>③还可以把原三角形每一条边等分，再把三条边的中点相连。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2015-08-17T03:49:00Z</dcterms:created>
  <dcterms:modified xsi:type="dcterms:W3CDTF">2023-01-17T01:17:56Z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905808E4A2E04370B38A647822685FCB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