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74" r:id="rId2"/>
    <p:sldId id="321" r:id="rId3"/>
    <p:sldId id="322" r:id="rId4"/>
    <p:sldId id="273" r:id="rId5"/>
    <p:sldId id="324" r:id="rId6"/>
    <p:sldId id="326" r:id="rId7"/>
    <p:sldId id="294" r:id="rId8"/>
    <p:sldId id="380" r:id="rId9"/>
    <p:sldId id="366" r:id="rId10"/>
    <p:sldId id="355" r:id="rId11"/>
    <p:sldId id="356" r:id="rId12"/>
    <p:sldId id="357" r:id="rId13"/>
    <p:sldId id="358" r:id="rId14"/>
    <p:sldId id="359" r:id="rId15"/>
    <p:sldId id="363" r:id="rId16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74650"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749300"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123950"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498600"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872615" algn="l" defTabSz="749300" rtl="0" eaLnBrk="1" latinLnBrk="0" hangingPunct="1"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247265" algn="l" defTabSz="749300" rtl="0" eaLnBrk="1" latinLnBrk="0" hangingPunct="1"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621915" algn="l" defTabSz="749300" rtl="0" eaLnBrk="1" latinLnBrk="0" hangingPunct="1"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996565" algn="l" defTabSz="749300" rtl="0" eaLnBrk="1" latinLnBrk="0" hangingPunct="1"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7">
          <p15:clr>
            <a:srgbClr val="A4A3A4"/>
          </p15:clr>
        </p15:guide>
        <p15:guide id="2" pos="293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1">
          <p15:clr>
            <a:srgbClr val="A4A3A4"/>
          </p15:clr>
        </p15:guide>
        <p15:guide id="2" pos="219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  <a:srgbClr val="C8D927"/>
    <a:srgbClr val="DBE11D"/>
    <a:srgbClr val="FF0066"/>
    <a:srgbClr val="FF3399"/>
    <a:srgbClr val="E4DF21"/>
    <a:srgbClr val="DEEC22"/>
    <a:srgbClr val="E6E6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480" autoAdjust="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7"/>
        <p:guide pos="29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246" y="-102"/>
      </p:cViewPr>
      <p:guideLst>
        <p:guide orient="horz" pos="2891"/>
        <p:guide pos="21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FB8332B-5D33-44C8-9F42-1D2A7F5BB25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1E98986-7D43-4924-8754-A6CDB2C3FBA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746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493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239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98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72615" algn="l" defTabSz="7493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47265" algn="l" defTabSz="7493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21915" algn="l" defTabSz="7493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96565" algn="l" defTabSz="7493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42BC8D4-D463-4CF6-822E-8E88BD87FD6E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81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</p:spPr>
      </p:sp>
      <p:sp>
        <p:nvSpPr>
          <p:cNvPr id="819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 lIns="84390" tIns="42195" rIns="84390" bIns="42195"/>
          <a:lstStyle/>
          <a:p>
            <a:endParaRPr lang="zh-CN" altLang="zh-CN"/>
          </a:p>
        </p:txBody>
      </p:sp>
      <p:sp>
        <p:nvSpPr>
          <p:cNvPr id="8196" name="灯片编号占位符 3"/>
          <p:cNvSpPr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390" tIns="42195" rIns="84390" bIns="42195" anchor="b"/>
          <a:lstStyle/>
          <a:p>
            <a:pPr algn="r" defTabSz="844550"/>
            <a:fld id="{91E51601-E925-49AC-A250-24473191482A}" type="slidenum">
              <a:rPr lang="en-US" altLang="zh-CN" sz="1100">
                <a:latin typeface="Calibri" panose="020F0502020204030204" pitchFamily="34" charset="0"/>
              </a:rPr>
              <a:t>3</a:t>
            </a:fld>
            <a:endParaRPr lang="en-US" altLang="zh-CN" sz="11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E98986-7D43-4924-8754-A6CDB2C3FBA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2" y="273846"/>
            <a:ext cx="7886700" cy="435887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9" y="1282304"/>
            <a:ext cx="7886700" cy="2139553"/>
          </a:xfrm>
        </p:spPr>
        <p:txBody>
          <a:bodyPr anchor="b"/>
          <a:lstStyle>
            <a:lvl1pPr>
              <a:defRPr sz="37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9" y="3442098"/>
            <a:ext cx="7886700" cy="1125140"/>
          </a:xfrm>
        </p:spPr>
        <p:txBody>
          <a:bodyPr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2806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6197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84264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12395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40462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68529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196659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24726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1" y="1369218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3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30"/>
            <a:ext cx="3655181" cy="617934"/>
          </a:xfrm>
        </p:spPr>
        <p:txBody>
          <a:bodyPr anchor="ctr" anchorCtr="0"/>
          <a:lstStyle>
            <a:lvl1pPr marL="0" indent="0">
              <a:buNone/>
              <a:defRPr sz="1700"/>
            </a:lvl1pPr>
            <a:lvl2pPr marL="280670" indent="0">
              <a:buNone/>
              <a:defRPr sz="1500"/>
            </a:lvl2pPr>
            <a:lvl3pPr marL="561975" indent="0">
              <a:buNone/>
              <a:defRPr sz="1200"/>
            </a:lvl3pPr>
            <a:lvl4pPr marL="842645" indent="0">
              <a:buNone/>
              <a:defRPr sz="1100"/>
            </a:lvl4pPr>
            <a:lvl5pPr marL="1123950" indent="0">
              <a:buNone/>
              <a:defRPr sz="1100"/>
            </a:lvl5pPr>
            <a:lvl6pPr marL="1404620" indent="0">
              <a:buNone/>
              <a:defRPr sz="1100"/>
            </a:lvl6pPr>
            <a:lvl7pPr marL="1685290" indent="0">
              <a:buNone/>
              <a:defRPr sz="1100"/>
            </a:lvl7pPr>
            <a:lvl8pPr marL="1966595" indent="0">
              <a:buNone/>
              <a:defRPr sz="1100"/>
            </a:lvl8pPr>
            <a:lvl9pPr marL="2247265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6"/>
            <a:ext cx="3655181" cy="264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6" y="1333830"/>
            <a:ext cx="3673182" cy="617934"/>
          </a:xfrm>
        </p:spPr>
        <p:txBody>
          <a:bodyPr anchor="ctr" anchorCtr="0"/>
          <a:lstStyle>
            <a:lvl1pPr marL="0" indent="0">
              <a:buNone/>
              <a:defRPr sz="1700"/>
            </a:lvl1pPr>
            <a:lvl2pPr marL="280670" indent="0">
              <a:buNone/>
              <a:defRPr sz="1500"/>
            </a:lvl2pPr>
            <a:lvl3pPr marL="561975" indent="0">
              <a:buNone/>
              <a:defRPr sz="1200"/>
            </a:lvl3pPr>
            <a:lvl4pPr marL="842645" indent="0">
              <a:buNone/>
              <a:defRPr sz="1100"/>
            </a:lvl4pPr>
            <a:lvl5pPr marL="1123950" indent="0">
              <a:buNone/>
              <a:defRPr sz="1100"/>
            </a:lvl5pPr>
            <a:lvl6pPr marL="1404620" indent="0">
              <a:buNone/>
              <a:defRPr sz="1100"/>
            </a:lvl6pPr>
            <a:lvl7pPr marL="1685290" indent="0">
              <a:buNone/>
              <a:defRPr sz="1100"/>
            </a:lvl7pPr>
            <a:lvl8pPr marL="1966595" indent="0">
              <a:buNone/>
              <a:defRPr sz="1100"/>
            </a:lvl8pPr>
            <a:lvl9pPr marL="2247265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6" y="1999036"/>
            <a:ext cx="3673182" cy="264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2" y="342900"/>
            <a:ext cx="4629150" cy="4052888"/>
          </a:xfrm>
        </p:spPr>
        <p:txBody>
          <a:bodyPr/>
          <a:lstStyle>
            <a:lvl1pPr marL="0" indent="0">
              <a:buNone/>
              <a:defRPr sz="2000"/>
            </a:lvl1pPr>
            <a:lvl2pPr marL="280670" indent="0">
              <a:buNone/>
              <a:defRPr sz="1700"/>
            </a:lvl2pPr>
            <a:lvl3pPr marL="561975" indent="0">
              <a:buNone/>
              <a:defRPr sz="1500"/>
            </a:lvl3pPr>
            <a:lvl4pPr marL="842645" indent="0">
              <a:buNone/>
              <a:defRPr sz="1200"/>
            </a:lvl4pPr>
            <a:lvl5pPr marL="1123950" indent="0">
              <a:buNone/>
              <a:defRPr sz="1200"/>
            </a:lvl5pPr>
            <a:lvl6pPr marL="1404620" indent="0">
              <a:buNone/>
              <a:defRPr sz="1200"/>
            </a:lvl6pPr>
            <a:lvl7pPr marL="1685290" indent="0">
              <a:buNone/>
              <a:defRPr sz="1200"/>
            </a:lvl7pPr>
            <a:lvl8pPr marL="1966595" indent="0">
              <a:buNone/>
              <a:defRPr sz="1200"/>
            </a:lvl8pPr>
            <a:lvl9pPr marL="2247265" indent="0">
              <a:buNone/>
              <a:defRPr sz="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200"/>
            </a:lvl1pPr>
            <a:lvl2pPr marL="280670" indent="0">
              <a:buNone/>
              <a:defRPr sz="1100"/>
            </a:lvl2pPr>
            <a:lvl3pPr marL="561975" indent="0">
              <a:buNone/>
              <a:defRPr sz="1000"/>
            </a:lvl3pPr>
            <a:lvl4pPr marL="842645" indent="0">
              <a:buNone/>
              <a:defRPr sz="900"/>
            </a:lvl4pPr>
            <a:lvl5pPr marL="1123950" indent="0">
              <a:buNone/>
              <a:defRPr sz="900"/>
            </a:lvl5pPr>
            <a:lvl6pPr marL="1404620" indent="0">
              <a:buNone/>
              <a:defRPr sz="900"/>
            </a:lvl6pPr>
            <a:lvl7pPr marL="1685290" indent="0">
              <a:buNone/>
              <a:defRPr sz="900"/>
            </a:lvl7pPr>
            <a:lvl8pPr marL="1966595" indent="0">
              <a:buNone/>
              <a:defRPr sz="900"/>
            </a:lvl8pPr>
            <a:lvl9pPr marL="2247265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6"/>
            <a:ext cx="1971675" cy="435887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6"/>
            <a:ext cx="5800726" cy="435887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2" y="273844"/>
            <a:ext cx="7886700" cy="994172"/>
          </a:xfrm>
          <a:prstGeom prst="rect">
            <a:avLst/>
          </a:prstGeom>
        </p:spPr>
        <p:txBody>
          <a:bodyPr vert="horz" lIns="74914" tIns="37457" rIns="74914" bIns="37457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2" y="1369218"/>
            <a:ext cx="7886700" cy="3263504"/>
          </a:xfrm>
          <a:prstGeom prst="rect">
            <a:avLst/>
          </a:prstGeom>
        </p:spPr>
        <p:txBody>
          <a:bodyPr vert="horz" lIns="74914" tIns="37457" rIns="74914" bIns="37457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74914" tIns="37457" rIns="74914" bIns="37457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2" y="4767263"/>
            <a:ext cx="3086100" cy="273844"/>
          </a:xfrm>
          <a:prstGeom prst="rect">
            <a:avLst/>
          </a:prstGeom>
        </p:spPr>
        <p:txBody>
          <a:bodyPr vert="horz" lIns="74914" tIns="37457" rIns="74914" bIns="37457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74914" tIns="37457" rIns="74914" bIns="37457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56134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0335" indent="-140335" algn="l" defTabSz="561340" rtl="0" eaLnBrk="1" latinLnBrk="0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164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0231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83615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6365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544955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825625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10693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38760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067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6197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4264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2395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0462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8529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6659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4726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807856"/>
            <a:ext cx="9144000" cy="669559"/>
          </a:xfrm>
          <a:prstGeom prst="rect">
            <a:avLst/>
          </a:prstGeom>
          <a:noFill/>
        </p:spPr>
        <p:txBody>
          <a:bodyPr wrap="square" lIns="66331" tIns="33165" rIns="66331" bIns="33165">
            <a:spAutoFit/>
          </a:bodyPr>
          <a:lstStyle/>
          <a:p>
            <a:pPr algn="ctr"/>
            <a:r>
              <a:rPr lang="zh-CN" altLang="en-US" sz="39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C8D927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长方体（一）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1995686"/>
            <a:ext cx="9143999" cy="803471"/>
          </a:xfrm>
          <a:prstGeom prst="rect">
            <a:avLst/>
          </a:prstGeom>
          <a:noFill/>
        </p:spPr>
        <p:txBody>
          <a:bodyPr wrap="square" lIns="66331" tIns="33165" rIns="66331" bIns="33165">
            <a:spAutoFit/>
          </a:bodyPr>
          <a:lstStyle/>
          <a:p>
            <a:pPr algn="ctr"/>
            <a:r>
              <a:rPr lang="zh-CN" altLang="en-US" sz="48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长方体的表面积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227934"/>
            <a:ext cx="9143999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947680" y="514782"/>
            <a:ext cx="804013" cy="467087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 rtlCol="0" anchor="t">
            <a:spAutoFit/>
          </a:bodyPr>
          <a:lstStyle/>
          <a:p>
            <a:pPr algn="ctr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小结</a:t>
            </a:r>
            <a:endParaRPr lang="zh-CN" altLang="en-US" sz="26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" name="Picture 2" descr="C:\Documents and Settings\Administrator\桌面\赵然卡通形象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85398" y="1122177"/>
            <a:ext cx="415845" cy="7620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63" name="圆角矩形 3"/>
          <p:cNvSpPr/>
          <p:nvPr/>
        </p:nvSpPr>
        <p:spPr>
          <a:xfrm>
            <a:off x="1295919" y="1351263"/>
            <a:ext cx="7009478" cy="39946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14CD68"/>
              </a:gs>
              <a:gs pos="100000">
                <a:srgbClr val="035C7D"/>
              </a:gs>
            </a:gsLst>
            <a:lin ang="5400000"/>
            <a:tileRect/>
          </a:gradFill>
          <a:ln w="12700" cap="flat" cmpd="sng">
            <a:solidFill>
              <a:srgbClr val="41719C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6327" tIns="33164" rIns="66327" bIns="33164" anchor="ctr"/>
          <a:lstStyle/>
          <a:p>
            <a:pPr algn="l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长方体的表面积的计算方法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438067" y="2075358"/>
            <a:ext cx="5672551" cy="940289"/>
          </a:xfrm>
          <a:prstGeom prst="rect">
            <a:avLst/>
          </a:prstGeom>
          <a:noFill/>
        </p:spPr>
        <p:txBody>
          <a:bodyPr wrap="none" lIns="66331" tIns="33165" rIns="66331" bIns="33165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长方体表面积</a:t>
            </a:r>
            <a:r>
              <a:rPr lang="en-US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＝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（长</a:t>
            </a:r>
            <a:r>
              <a:rPr lang="en-US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×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宽＋长</a:t>
            </a:r>
            <a:r>
              <a:rPr lang="en-US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×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高＋宽</a:t>
            </a:r>
            <a:r>
              <a:rPr lang="en-US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×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高）</a:t>
            </a:r>
            <a:r>
              <a:rPr lang="en-US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×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2</a:t>
            </a:r>
            <a:endParaRPr lang="en-US" altLang="zh-CN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  <a:p>
            <a:pPr algn="l">
              <a:lnSpc>
                <a:spcPct val="140000"/>
              </a:lnSpc>
            </a:pPr>
            <a:r>
              <a:rPr lang="en-US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		   ＝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2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（</a:t>
            </a:r>
            <a:r>
              <a:rPr lang="en-US" altLang="zh-CN" b="0" i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a</a:t>
            </a:r>
            <a:r>
              <a:rPr lang="en-US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×</a:t>
            </a:r>
            <a:r>
              <a:rPr lang="en-US" altLang="zh-CN" b="0" i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b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＋</a:t>
            </a:r>
            <a:r>
              <a:rPr lang="en-US" altLang="zh-CN" b="0" i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a</a:t>
            </a:r>
            <a:r>
              <a:rPr lang="en-US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×</a:t>
            </a:r>
            <a:r>
              <a:rPr lang="en-US" altLang="zh-CN" b="0" i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h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＋</a:t>
            </a:r>
            <a:r>
              <a:rPr lang="en-US" altLang="zh-CN" b="0" i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b</a:t>
            </a:r>
            <a:r>
              <a:rPr lang="en-US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×</a:t>
            </a:r>
            <a:r>
              <a:rPr lang="en-US" altLang="zh-CN" b="0" i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h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）</a:t>
            </a:r>
          </a:p>
        </p:txBody>
      </p:sp>
      <p:pic>
        <p:nvPicPr>
          <p:cNvPr id="6" name="Picture 2" descr="C:\Documents and Settings\Administrator\桌面\赵然卡通形象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73418" y="2879347"/>
            <a:ext cx="415845" cy="7620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圆角矩形 3"/>
          <p:cNvSpPr/>
          <p:nvPr/>
        </p:nvSpPr>
        <p:spPr>
          <a:xfrm>
            <a:off x="1283939" y="3108434"/>
            <a:ext cx="7009478" cy="39946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14CD68"/>
              </a:gs>
              <a:gs pos="100000">
                <a:srgbClr val="035C7D"/>
              </a:gs>
            </a:gsLst>
            <a:lin ang="5400000"/>
            <a:tileRect/>
          </a:gradFill>
          <a:ln w="12700" cap="flat" cmpd="sng">
            <a:solidFill>
              <a:srgbClr val="41719C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6327" tIns="33164" rIns="66327" bIns="33164" anchor="ctr"/>
          <a:lstStyle/>
          <a:p>
            <a:pPr algn="l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正方体的表面积的计算方法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426086" y="3832529"/>
            <a:ext cx="4085195" cy="503299"/>
          </a:xfrm>
          <a:prstGeom prst="rect">
            <a:avLst/>
          </a:prstGeom>
          <a:noFill/>
        </p:spPr>
        <p:txBody>
          <a:bodyPr wrap="none" lIns="66331" tIns="33165" rIns="66331" bIns="33165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正方体表面积</a:t>
            </a:r>
            <a:r>
              <a:rPr lang="en-US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＝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棱长×棱长</a:t>
            </a:r>
            <a:r>
              <a:rPr lang="en-US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×6=6a</a:t>
            </a:r>
            <a:r>
              <a:rPr lang="en-US" altLang="en-US" b="0" baseline="3000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bldLvl="0" animBg="1"/>
      <p:bldP spid="5" grpId="0"/>
      <p:bldP spid="9" grpId="0" bldLvl="0" animBg="1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533652" y="754259"/>
            <a:ext cx="2077156" cy="468991"/>
          </a:xfrm>
          <a:prstGeom prst="rect">
            <a:avLst/>
          </a:prstGeom>
          <a:noFill/>
          <a:ln>
            <a:noFill/>
          </a:ln>
        </p:spPr>
        <p:txBody>
          <a:bodyPr wrap="square" lIns="66331" tIns="33165" rIns="66331" bIns="33165" rtlCol="0" anchor="t">
            <a:spAutoFit/>
          </a:bodyPr>
          <a:lstStyle/>
          <a:p>
            <a:pPr algn="l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随堂小测</a:t>
            </a:r>
            <a:endParaRPr lang="zh-CN" altLang="en-US" sz="26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68935" y="1387435"/>
            <a:ext cx="6761353" cy="440674"/>
          </a:xfrm>
          <a:prstGeom prst="rect">
            <a:avLst/>
          </a:prstGeom>
        </p:spPr>
        <p:txBody>
          <a:bodyPr wrap="none" lIns="66331" tIns="33165" rIns="66331" bIns="33165">
            <a:spAutoFit/>
          </a:bodyPr>
          <a:lstStyle/>
          <a:p>
            <a:pPr defTabSz="663575">
              <a:lnSpc>
                <a:spcPct val="120000"/>
              </a:lnSpc>
              <a:defRPr/>
            </a:pP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1.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做一个微波炉的包装箱，至少要用多少平方米的硬纸板？</a:t>
            </a:r>
            <a:endParaRPr lang="zh-CN" altLang="zh-CN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grpSp>
        <p:nvGrpSpPr>
          <p:cNvPr id="16387" name="Group 22"/>
          <p:cNvGrpSpPr/>
          <p:nvPr/>
        </p:nvGrpSpPr>
        <p:grpSpPr>
          <a:xfrm>
            <a:off x="5940261" y="1987639"/>
            <a:ext cx="2147498" cy="1607453"/>
            <a:chOff x="3243" y="1253"/>
            <a:chExt cx="2030" cy="1521"/>
          </a:xfrm>
        </p:grpSpPr>
        <p:pic>
          <p:nvPicPr>
            <p:cNvPr id="16388" name="Picture 18" descr="P-3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3243" y="1253"/>
              <a:ext cx="1634" cy="1257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8" name="Rectangle 19"/>
            <p:cNvSpPr>
              <a:spLocks noChangeArrowheads="1"/>
            </p:cNvSpPr>
            <p:nvPr/>
          </p:nvSpPr>
          <p:spPr bwMode="auto">
            <a:xfrm rot="776240">
              <a:off x="3329" y="2308"/>
              <a:ext cx="776" cy="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defTabSz="663575">
                <a:defRPr/>
              </a:pPr>
              <a:r>
                <a:rPr lang="en-US" altLang="zh-CN" b="0">
                  <a:solidFill>
                    <a:schemeClr val="tx1"/>
                  </a:solidFill>
                  <a:cs typeface="Arial" panose="020B0604020202020204" pitchFamily="34" charset="0"/>
                </a:rPr>
                <a:t>0.7 m</a:t>
              </a:r>
            </a:p>
          </p:txBody>
        </p:sp>
        <p:sp>
          <p:nvSpPr>
            <p:cNvPr id="6" name="Rectangle 20"/>
            <p:cNvSpPr>
              <a:spLocks noChangeArrowheads="1"/>
            </p:cNvSpPr>
            <p:nvPr/>
          </p:nvSpPr>
          <p:spPr bwMode="auto">
            <a:xfrm rot="18828751">
              <a:off x="4382" y="2196"/>
              <a:ext cx="777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defTabSz="663575">
                <a:defRPr/>
              </a:pPr>
              <a:r>
                <a:rPr lang="en-US" altLang="zh-CN" b="0">
                  <a:solidFill>
                    <a:schemeClr val="tx1"/>
                  </a:solidFill>
                  <a:cs typeface="Arial" panose="020B0604020202020204" pitchFamily="34" charset="0"/>
                </a:rPr>
                <a:t>0.5 m</a:t>
              </a:r>
            </a:p>
          </p:txBody>
        </p:sp>
        <p:sp>
          <p:nvSpPr>
            <p:cNvPr id="11" name="Rectangle 21"/>
            <p:cNvSpPr>
              <a:spLocks noChangeArrowheads="1"/>
            </p:cNvSpPr>
            <p:nvPr/>
          </p:nvSpPr>
          <p:spPr bwMode="auto">
            <a:xfrm rot="16200000">
              <a:off x="4694" y="1560"/>
              <a:ext cx="777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defTabSz="663575">
                <a:defRPr/>
              </a:pPr>
              <a:r>
                <a:rPr lang="en-US" altLang="zh-CN" b="0">
                  <a:solidFill>
                    <a:schemeClr val="tx1"/>
                  </a:solidFill>
                  <a:cs typeface="Arial" panose="020B0604020202020204" pitchFamily="34" charset="0"/>
                </a:rPr>
                <a:t>0.4 m</a:t>
              </a:r>
            </a:p>
          </p:txBody>
        </p:sp>
      </p:grp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1105850" y="2114039"/>
            <a:ext cx="4998214" cy="2410584"/>
          </a:xfrm>
          <a:prstGeom prst="rect">
            <a:avLst/>
          </a:prstGeom>
          <a:noFill/>
          <a:ln w="15875" algn="ctr">
            <a:noFill/>
            <a:miter lim="800000"/>
            <a:tailEnd type="none" w="lg" len="lg"/>
          </a:ln>
          <a:effectLst/>
        </p:spPr>
        <p:txBody>
          <a:bodyPr lIns="65286" tIns="33949" rIns="65286" bIns="33949">
            <a:spAutoFit/>
          </a:bodyPr>
          <a:lstStyle/>
          <a:p>
            <a:pPr defTabSz="663575">
              <a:lnSpc>
                <a:spcPct val="150000"/>
              </a:lnSpc>
              <a:defRPr/>
            </a:pPr>
            <a:r>
              <a:rPr lang="zh-CN" altLang="en-US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</a:t>
            </a: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0.7</a:t>
            </a:r>
            <a:r>
              <a:rPr lang="zh-CN" altLang="en-US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×</a:t>
            </a: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0.5+0.7</a:t>
            </a:r>
            <a:r>
              <a:rPr lang="zh-CN" altLang="en-US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×</a:t>
            </a: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0.4+0.5</a:t>
            </a:r>
            <a:r>
              <a:rPr lang="zh-CN" altLang="en-US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×</a:t>
            </a: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0.4</a:t>
            </a:r>
            <a:r>
              <a:rPr lang="zh-CN" altLang="en-US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）×</a:t>
            </a: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</a:t>
            </a:r>
          </a:p>
          <a:p>
            <a:pPr defTabSz="663575">
              <a:lnSpc>
                <a:spcPct val="150000"/>
              </a:lnSpc>
              <a:defRPr/>
            </a:pPr>
            <a:r>
              <a:rPr lang="zh-CN" altLang="en-US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＝（</a:t>
            </a: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0.35+0.28+0.2</a:t>
            </a:r>
            <a:r>
              <a:rPr lang="zh-CN" altLang="en-US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）×</a:t>
            </a: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</a:t>
            </a:r>
          </a:p>
          <a:p>
            <a:pPr defTabSz="663575">
              <a:lnSpc>
                <a:spcPct val="150000"/>
              </a:lnSpc>
              <a:defRPr/>
            </a:pP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=0.83</a:t>
            </a:r>
            <a:r>
              <a:rPr lang="zh-CN" altLang="en-US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×</a:t>
            </a: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</a:t>
            </a:r>
          </a:p>
          <a:p>
            <a:pPr defTabSz="663575">
              <a:lnSpc>
                <a:spcPct val="150000"/>
              </a:lnSpc>
              <a:defRPr/>
            </a:pPr>
            <a:r>
              <a:rPr lang="zh-CN" altLang="en-US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＝</a:t>
            </a: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1.66</a:t>
            </a:r>
            <a:r>
              <a:rPr lang="zh-CN" altLang="en-US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</a:t>
            </a: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m</a:t>
            </a:r>
            <a:r>
              <a:rPr lang="en-US" altLang="zh-CN" b="0" baseline="30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</a:t>
            </a:r>
            <a:r>
              <a:rPr lang="zh-CN" altLang="en-US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）</a:t>
            </a:r>
            <a:endParaRPr lang="en-US" altLang="zh-CN" b="0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  <a:p>
            <a:pPr defTabSz="663575">
              <a:lnSpc>
                <a:spcPct val="150000"/>
              </a:lnSpc>
              <a:defRPr/>
            </a:pPr>
            <a:r>
              <a:rPr lang="zh-CN" altLang="en-US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答</a:t>
            </a: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:</a:t>
            </a:r>
            <a:r>
              <a:rPr lang="zh-CN" altLang="en-US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至少要用</a:t>
            </a: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1.66 m</a:t>
            </a:r>
            <a:r>
              <a:rPr lang="en-US" altLang="zh-CN" b="0" baseline="30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</a:t>
            </a:r>
            <a:r>
              <a:rPr lang="zh-CN" altLang="en-US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硬纸板。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06721" y="759322"/>
            <a:ext cx="6559536" cy="940289"/>
          </a:xfrm>
          <a:prstGeom prst="rect">
            <a:avLst/>
          </a:prstGeom>
        </p:spPr>
        <p:txBody>
          <a:bodyPr wrap="square" lIns="66331" tIns="33165" rIns="66331" bIns="33165">
            <a:spAutoFit/>
          </a:bodyPr>
          <a:lstStyle/>
          <a:p>
            <a:pPr defTabSz="663575">
              <a:lnSpc>
                <a:spcPct val="140000"/>
              </a:lnSpc>
              <a:defRPr/>
            </a:pP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2.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一个正方体墨水盒，棱长 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6.5 cm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。制作这个墨水盒至少需要多少平方厘米的硬纸板？</a:t>
            </a:r>
            <a:endParaRPr lang="zh-CN" altLang="en-US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pic>
        <p:nvPicPr>
          <p:cNvPr id="20486" name="Picture 17" descr="墨水盒副本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554928" y="1438062"/>
            <a:ext cx="1655320" cy="168188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Box 1"/>
          <p:cNvSpPr txBox="1"/>
          <p:nvPr/>
        </p:nvSpPr>
        <p:spPr>
          <a:xfrm>
            <a:off x="878461" y="2917566"/>
            <a:ext cx="5794195" cy="378510"/>
          </a:xfrm>
          <a:prstGeom prst="rect">
            <a:avLst/>
          </a:prstGeom>
          <a:noFill/>
        </p:spPr>
        <p:txBody>
          <a:bodyPr lIns="66331" tIns="33165" rIns="66331" bIns="33165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</a:defRPr>
            </a:lvl9pPr>
          </a:lstStyle>
          <a:p>
            <a:pPr defTabSz="663575" eaLnBrk="1" hangingPunct="1">
              <a:defRPr/>
            </a:pP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        6.5×6.5×6</a:t>
            </a:r>
            <a:r>
              <a:rPr lang="zh-CN" altLang="en-US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＝</a:t>
            </a: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42.25×6</a:t>
            </a:r>
            <a:r>
              <a:rPr lang="zh-CN" altLang="en-US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＝</a:t>
            </a: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253.5</a:t>
            </a:r>
            <a:r>
              <a:rPr lang="zh-CN" altLang="en-US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</a:t>
            </a: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cm</a:t>
            </a:r>
            <a:r>
              <a:rPr lang="en-US" altLang="zh-CN" b="0" baseline="30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</a:t>
            </a:r>
            <a:r>
              <a:rPr lang="zh-CN" altLang="en-US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）</a:t>
            </a:r>
          </a:p>
        </p:txBody>
      </p:sp>
      <p:sp>
        <p:nvSpPr>
          <p:cNvPr id="11" name="TextBox 2"/>
          <p:cNvSpPr txBox="1"/>
          <p:nvPr/>
        </p:nvSpPr>
        <p:spPr>
          <a:xfrm>
            <a:off x="878690" y="3394157"/>
            <a:ext cx="6572437" cy="378510"/>
          </a:xfrm>
          <a:prstGeom prst="rect">
            <a:avLst/>
          </a:prstGeom>
          <a:noFill/>
        </p:spPr>
        <p:txBody>
          <a:bodyPr wrap="square" lIns="66331" tIns="33165" rIns="66331" bIns="33165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</a:defRPr>
            </a:lvl9pPr>
          </a:lstStyle>
          <a:p>
            <a:pPr defTabSz="663575" eaLnBrk="1" hangingPunct="1">
              <a:defRPr/>
            </a:pP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       </a:t>
            </a:r>
            <a:r>
              <a:rPr lang="zh-CN" altLang="en-US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答：制作这个墨水盒至少需要</a:t>
            </a: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253.5 cm</a:t>
            </a:r>
            <a:r>
              <a:rPr lang="en-US" altLang="zh-CN" b="0" baseline="30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</a:t>
            </a:r>
            <a:r>
              <a:rPr lang="zh-CN" altLang="en-US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的硬纸板。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charRg st="0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charRg st="0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90415" y="734227"/>
            <a:ext cx="6061442" cy="1377279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3.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亮亮家要给一个长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0.75 m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，宽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0.5 m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，高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1.6 m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的简易衣柜换布罩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(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如下图，没有底面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)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。至少需要用布多少平方米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?</a:t>
            </a:r>
            <a:endParaRPr lang="zh-CN" altLang="en-US" b="0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pic>
        <p:nvPicPr>
          <p:cNvPr id="13316" name="Picture 17" descr="128副本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339748" y="1808514"/>
            <a:ext cx="1761297" cy="20744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7" name="Rectangle 19"/>
          <p:cNvSpPr/>
          <p:nvPr/>
        </p:nvSpPr>
        <p:spPr>
          <a:xfrm>
            <a:off x="6601236" y="3697610"/>
            <a:ext cx="808653" cy="333844"/>
          </a:xfrm>
          <a:prstGeom prst="rect">
            <a:avLst/>
          </a:prstGeom>
          <a:noFill/>
          <a:ln w="12700">
            <a:noFill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sz="1700" b="0" dirty="0">
                <a:solidFill>
                  <a:schemeClr val="tx1"/>
                </a:solidFill>
                <a:cs typeface="Arial" panose="020B0604020202020204" pitchFamily="34" charset="0"/>
              </a:rPr>
              <a:t>0.75 m</a:t>
            </a:r>
          </a:p>
        </p:txBody>
      </p:sp>
      <p:sp>
        <p:nvSpPr>
          <p:cNvPr id="13318" name="Rectangle 20"/>
          <p:cNvSpPr/>
          <p:nvPr/>
        </p:nvSpPr>
        <p:spPr>
          <a:xfrm rot="-1136120">
            <a:off x="7455966" y="3697610"/>
            <a:ext cx="685627" cy="333844"/>
          </a:xfrm>
          <a:prstGeom prst="rect">
            <a:avLst/>
          </a:prstGeom>
          <a:noFill/>
          <a:ln w="12700">
            <a:noFill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sz="1700" b="0" dirty="0">
                <a:solidFill>
                  <a:schemeClr val="tx1"/>
                </a:solidFill>
                <a:cs typeface="Arial" panose="020B0604020202020204" pitchFamily="34" charset="0"/>
              </a:rPr>
              <a:t>0.5 m</a:t>
            </a:r>
          </a:p>
        </p:txBody>
      </p:sp>
      <p:sp>
        <p:nvSpPr>
          <p:cNvPr id="13319" name="Rectangle 21"/>
          <p:cNvSpPr/>
          <p:nvPr/>
        </p:nvSpPr>
        <p:spPr>
          <a:xfrm rot="-5400000">
            <a:off x="7698800" y="2732348"/>
            <a:ext cx="741364" cy="334059"/>
          </a:xfrm>
          <a:prstGeom prst="rect">
            <a:avLst/>
          </a:prstGeom>
          <a:noFill/>
          <a:ln w="12700">
            <a:noFill/>
          </a:ln>
        </p:spPr>
        <p:txBody>
          <a:bodyPr wrap="square" lIns="66331" tIns="33165" rIns="66331" bIns="33165">
            <a:spAutoFit/>
          </a:bodyPr>
          <a:lstStyle/>
          <a:p>
            <a:r>
              <a:rPr lang="en-US" altLang="zh-CN" sz="1700" b="0" dirty="0">
                <a:solidFill>
                  <a:schemeClr val="tx1"/>
                </a:solidFill>
                <a:ea typeface="华文楷体" panose="02010600040101010101" pitchFamily="2" charset="-122"/>
                <a:cs typeface="Arial" panose="020B0604020202020204" pitchFamily="34" charset="0"/>
              </a:rPr>
              <a:t>1.6 m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90184" y="2346118"/>
            <a:ext cx="5249564" cy="2159858"/>
          </a:xfrm>
          <a:prstGeom prst="rect">
            <a:avLst/>
          </a:prstGeom>
          <a:noFill/>
        </p:spPr>
        <p:txBody>
          <a:bodyPr wrap="square" lIns="66331" tIns="33165" rIns="66331" bIns="33165" rtlCol="0" anchor="t"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0.75×0.5</a:t>
            </a:r>
            <a:r>
              <a:rPr lang="zh-CN" altLang="en-US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＋</a:t>
            </a: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0.5×1.6×2</a:t>
            </a:r>
            <a:r>
              <a:rPr lang="zh-CN" altLang="en-US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＋</a:t>
            </a: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0.75×1.6×2</a:t>
            </a:r>
            <a:endParaRPr lang="en-US" altLang="zh-CN" b="0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  <a:p>
            <a:pPr>
              <a:lnSpc>
                <a:spcPct val="170000"/>
              </a:lnSpc>
            </a:pPr>
            <a:r>
              <a:rPr lang="zh-CN" altLang="en-US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＝</a:t>
            </a: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0.375</a:t>
            </a:r>
            <a:r>
              <a:rPr lang="zh-CN" altLang="en-US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＋</a:t>
            </a: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1.6</a:t>
            </a:r>
            <a:r>
              <a:rPr lang="zh-CN" altLang="en-US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＋</a:t>
            </a: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2.4</a:t>
            </a:r>
            <a:endParaRPr lang="en-US" altLang="zh-CN" b="0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  <a:p>
            <a:pPr>
              <a:lnSpc>
                <a:spcPct val="170000"/>
              </a:lnSpc>
            </a:pPr>
            <a:r>
              <a:rPr lang="zh-CN" altLang="en-US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＝</a:t>
            </a: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4.375(m</a:t>
            </a:r>
            <a:r>
              <a:rPr lang="en-US" altLang="zh-CN" b="0" baseline="30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2</a:t>
            </a: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)</a:t>
            </a:r>
            <a:endParaRPr lang="en-US" altLang="zh-CN" b="0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  <a:p>
            <a:pPr>
              <a:lnSpc>
                <a:spcPct val="170000"/>
              </a:lnSpc>
            </a:pPr>
            <a:r>
              <a:rPr lang="zh-CN" altLang="en-US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答</a:t>
            </a: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:</a:t>
            </a:r>
            <a:r>
              <a:rPr lang="zh-CN" altLang="en-US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至少需要用布</a:t>
            </a: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4.375 m</a:t>
            </a:r>
            <a:r>
              <a:rPr lang="en-US" altLang="zh-CN" b="0" baseline="30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2</a:t>
            </a:r>
            <a:r>
              <a:rPr lang="zh-CN" altLang="en-US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317" grpId="0"/>
      <p:bldP spid="13318" grpId="0"/>
      <p:bldP spid="13319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33652" y="546124"/>
            <a:ext cx="2077156" cy="467842"/>
          </a:xfrm>
          <a:prstGeom prst="rect">
            <a:avLst/>
          </a:prstGeom>
          <a:noFill/>
          <a:ln>
            <a:noFill/>
          </a:ln>
        </p:spPr>
        <p:txBody>
          <a:bodyPr wrap="square" lIns="66331" tIns="33165" rIns="66331" bIns="33165" rtlCol="0" anchor="t">
            <a:spAutoFit/>
          </a:bodyPr>
          <a:lstStyle/>
          <a:p>
            <a:pPr algn="l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易错提醒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74505" y="2143969"/>
            <a:ext cx="4868506" cy="378510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r>
              <a: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错解：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（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4×3+5×3+4×5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）×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2=94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（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dm</a:t>
            </a:r>
            <a:r>
              <a:rPr lang="en-US" altLang="zh-CN" b="0" baseline="3000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2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75888" y="2682264"/>
            <a:ext cx="5633847" cy="378510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r>
              <a: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正解：</a:t>
            </a: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4×3+4×3×2+4×5×2=82</a:t>
            </a:r>
            <a:r>
              <a:rPr lang="zh-CN" altLang="en-US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（</a:t>
            </a: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dm</a:t>
            </a:r>
            <a:r>
              <a:rPr lang="en-US" altLang="zh-CN" b="0" baseline="30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2</a:t>
            </a:r>
            <a:r>
              <a:rPr lang="zh-CN" altLang="en-US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）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54231" y="3146883"/>
            <a:ext cx="7388923" cy="1689941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pPr defTabSz="663575">
              <a:lnSpc>
                <a:spcPct val="130000"/>
              </a:lnSpc>
              <a:defRPr/>
            </a:pPr>
            <a:r>
              <a: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错因分析：</a:t>
            </a:r>
            <a:r>
              <a:rPr lang="zh-CN" altLang="zh-CN" b="0" dirty="0">
                <a:solidFill>
                  <a:srgbClr val="00B0F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本题错在审题不仔细。水桶是没有盖的，也就是少一个上面，计算表面积时应少算一个</a:t>
            </a:r>
            <a:r>
              <a:rPr lang="en-US" altLang="zh-CN" b="0" dirty="0">
                <a:solidFill>
                  <a:srgbClr val="00B0F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4</a:t>
            </a:r>
            <a:r>
              <a:rPr lang="zh-CN" altLang="zh-CN" b="0" dirty="0">
                <a:solidFill>
                  <a:srgbClr val="00B0F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×</a:t>
            </a:r>
            <a:r>
              <a:rPr lang="en-US" altLang="zh-CN" b="0" dirty="0">
                <a:solidFill>
                  <a:srgbClr val="00B0F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3</a:t>
            </a:r>
            <a:r>
              <a:rPr lang="zh-CN" altLang="zh-CN" b="0" dirty="0">
                <a:solidFill>
                  <a:srgbClr val="00B0F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，而此题计算时却算了</a:t>
            </a:r>
            <a:r>
              <a:rPr lang="en-US" altLang="zh-CN" b="0" dirty="0">
                <a:solidFill>
                  <a:srgbClr val="00B0F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2</a:t>
            </a:r>
            <a:r>
              <a:rPr lang="zh-CN" altLang="zh-CN" b="0" dirty="0">
                <a:solidFill>
                  <a:srgbClr val="00B0F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个</a:t>
            </a:r>
            <a:r>
              <a:rPr lang="en-US" altLang="zh-CN" b="0" dirty="0">
                <a:solidFill>
                  <a:srgbClr val="00B0F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4</a:t>
            </a:r>
            <a:r>
              <a:rPr lang="zh-CN" altLang="zh-CN" b="0" dirty="0">
                <a:solidFill>
                  <a:srgbClr val="00B0F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×</a:t>
            </a:r>
            <a:r>
              <a:rPr lang="en-US" altLang="zh-CN" b="0" dirty="0">
                <a:solidFill>
                  <a:srgbClr val="00B0F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3</a:t>
            </a:r>
            <a:r>
              <a:rPr lang="zh-CN" altLang="zh-CN" b="0" dirty="0">
                <a:solidFill>
                  <a:srgbClr val="00B0F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。</a:t>
            </a:r>
            <a:r>
              <a:rPr lang="zh-CN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在求长方体或正方体物体的表面积时，要根据实际情况计算。</a:t>
            </a:r>
          </a:p>
        </p:txBody>
      </p:sp>
      <p:sp>
        <p:nvSpPr>
          <p:cNvPr id="27" name="矩形 26"/>
          <p:cNvSpPr/>
          <p:nvPr/>
        </p:nvSpPr>
        <p:spPr>
          <a:xfrm>
            <a:off x="1071754" y="1113888"/>
            <a:ext cx="6559075" cy="940289"/>
          </a:xfrm>
          <a:prstGeom prst="rect">
            <a:avLst/>
          </a:prstGeom>
        </p:spPr>
        <p:txBody>
          <a:bodyPr wrap="square" lIns="66331" tIns="33165" rIns="66331" bIns="33165">
            <a:spAutoFit/>
          </a:bodyPr>
          <a:lstStyle/>
          <a:p>
            <a:pPr defTabSz="663575">
              <a:lnSpc>
                <a:spcPct val="140000"/>
              </a:lnSpc>
              <a:defRPr/>
            </a:pP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【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例题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】</a:t>
            </a:r>
            <a:r>
              <a:rPr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一个长方体形状的无盖水桶，长4 dm、宽3 dm、高5 dm，制作这个水桶至少需要铁皮多少平方分米？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428828" y="570758"/>
            <a:ext cx="2076003" cy="468994"/>
          </a:xfrm>
          <a:prstGeom prst="rect">
            <a:avLst/>
          </a:prstGeom>
          <a:noFill/>
          <a:ln>
            <a:noFill/>
          </a:ln>
        </p:spPr>
        <p:txBody>
          <a:bodyPr wrap="square" lIns="66331" tIns="33165" rIns="66331" bIns="33165" rtlCol="0" anchor="t">
            <a:spAutoFit/>
          </a:bodyPr>
          <a:lstStyle/>
          <a:p>
            <a:pPr algn="l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课后作业</a:t>
            </a:r>
            <a:endParaRPr lang="zh-CN" altLang="en-US" sz="26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7652" name="Rectangle 2"/>
          <p:cNvSpPr/>
          <p:nvPr/>
        </p:nvSpPr>
        <p:spPr>
          <a:xfrm>
            <a:off x="1066685" y="1371063"/>
            <a:ext cx="7086658" cy="2686869"/>
          </a:xfrm>
          <a:prstGeom prst="rect">
            <a:avLst/>
          </a:prstGeom>
          <a:noFill/>
          <a:ln w="9525">
            <a:noFill/>
          </a:ln>
        </p:spPr>
        <p:txBody>
          <a:bodyPr lIns="66327" tIns="33164" rIns="66327" bIns="33164"/>
          <a:lstStyle/>
          <a:p>
            <a:pPr marL="248920" indent="-248920" defTabSz="663575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2300" dirty="0">
                <a:solidFill>
                  <a:srgbClr val="000000"/>
                </a:solidFill>
                <a:latin typeface="+mj-lt"/>
                <a:ea typeface="黑体" panose="02010609060101010101" pitchFamily="49" charset="-122"/>
                <a:sym typeface="+mn-ea"/>
              </a:rPr>
              <a:t>1.</a:t>
            </a:r>
            <a:r>
              <a:rPr lang="zh-CN" altLang="en-US" sz="2300" dirty="0">
                <a:solidFill>
                  <a:srgbClr val="000000"/>
                </a:solidFill>
                <a:latin typeface="+mj-lt"/>
                <a:ea typeface="黑体" panose="02010609060101010101" pitchFamily="49" charset="-122"/>
                <a:sym typeface="+mn-ea"/>
              </a:rPr>
              <a:t>从课后习题中选取；</a:t>
            </a:r>
            <a:endParaRPr lang="zh-CN" altLang="en-US" sz="2300" dirty="0">
              <a:solidFill>
                <a:srgbClr val="000000"/>
              </a:solidFill>
              <a:latin typeface="+mj-lt"/>
              <a:ea typeface="黑体" panose="02010609060101010101" pitchFamily="49" charset="-122"/>
            </a:endParaRPr>
          </a:p>
          <a:p>
            <a:pPr marL="248920" indent="-248920" defTabSz="663575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2300" dirty="0">
                <a:solidFill>
                  <a:srgbClr val="000000"/>
                </a:solidFill>
                <a:latin typeface="+mj-lt"/>
                <a:ea typeface="黑体" panose="02010609060101010101" pitchFamily="49" charset="-122"/>
                <a:sym typeface="+mn-ea"/>
              </a:rPr>
              <a:t>2.</a:t>
            </a:r>
            <a:r>
              <a:rPr lang="zh-CN" altLang="en-US" sz="2300" dirty="0">
                <a:solidFill>
                  <a:srgbClr val="000000"/>
                </a:solidFill>
                <a:latin typeface="+mj-lt"/>
                <a:ea typeface="黑体" panose="02010609060101010101" pitchFamily="49" charset="-122"/>
                <a:sym typeface="+mn-ea"/>
              </a:rPr>
              <a:t>完成练习册本课时的习题。</a:t>
            </a:r>
            <a:endParaRPr lang="zh-CN" altLang="en-US" sz="23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86947" y="523386"/>
            <a:ext cx="1682077" cy="533151"/>
          </a:xfrm>
          <a:prstGeom prst="rect">
            <a:avLst/>
          </a:prstGeom>
          <a:noFill/>
          <a:ln>
            <a:noFill/>
          </a:ln>
        </p:spPr>
        <p:txBody>
          <a:bodyPr wrap="none" lIns="74914" tIns="37457" rIns="74914" bIns="37457" rtlCol="0" anchor="t">
            <a:spAutoFit/>
          </a:bodyPr>
          <a:lstStyle/>
          <a:p>
            <a:pPr algn="ctr"/>
            <a:r>
              <a:rPr lang="zh-CN" altLang="zh-CN" sz="30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学习目标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89456" y="1264672"/>
            <a:ext cx="7192343" cy="1480425"/>
          </a:xfrm>
          <a:prstGeom prst="rect">
            <a:avLst/>
          </a:prstGeom>
          <a:noFill/>
        </p:spPr>
        <p:txBody>
          <a:bodyPr wrap="square" lIns="74914" tIns="37457" rIns="74914" bIns="3745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1.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在解决实际问题的过程中，探索长方体表面积的计算方法。</a:t>
            </a:r>
          </a:p>
          <a:p>
            <a:pPr>
              <a:lnSpc>
                <a:spcPct val="150000"/>
              </a:lnSpc>
            </a:pP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2.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掌握长方体表面积的计算方法，能解决一些简单的应用问题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Arial" panose="020B0604020202020204" pitchFamily="34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Arial" panose="020B0604020202020204" pitchFamily="34" charset="0"/>
              </a:rPr>
              <a:t>3.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Arial" panose="020B0604020202020204" pitchFamily="34" charset="0"/>
              </a:rPr>
              <a:t>丰富对现实空间的认识，发展空间概念。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89456" y="2732788"/>
            <a:ext cx="7296845" cy="2083187"/>
          </a:xfrm>
          <a:prstGeom prst="rect">
            <a:avLst/>
          </a:prstGeom>
          <a:noFill/>
        </p:spPr>
        <p:txBody>
          <a:bodyPr wrap="square" lIns="74914" tIns="37457" rIns="74914" bIns="37457" rtlCol="0">
            <a:spAutoFit/>
          </a:bodyPr>
          <a:lstStyle/>
          <a:p>
            <a:pPr marL="280670" indent="-28067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300" dirty="0">
                <a:latin typeface="隶书" panose="02010509060101010101" pitchFamily="49" charset="-122"/>
                <a:ea typeface="隶书" panose="02010509060101010101" pitchFamily="49" charset="-122"/>
              </a:rPr>
              <a:t>重点</a:t>
            </a:r>
            <a:endParaRPr lang="en-US" altLang="zh-CN" sz="2300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掌握长方体表面积的计算方法，能解决一些简单的应用问题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Arial" panose="020B0604020202020204" pitchFamily="34" charset="0"/>
              </a:rPr>
              <a:t>。</a:t>
            </a:r>
            <a:endParaRPr lang="en-US" altLang="zh-CN" b="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280670" indent="-28067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300" dirty="0">
                <a:latin typeface="隶书" panose="02010509060101010101" pitchFamily="49" charset="-122"/>
                <a:ea typeface="隶书" panose="02010509060101010101" pitchFamily="49" charset="-122"/>
              </a:rPr>
              <a:t>难点</a:t>
            </a:r>
            <a:endParaRPr lang="en-US" altLang="zh-CN" sz="2300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探索长方体表面积的计算方法。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Arial" panose="020B0604020202020204" pitchFamily="34" charset="0"/>
              </a:rPr>
              <a:t> </a:t>
            </a:r>
            <a:endParaRPr lang="zh-CN" altLang="en-US" b="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83861" y="416271"/>
            <a:ext cx="1360444" cy="430794"/>
          </a:xfrm>
          <a:prstGeom prst="rect">
            <a:avLst/>
          </a:prstGeom>
          <a:noFill/>
          <a:ln>
            <a:noFill/>
          </a:ln>
        </p:spPr>
        <p:txBody>
          <a:bodyPr wrap="none" lIns="60868" tIns="30434" rIns="60868" bIns="30434">
            <a:spAutoFit/>
          </a:bodyPr>
          <a:lstStyle/>
          <a:p>
            <a:pPr algn="ctr" fontAlgn="auto"/>
            <a:r>
              <a:rPr lang="zh-CN" altLang="en-US" sz="24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回顾复习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609012" y="1157633"/>
            <a:ext cx="2713020" cy="378510"/>
          </a:xfrm>
          <a:prstGeom prst="rect">
            <a:avLst/>
          </a:prstGeom>
          <a:noFill/>
        </p:spPr>
        <p:txBody>
          <a:bodyPr wrap="none" lIns="66331" tIns="33165" rIns="66331" bIns="33165" rtlCol="0">
            <a:spAutoFit/>
          </a:bodyPr>
          <a:lstStyle/>
          <a:p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计算下面图形的面积。</a:t>
            </a:r>
          </a:p>
        </p:txBody>
      </p:sp>
      <p:sp>
        <p:nvSpPr>
          <p:cNvPr id="4" name="矩形 3"/>
          <p:cNvSpPr/>
          <p:nvPr/>
        </p:nvSpPr>
        <p:spPr>
          <a:xfrm>
            <a:off x="1609012" y="1789865"/>
            <a:ext cx="2716706" cy="1305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614415" y="3095310"/>
            <a:ext cx="705901" cy="378510"/>
          </a:xfrm>
          <a:prstGeom prst="rect">
            <a:avLst/>
          </a:prstGeom>
          <a:noFill/>
        </p:spPr>
        <p:txBody>
          <a:bodyPr wrap="none" lIns="66331" tIns="33165" rIns="66331" bIns="33165" rtlCol="0">
            <a:spAutoFit/>
          </a:bodyPr>
          <a:lstStyle/>
          <a:p>
            <a:r>
              <a:rPr lang="en-US" altLang="zh-CN" b="0">
                <a:solidFill>
                  <a:schemeClr val="tx1"/>
                </a:solidFill>
                <a:cs typeface="Arial" panose="020B0604020202020204" pitchFamily="34" charset="0"/>
              </a:rPr>
              <a:t>12 m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320650" y="2302833"/>
            <a:ext cx="562601" cy="378510"/>
          </a:xfrm>
          <a:prstGeom prst="rect">
            <a:avLst/>
          </a:prstGeom>
          <a:noFill/>
        </p:spPr>
        <p:txBody>
          <a:bodyPr wrap="none" lIns="66331" tIns="33165" rIns="66331" bIns="33165" rtlCol="0">
            <a:spAutoFit/>
          </a:bodyPr>
          <a:lstStyle/>
          <a:p>
            <a:r>
              <a:rPr lang="en-US" altLang="zh-CN" b="0">
                <a:solidFill>
                  <a:schemeClr val="tx1"/>
                </a:solidFill>
                <a:cs typeface="Arial" panose="020B0604020202020204" pitchFamily="34" charset="0"/>
              </a:rPr>
              <a:t>6 m</a:t>
            </a:r>
          </a:p>
        </p:txBody>
      </p:sp>
      <p:sp>
        <p:nvSpPr>
          <p:cNvPr id="8" name="矩形 7"/>
          <p:cNvSpPr/>
          <p:nvPr/>
        </p:nvSpPr>
        <p:spPr>
          <a:xfrm>
            <a:off x="6131940" y="1977277"/>
            <a:ext cx="1177731" cy="11180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6372002" y="3092547"/>
            <a:ext cx="691617" cy="378510"/>
          </a:xfrm>
          <a:prstGeom prst="rect">
            <a:avLst/>
          </a:prstGeom>
          <a:noFill/>
        </p:spPr>
        <p:txBody>
          <a:bodyPr wrap="none" lIns="66331" tIns="33165" rIns="66331" bIns="33165" rtlCol="0">
            <a:spAutoFit/>
          </a:bodyPr>
          <a:lstStyle/>
          <a:p>
            <a:r>
              <a:rPr lang="en-US" altLang="zh-CN" b="0">
                <a:solidFill>
                  <a:schemeClr val="tx1"/>
                </a:solidFill>
                <a:cs typeface="Arial" panose="020B0604020202020204" pitchFamily="34" charset="0"/>
              </a:rPr>
              <a:t>5 cm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7297230" y="2352104"/>
            <a:ext cx="691617" cy="378510"/>
          </a:xfrm>
          <a:prstGeom prst="rect">
            <a:avLst/>
          </a:prstGeom>
          <a:noFill/>
        </p:spPr>
        <p:txBody>
          <a:bodyPr wrap="none" lIns="66331" tIns="33165" rIns="66331" bIns="33165" rtlCol="0">
            <a:spAutoFit/>
          </a:bodyPr>
          <a:lstStyle/>
          <a:p>
            <a:r>
              <a:rPr lang="en-US" altLang="zh-CN" b="0">
                <a:solidFill>
                  <a:schemeClr val="tx1"/>
                </a:solidFill>
                <a:cs typeface="Arial" panose="020B0604020202020204" pitchFamily="34" charset="0"/>
              </a:rPr>
              <a:t>5 cm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807605" y="3765761"/>
            <a:ext cx="2361912" cy="423176"/>
          </a:xfrm>
          <a:prstGeom prst="rect">
            <a:avLst/>
          </a:prstGeom>
          <a:noFill/>
        </p:spPr>
        <p:txBody>
          <a:bodyPr wrap="none" lIns="66331" tIns="33165" rIns="66331" bIns="33165" rtlCol="0">
            <a:spAutoFit/>
          </a:bodyPr>
          <a:lstStyle/>
          <a:p>
            <a:r>
              <a:rPr lang="en-US" altLang="zh-CN" sz="2300" b="0">
                <a:cs typeface="Arial" panose="020B0604020202020204" pitchFamily="34" charset="0"/>
              </a:rPr>
              <a:t>12</a:t>
            </a:r>
            <a:r>
              <a:rPr lang="zh-CN" altLang="en-US" sz="2300" b="0">
                <a:cs typeface="Arial" panose="020B0604020202020204" pitchFamily="34" charset="0"/>
              </a:rPr>
              <a:t>×</a:t>
            </a:r>
            <a:r>
              <a:rPr lang="en-US" altLang="zh-CN" sz="2300" b="0">
                <a:cs typeface="Arial" panose="020B0604020202020204" pitchFamily="34" charset="0"/>
              </a:rPr>
              <a:t>6=72</a:t>
            </a:r>
            <a:r>
              <a:rPr lang="zh-CN" altLang="en-US" sz="2300" b="0">
                <a:cs typeface="Arial" panose="020B0604020202020204" pitchFamily="34" charset="0"/>
              </a:rPr>
              <a:t>（</a:t>
            </a:r>
            <a:r>
              <a:rPr lang="en-US" altLang="zh-CN" sz="2300" b="0">
                <a:cs typeface="Arial" panose="020B0604020202020204" pitchFamily="34" charset="0"/>
              </a:rPr>
              <a:t>m</a:t>
            </a:r>
            <a:r>
              <a:rPr lang="en-US" altLang="zh-CN" sz="2300" b="0" baseline="30000">
                <a:cs typeface="Arial" panose="020B0604020202020204" pitchFamily="34" charset="0"/>
              </a:rPr>
              <a:t>2</a:t>
            </a:r>
            <a:r>
              <a:rPr lang="zh-CN" altLang="en-US" sz="2300" b="0">
                <a:cs typeface="Arial" panose="020B0604020202020204" pitchFamily="34" charset="0"/>
              </a:rPr>
              <a:t>）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5700659" y="3753788"/>
            <a:ext cx="2345324" cy="423176"/>
          </a:xfrm>
          <a:prstGeom prst="rect">
            <a:avLst/>
          </a:prstGeom>
          <a:noFill/>
        </p:spPr>
        <p:txBody>
          <a:bodyPr wrap="none" lIns="66331" tIns="33165" rIns="66331" bIns="33165" rtlCol="0">
            <a:spAutoFit/>
          </a:bodyPr>
          <a:lstStyle/>
          <a:p>
            <a:r>
              <a:rPr lang="en-US" altLang="zh-CN" sz="2300" b="0">
                <a:cs typeface="Arial" panose="020B0604020202020204" pitchFamily="34" charset="0"/>
              </a:rPr>
              <a:t>5</a:t>
            </a:r>
            <a:r>
              <a:rPr lang="zh-CN" altLang="en-US" sz="2300" b="0">
                <a:cs typeface="Arial" panose="020B0604020202020204" pitchFamily="34" charset="0"/>
              </a:rPr>
              <a:t>×</a:t>
            </a:r>
            <a:r>
              <a:rPr lang="en-US" altLang="zh-CN" sz="2300" b="0">
                <a:cs typeface="Arial" panose="020B0604020202020204" pitchFamily="34" charset="0"/>
              </a:rPr>
              <a:t>5=25</a:t>
            </a:r>
            <a:r>
              <a:rPr lang="zh-CN" altLang="en-US" sz="2300" b="0">
                <a:cs typeface="Arial" panose="020B0604020202020204" pitchFamily="34" charset="0"/>
              </a:rPr>
              <a:t>（</a:t>
            </a:r>
            <a:r>
              <a:rPr lang="en-US" altLang="zh-CN" sz="2300" b="0">
                <a:cs typeface="Arial" panose="020B0604020202020204" pitchFamily="34" charset="0"/>
              </a:rPr>
              <a:t>cm</a:t>
            </a:r>
            <a:r>
              <a:rPr lang="en-US" altLang="zh-CN" sz="2300" b="0" baseline="30000">
                <a:cs typeface="Arial" panose="020B0604020202020204" pitchFamily="34" charset="0"/>
              </a:rPr>
              <a:t>2</a:t>
            </a:r>
            <a:r>
              <a:rPr lang="zh-CN" altLang="en-US" sz="2300" b="0">
                <a:cs typeface="Arial" panose="020B0604020202020204" pitchFamily="34" charset="0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/>
      <p:bldP spid="7" grpId="0"/>
      <p:bldP spid="8" grpId="0" animBg="1"/>
      <p:bldP spid="9" grpId="0"/>
      <p:bldP spid="17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617778" y="537396"/>
            <a:ext cx="1466391" cy="467842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>
            <a:spAutoFit/>
          </a:bodyPr>
          <a:lstStyle/>
          <a:p>
            <a:pPr algn="ctr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例题解读</a:t>
            </a:r>
            <a:endParaRPr lang="zh-CN" altLang="en-US" sz="26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247308" y="1439904"/>
            <a:ext cx="5711256" cy="494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手工课上，同学们做长方体包装盒，如图。</a:t>
            </a:r>
          </a:p>
        </p:txBody>
      </p:sp>
      <p:pic>
        <p:nvPicPr>
          <p:cNvPr id="12293" name="图片 6" descr="13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214800" y="2631612"/>
            <a:ext cx="1776272" cy="1173059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图片 42" descr="1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20365" y="919798"/>
            <a:ext cx="283374" cy="28779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39" name="TextBox 5"/>
          <p:cNvSpPr txBox="1"/>
          <p:nvPr/>
        </p:nvSpPr>
        <p:spPr>
          <a:xfrm>
            <a:off x="1403970" y="815961"/>
            <a:ext cx="4037736" cy="1458323"/>
          </a:xfrm>
          <a:prstGeom prst="rect">
            <a:avLst/>
          </a:prstGeom>
          <a:noFill/>
          <a:ln w="9525">
            <a:noFill/>
          </a:ln>
        </p:spPr>
        <p:txBody>
          <a:bodyPr wrap="square" lIns="66331" tIns="33165" rIns="66331" bIns="33165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做一个这样的包装盒至少要用多少纸板？说一说你是怎么想的？（单位：</a:t>
            </a:r>
            <a:r>
              <a:rPr lang="en-US" altLang="zh-CN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cm</a:t>
            </a:r>
            <a:r>
              <a:rPr lang="zh-CN" altLang="en-US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）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818516" y="2975157"/>
            <a:ext cx="888262" cy="999584"/>
          </a:xfrm>
          <a:prstGeom prst="rect">
            <a:avLst/>
          </a:prstGeom>
          <a:ln>
            <a:noFill/>
          </a:ln>
        </p:spPr>
      </p:pic>
      <p:sp>
        <p:nvSpPr>
          <p:cNvPr id="9" name="圆角矩形标注 8"/>
          <p:cNvSpPr/>
          <p:nvPr/>
        </p:nvSpPr>
        <p:spPr>
          <a:xfrm flipH="1">
            <a:off x="1854143" y="2460315"/>
            <a:ext cx="1958737" cy="1266305"/>
          </a:xfrm>
          <a:prstGeom prst="wedgeRoundRectCallout">
            <a:avLst>
              <a:gd name="adj1" fmla="val 59291"/>
              <a:gd name="adj2" fmla="val 22363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我把纸盒展开，可以先分别求出每个面的面积，再求和。</a:t>
            </a:r>
          </a:p>
        </p:txBody>
      </p:sp>
      <p:graphicFrame>
        <p:nvGraphicFramePr>
          <p:cNvPr id="17" name="表格 16"/>
          <p:cNvGraphicFramePr>
            <a:graphicFrameLocks noGrp="1"/>
          </p:cNvGraphicFramePr>
          <p:nvPr/>
        </p:nvGraphicFramePr>
        <p:xfrm>
          <a:off x="5987175" y="1192226"/>
          <a:ext cx="1854695" cy="33415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6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2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63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74754"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51" marR="66351" marT="33154" marB="3315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51" marR="66351" marT="33154" marB="331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51" marR="66351" marT="33154" marB="331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007"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51" marR="66351" marT="33154" marB="3315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51" marR="66351" marT="33154" marB="331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51" marR="66351" marT="33154" marB="33154"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4754"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51" marR="66351" marT="33154" marB="33154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51" marR="66351" marT="33154" marB="33154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51" marR="66351" marT="33154" marB="33154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007"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51" marR="66351" marT="33154" marB="3315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51" marR="66351" marT="33154" marB="331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51" marR="66351" marT="33154" marB="331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007909" y="3224070"/>
            <a:ext cx="469986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pPr algn="ctr"/>
            <a:r>
              <a:rPr lang="zh-CN" altLang="en-US" b="0">
                <a:solidFill>
                  <a:srgbClr val="00B050"/>
                </a:solidFill>
                <a:latin typeface="华文行楷" panose="02010800040101010101" charset="-122"/>
                <a:ea typeface="华文行楷" panose="02010800040101010101" charset="-122"/>
              </a:rPr>
              <a:t>前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354512" y="3241337"/>
            <a:ext cx="469986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pPr algn="ctr"/>
            <a:r>
              <a:rPr lang="zh-CN" altLang="en-US" b="0">
                <a:solidFill>
                  <a:srgbClr val="00B050"/>
                </a:solidFill>
                <a:latin typeface="华文行楷" panose="02010800040101010101" charset="-122"/>
                <a:ea typeface="华文行楷" panose="02010800040101010101" charset="-122"/>
              </a:rPr>
              <a:t>后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692155" y="2342261"/>
            <a:ext cx="471138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pPr algn="ctr"/>
            <a:r>
              <a:rPr lang="zh-CN" altLang="en-US" b="0">
                <a:solidFill>
                  <a:srgbClr val="00B050"/>
                </a:solidFill>
                <a:latin typeface="华文行楷" panose="02010800040101010101" charset="-122"/>
                <a:ea typeface="华文行楷" panose="02010800040101010101" charset="-122"/>
              </a:rPr>
              <a:t>左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680635" y="4103576"/>
            <a:ext cx="469986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pPr algn="ctr"/>
            <a:r>
              <a:rPr lang="zh-CN" altLang="en-US" b="0">
                <a:solidFill>
                  <a:srgbClr val="00B050"/>
                </a:solidFill>
                <a:latin typeface="华文行楷" panose="02010800040101010101" charset="-122"/>
                <a:ea typeface="华文行楷" panose="02010800040101010101" charset="-122"/>
              </a:rPr>
              <a:t>右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680635" y="1598595"/>
            <a:ext cx="469986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pPr algn="ctr"/>
            <a:r>
              <a:rPr lang="zh-CN" altLang="en-US" b="0">
                <a:solidFill>
                  <a:srgbClr val="00B050"/>
                </a:solidFill>
                <a:latin typeface="华文行楷" panose="02010800040101010101" charset="-122"/>
                <a:ea typeface="华文行楷" panose="02010800040101010101" charset="-122"/>
              </a:rPr>
              <a:t>上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674875" y="3229825"/>
            <a:ext cx="471139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pPr algn="ctr"/>
            <a:r>
              <a:rPr lang="zh-CN" altLang="en-US" b="0">
                <a:solidFill>
                  <a:srgbClr val="00B050"/>
                </a:solidFill>
                <a:latin typeface="华文行楷" panose="02010800040101010101" charset="-122"/>
                <a:ea typeface="华文行楷" panose="02010800040101010101" charset="-122"/>
              </a:rPr>
              <a:t>下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693505" y="854012"/>
            <a:ext cx="471138" cy="3338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pPr algn="ctr"/>
            <a:r>
              <a:rPr lang="en-US" altLang="zh-CN" sz="1700" b="0">
                <a:solidFill>
                  <a:schemeClr val="tx1"/>
                </a:solidFill>
                <a:ea typeface="楷体_GB2312" panose="02010609030101010101" charset="-122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 rot="16200000">
            <a:off x="7290386" y="1596185"/>
            <a:ext cx="469684" cy="33405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 algn="ctr"/>
            <a:r>
              <a:rPr lang="en-US" altLang="zh-CN" sz="1700" b="0">
                <a:solidFill>
                  <a:schemeClr val="tx1"/>
                </a:solidFill>
                <a:ea typeface="楷体_GB2312" panose="02010609030101010101" charset="-122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691002" y="2594602"/>
            <a:ext cx="471139" cy="3338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pPr algn="ctr"/>
            <a:r>
              <a:rPr lang="en-US" altLang="zh-CN" sz="1700" b="0">
                <a:solidFill>
                  <a:schemeClr val="tx1"/>
                </a:solidFill>
                <a:ea typeface="楷体_GB2312" panose="02010609030101010101" charset="-122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 rot="16200000">
            <a:off x="7238319" y="2434248"/>
            <a:ext cx="469684" cy="33405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pPr algn="ctr"/>
            <a:r>
              <a:rPr lang="en-US" altLang="zh-CN" sz="1700" b="0">
                <a:solidFill>
                  <a:schemeClr val="tx1"/>
                </a:solidFill>
                <a:ea typeface="楷体_GB2312" panose="02010609030101010101" charset="-122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342993" y="3689149"/>
            <a:ext cx="469986" cy="3338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pPr algn="ctr"/>
            <a:r>
              <a:rPr lang="en-US" altLang="zh-CN" sz="1700" b="0">
                <a:solidFill>
                  <a:schemeClr val="tx1"/>
                </a:solidFill>
                <a:ea typeface="楷体_GB2312" panose="02010609030101010101" charset="-122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 rot="16200000">
            <a:off x="7733072" y="3275190"/>
            <a:ext cx="469684" cy="33405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pPr algn="ctr"/>
            <a:r>
              <a:rPr lang="en-US" altLang="zh-CN" sz="1700" b="0">
                <a:solidFill>
                  <a:schemeClr val="tx1"/>
                </a:solidFill>
                <a:ea typeface="楷体_GB2312" panose="02010609030101010101" charset="-122"/>
                <a:cs typeface="Arial" panose="020B0604020202020204" pitchFamily="34" charset="0"/>
              </a:rPr>
              <a:t>7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 rot="16200000">
            <a:off x="7245231" y="4116132"/>
            <a:ext cx="469684" cy="33405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pPr algn="ctr"/>
            <a:r>
              <a:rPr lang="en-US" altLang="zh-CN" sz="1700" b="0">
                <a:solidFill>
                  <a:schemeClr val="tx1"/>
                </a:solidFill>
                <a:ea typeface="楷体_GB2312" panose="02010609030101010101" charset="-122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692155" y="4509024"/>
            <a:ext cx="471138" cy="3338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pPr algn="ctr"/>
            <a:r>
              <a:rPr lang="en-US" altLang="zh-CN" sz="1700" b="0">
                <a:solidFill>
                  <a:schemeClr val="tx1"/>
                </a:solidFill>
                <a:ea typeface="楷体_GB2312" panose="02010609030101010101" charset="-122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995238" y="2519544"/>
            <a:ext cx="471139" cy="3338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pPr algn="ctr"/>
            <a:r>
              <a:rPr lang="en-US" altLang="zh-CN" sz="1700" b="0">
                <a:solidFill>
                  <a:schemeClr val="tx1"/>
                </a:solidFill>
                <a:ea typeface="楷体_GB2312" panose="02010609030101010101" charset="-122"/>
                <a:cs typeface="Arial" panose="020B0604020202020204" pitchFamily="34" charset="0"/>
              </a:rPr>
              <a:t>3</a:t>
            </a:r>
          </a:p>
        </p:txBody>
      </p:sp>
      <p:pic>
        <p:nvPicPr>
          <p:cNvPr id="12293" name="图片 6" descr="13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812880" y="3128464"/>
            <a:ext cx="1776272" cy="117305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右箭头 1"/>
          <p:cNvSpPr/>
          <p:nvPr/>
        </p:nvSpPr>
        <p:spPr>
          <a:xfrm>
            <a:off x="5669326" y="3511579"/>
            <a:ext cx="209190" cy="1565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9" grpId="0" bldLvl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1620960" y="752790"/>
            <a:ext cx="806108" cy="1017586"/>
          </a:xfrm>
          <a:prstGeom prst="rect">
            <a:avLst/>
          </a:prstGeom>
        </p:spPr>
      </p:pic>
      <p:sp>
        <p:nvSpPr>
          <p:cNvPr id="3" name="圆角矩形标注 2"/>
          <p:cNvSpPr/>
          <p:nvPr/>
        </p:nvSpPr>
        <p:spPr>
          <a:xfrm flipH="1">
            <a:off x="2632385" y="752876"/>
            <a:ext cx="4193937" cy="911739"/>
          </a:xfrm>
          <a:prstGeom prst="wedgeRoundRectCallout">
            <a:avLst>
              <a:gd name="adj1" fmla="val 57840"/>
              <a:gd name="adj2" fmla="val -6546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>
              <a:lnSpc>
                <a:spcPct val="130000"/>
              </a:lnSpc>
            </a:pP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长方体 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 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个面的面积之和叫作它的</a:t>
            </a:r>
            <a:r>
              <a:rPr lang="zh-CN" altLang="en-US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表面积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  <p:pic>
        <p:nvPicPr>
          <p:cNvPr id="19" name="图片 8" descr="1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84789" y="2322889"/>
            <a:ext cx="258032" cy="261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9"/>
          <p:cNvSpPr txBox="1">
            <a:spLocks noChangeArrowheads="1"/>
          </p:cNvSpPr>
          <p:nvPr/>
        </p:nvSpPr>
        <p:spPr bwMode="auto">
          <a:xfrm>
            <a:off x="1442674" y="2218566"/>
            <a:ext cx="6475675" cy="92279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怎样计算这个长方体包装盒的表面积？想一想，填一填。</a:t>
            </a: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1444517" y="3611041"/>
            <a:ext cx="1033970" cy="1163619"/>
          </a:xfrm>
          <a:prstGeom prst="rect">
            <a:avLst/>
          </a:prstGeom>
          <a:ln>
            <a:noFill/>
          </a:ln>
        </p:spPr>
      </p:pic>
      <p:sp>
        <p:nvSpPr>
          <p:cNvPr id="22" name="圆角矩形标注 21"/>
          <p:cNvSpPr/>
          <p:nvPr/>
        </p:nvSpPr>
        <p:spPr>
          <a:xfrm flipH="1">
            <a:off x="2478487" y="3611041"/>
            <a:ext cx="2688599" cy="644664"/>
          </a:xfrm>
          <a:prstGeom prst="wedgeRoundRectCallout">
            <a:avLst>
              <a:gd name="adj1" fmla="val 57112"/>
              <a:gd name="adj2" fmla="val 40571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相对的面的面积相等。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20" grpId="0"/>
      <p:bldP spid="22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表格 16"/>
          <p:cNvGraphicFramePr>
            <a:graphicFrameLocks noGrp="1"/>
          </p:cNvGraphicFramePr>
          <p:nvPr/>
        </p:nvGraphicFramePr>
        <p:xfrm>
          <a:off x="624261" y="984091"/>
          <a:ext cx="1854695" cy="33415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6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2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63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74754"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51" marR="66351" marT="33154" marB="3315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51" marR="66351" marT="33154" marB="331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51" marR="66351" marT="33154" marB="331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007"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51" marR="66351" marT="33154" marB="3315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51" marR="66351" marT="33154" marB="331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51" marR="66351" marT="33154" marB="33154"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4754"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51" marR="66351" marT="33154" marB="33154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51" marR="66351" marT="33154" marB="33154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51" marR="66351" marT="33154" marB="33154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007"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51" marR="66351" marT="33154" marB="3315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51" marR="66351" marT="33154" marB="331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51" marR="66351" marT="33154" marB="331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44996" y="3015935"/>
            <a:ext cx="469986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pPr algn="ctr"/>
            <a:r>
              <a:rPr lang="zh-CN" altLang="en-US" b="0">
                <a:solidFill>
                  <a:srgbClr val="00B050"/>
                </a:solidFill>
                <a:latin typeface="华文行楷" panose="02010800040101010101" charset="-122"/>
                <a:ea typeface="华文行楷" panose="02010800040101010101" charset="-122"/>
              </a:rPr>
              <a:t>前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991599" y="3033203"/>
            <a:ext cx="469986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pPr algn="ctr"/>
            <a:r>
              <a:rPr lang="zh-CN" altLang="en-US" b="0">
                <a:solidFill>
                  <a:srgbClr val="00B050"/>
                </a:solidFill>
                <a:latin typeface="华文行楷" panose="02010800040101010101" charset="-122"/>
                <a:ea typeface="华文行楷" panose="02010800040101010101" charset="-122"/>
              </a:rPr>
              <a:t>后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329241" y="2134127"/>
            <a:ext cx="471138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pPr algn="ctr"/>
            <a:r>
              <a:rPr lang="zh-CN" altLang="en-US" b="0">
                <a:solidFill>
                  <a:srgbClr val="00B050"/>
                </a:solidFill>
                <a:latin typeface="华文行楷" panose="02010800040101010101" charset="-122"/>
                <a:ea typeface="华文行楷" panose="02010800040101010101" charset="-122"/>
              </a:rPr>
              <a:t>左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317722" y="3895442"/>
            <a:ext cx="469986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pPr algn="ctr"/>
            <a:r>
              <a:rPr lang="zh-CN" altLang="en-US" b="0">
                <a:solidFill>
                  <a:srgbClr val="00B050"/>
                </a:solidFill>
                <a:latin typeface="华文行楷" panose="02010800040101010101" charset="-122"/>
                <a:ea typeface="华文行楷" panose="02010800040101010101" charset="-122"/>
              </a:rPr>
              <a:t>右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317722" y="1390460"/>
            <a:ext cx="469986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pPr algn="ctr"/>
            <a:r>
              <a:rPr lang="zh-CN" altLang="en-US" b="0">
                <a:solidFill>
                  <a:srgbClr val="00B050"/>
                </a:solidFill>
                <a:latin typeface="华文行楷" panose="02010800040101010101" charset="-122"/>
                <a:ea typeface="华文行楷" panose="02010800040101010101" charset="-122"/>
              </a:rPr>
              <a:t>上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311961" y="3021691"/>
            <a:ext cx="471139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pPr algn="ctr"/>
            <a:r>
              <a:rPr lang="zh-CN" altLang="en-US" b="0">
                <a:solidFill>
                  <a:srgbClr val="00B050"/>
                </a:solidFill>
                <a:latin typeface="华文行楷" panose="02010800040101010101" charset="-122"/>
                <a:ea typeface="华文行楷" panose="02010800040101010101" charset="-122"/>
              </a:rPr>
              <a:t>下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330592" y="645877"/>
            <a:ext cx="471138" cy="3338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pPr algn="ctr"/>
            <a:r>
              <a:rPr lang="en-US" altLang="zh-CN" sz="1700" b="0">
                <a:solidFill>
                  <a:schemeClr val="tx1"/>
                </a:solidFill>
                <a:ea typeface="楷体_GB2312" panose="02010609030101010101" charset="-122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 rot="16200000">
            <a:off x="1927473" y="1388050"/>
            <a:ext cx="469684" cy="33405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 algn="ctr"/>
            <a:r>
              <a:rPr lang="en-US" altLang="zh-CN" sz="1700" b="0">
                <a:solidFill>
                  <a:schemeClr val="tx1"/>
                </a:solidFill>
                <a:ea typeface="楷体_GB2312" panose="02010609030101010101" charset="-122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328088" y="2386467"/>
            <a:ext cx="471139" cy="3338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pPr algn="ctr"/>
            <a:r>
              <a:rPr lang="en-US" altLang="zh-CN" sz="1700" b="0">
                <a:solidFill>
                  <a:schemeClr val="tx1"/>
                </a:solidFill>
                <a:ea typeface="楷体_GB2312" panose="02010609030101010101" charset="-122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" name="TextBox 26"/>
          <p:cNvSpPr txBox="1">
            <a:spLocks noChangeArrowheads="1"/>
          </p:cNvSpPr>
          <p:nvPr/>
        </p:nvSpPr>
        <p:spPr bwMode="auto">
          <a:xfrm rot="16200000">
            <a:off x="1875406" y="2226114"/>
            <a:ext cx="469684" cy="33405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pPr algn="ctr"/>
            <a:r>
              <a:rPr lang="en-US" altLang="zh-CN" sz="1700" b="0">
                <a:solidFill>
                  <a:schemeClr val="tx1"/>
                </a:solidFill>
                <a:ea typeface="楷体_GB2312" panose="02010609030101010101" charset="-122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" name="TextBox 27"/>
          <p:cNvSpPr txBox="1">
            <a:spLocks noChangeArrowheads="1"/>
          </p:cNvSpPr>
          <p:nvPr/>
        </p:nvSpPr>
        <p:spPr bwMode="auto">
          <a:xfrm>
            <a:off x="1980080" y="3481015"/>
            <a:ext cx="469986" cy="3338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pPr algn="ctr"/>
            <a:r>
              <a:rPr lang="en-US" altLang="zh-CN" sz="1700" b="0">
                <a:solidFill>
                  <a:schemeClr val="tx1"/>
                </a:solidFill>
                <a:ea typeface="楷体_GB2312" panose="02010609030101010101" charset="-122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" name="TextBox 28"/>
          <p:cNvSpPr txBox="1">
            <a:spLocks noChangeArrowheads="1"/>
          </p:cNvSpPr>
          <p:nvPr/>
        </p:nvSpPr>
        <p:spPr bwMode="auto">
          <a:xfrm rot="16200000">
            <a:off x="2370158" y="3067055"/>
            <a:ext cx="469684" cy="33405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pPr algn="ctr"/>
            <a:r>
              <a:rPr lang="en-US" altLang="zh-CN" sz="1700" b="0">
                <a:solidFill>
                  <a:schemeClr val="tx1"/>
                </a:solidFill>
                <a:ea typeface="楷体_GB2312" panose="02010609030101010101" charset="-122"/>
                <a:cs typeface="Arial" panose="020B0604020202020204" pitchFamily="34" charset="0"/>
              </a:rPr>
              <a:t>7</a:t>
            </a:r>
          </a:p>
        </p:txBody>
      </p:sp>
      <p:sp>
        <p:nvSpPr>
          <p:cNvPr id="6" name="TextBox 29"/>
          <p:cNvSpPr txBox="1">
            <a:spLocks noChangeArrowheads="1"/>
          </p:cNvSpPr>
          <p:nvPr/>
        </p:nvSpPr>
        <p:spPr bwMode="auto">
          <a:xfrm rot="16200000">
            <a:off x="1882317" y="3907997"/>
            <a:ext cx="469684" cy="33405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pPr algn="ctr"/>
            <a:r>
              <a:rPr lang="en-US" altLang="zh-CN" sz="1700" b="0">
                <a:solidFill>
                  <a:schemeClr val="tx1"/>
                </a:solidFill>
                <a:ea typeface="楷体_GB2312" panose="02010609030101010101" charset="-122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329241" y="4300889"/>
            <a:ext cx="471138" cy="3338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pPr algn="ctr"/>
            <a:r>
              <a:rPr lang="en-US" altLang="zh-CN" sz="1700" b="0">
                <a:solidFill>
                  <a:schemeClr val="tx1"/>
                </a:solidFill>
                <a:ea typeface="楷体_GB2312" panose="02010609030101010101" charset="-122"/>
                <a:cs typeface="Arial" panose="020B0604020202020204" pitchFamily="34" charset="0"/>
              </a:rPr>
              <a:t>5</a:t>
            </a:r>
          </a:p>
        </p:txBody>
      </p:sp>
      <p:sp>
        <p:nvSpPr>
          <p:cNvPr id="7" name="TextBox 31"/>
          <p:cNvSpPr txBox="1">
            <a:spLocks noChangeArrowheads="1"/>
          </p:cNvSpPr>
          <p:nvPr/>
        </p:nvSpPr>
        <p:spPr bwMode="auto">
          <a:xfrm>
            <a:off x="632324" y="2311410"/>
            <a:ext cx="471139" cy="3338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pPr algn="ctr"/>
            <a:r>
              <a:rPr lang="en-US" altLang="zh-CN" sz="1700" b="0">
                <a:solidFill>
                  <a:schemeClr val="tx1"/>
                </a:solidFill>
                <a:ea typeface="楷体_GB2312" panose="02010609030101010101" charset="-122"/>
                <a:cs typeface="Arial" panose="020B0604020202020204" pitchFamily="34" charset="0"/>
              </a:rPr>
              <a:t>3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3218946" y="2330922"/>
          <a:ext cx="5015952" cy="1775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07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7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379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700" b="0" spc="-150" baseline="0" dirty="0" smtClean="0">
                          <a:latin typeface="华文行楷" panose="02010800040101010101" charset="-122"/>
                          <a:ea typeface="华文行楷" panose="02010800040101010101" charset="-122"/>
                        </a:rPr>
                        <a:t>前、后两面的面积和</a:t>
                      </a:r>
                    </a:p>
                  </a:txBody>
                  <a:tcPr marL="66351" marR="66351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700" b="1" spc="-150" baseline="0" dirty="0">
                        <a:latin typeface="楷体_GB2312" panose="02010609030101010101" charset="-122"/>
                        <a:ea typeface="楷体_GB2312" panose="02010609030101010101" charset="-122"/>
                      </a:endParaRPr>
                    </a:p>
                  </a:txBody>
                  <a:tcPr marL="66351" marR="66351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7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700" b="0" spc="-150" baseline="0" dirty="0" smtClean="0">
                          <a:latin typeface="华文行楷" panose="02010800040101010101" charset="-122"/>
                          <a:ea typeface="华文行楷" panose="02010800040101010101" charset="-122"/>
                        </a:rPr>
                        <a:t>左、右两面的面积和</a:t>
                      </a:r>
                    </a:p>
                  </a:txBody>
                  <a:tcPr marL="66351" marR="66351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700" b="1" spc="-150" baseline="0">
                        <a:latin typeface="楷体_GB2312" panose="02010609030101010101" charset="-122"/>
                        <a:ea typeface="楷体_GB2312" panose="02010609030101010101" charset="-122"/>
                      </a:endParaRPr>
                    </a:p>
                  </a:txBody>
                  <a:tcPr marL="66351" marR="66351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7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700" b="0" spc="-150" baseline="0" dirty="0" smtClean="0">
                          <a:latin typeface="华文行楷" panose="02010800040101010101" charset="-122"/>
                          <a:ea typeface="华文行楷" panose="02010800040101010101" charset="-122"/>
                        </a:rPr>
                        <a:t>上、下两面的面积和</a:t>
                      </a:r>
                    </a:p>
                  </a:txBody>
                  <a:tcPr marL="66351" marR="66351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700" b="1" spc="-150" baseline="0">
                        <a:latin typeface="楷体_GB2312" panose="02010609030101010101" charset="-122"/>
                        <a:ea typeface="楷体_GB2312" panose="02010609030101010101" charset="-122"/>
                      </a:endParaRPr>
                    </a:p>
                  </a:txBody>
                  <a:tcPr marL="66351" marR="66351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79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700" b="0" spc="-150" baseline="0" dirty="0" smtClean="0">
                          <a:latin typeface="华文行楷" panose="02010800040101010101" charset="-122"/>
                          <a:ea typeface="华文行楷" panose="02010800040101010101" charset="-122"/>
                        </a:rPr>
                        <a:t>长方体表面积</a:t>
                      </a:r>
                    </a:p>
                  </a:txBody>
                  <a:tcPr marL="66351" marR="66351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700" b="1" spc="-150" baseline="0" dirty="0">
                        <a:latin typeface="楷体_GB2312" panose="02010609030101010101" charset="-122"/>
                        <a:ea typeface="楷体_GB2312" panose="02010609030101010101" charset="-122"/>
                      </a:endParaRPr>
                    </a:p>
                  </a:txBody>
                  <a:tcPr marL="66351" marR="66351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929893" y="2383647"/>
            <a:ext cx="2180598" cy="333844"/>
          </a:xfrm>
          <a:prstGeom prst="rect">
            <a:avLst/>
          </a:prstGeom>
          <a:noFill/>
        </p:spPr>
        <p:txBody>
          <a:bodyPr lIns="66331" tIns="33165" rIns="66331" bIns="33165">
            <a:spAutoFit/>
          </a:bodyPr>
          <a:lstStyle/>
          <a:p>
            <a:pPr algn="ctr">
              <a:defRPr/>
            </a:pPr>
            <a:r>
              <a:rPr lang="en-US" altLang="zh-CN" sz="1700" b="0" spc="-218" dirty="0">
                <a:solidFill>
                  <a:srgbClr val="C00000"/>
                </a:solidFill>
                <a:cs typeface="Arial" panose="020B0604020202020204" pitchFamily="34" charset="0"/>
              </a:rPr>
              <a:t>7×3×2</a:t>
            </a:r>
            <a:r>
              <a:rPr lang="zh-CN" altLang="en-US" sz="1700" b="0" spc="-218" dirty="0">
                <a:solidFill>
                  <a:srgbClr val="C00000"/>
                </a:solidFill>
                <a:cs typeface="Arial" panose="020B0604020202020204" pitchFamily="34" charset="0"/>
              </a:rPr>
              <a:t>＝</a:t>
            </a:r>
            <a:r>
              <a:rPr lang="en-US" altLang="zh-CN" sz="1700" b="0" spc="-73" dirty="0">
                <a:solidFill>
                  <a:srgbClr val="C00000"/>
                </a:solidFill>
                <a:cs typeface="Arial" panose="020B0604020202020204" pitchFamily="34" charset="0"/>
              </a:rPr>
              <a:t>42</a:t>
            </a:r>
            <a:r>
              <a:rPr lang="zh-CN" altLang="en-US" sz="1700" b="0" spc="-73" dirty="0">
                <a:solidFill>
                  <a:srgbClr val="C00000"/>
                </a:solidFill>
                <a:cs typeface="Arial" panose="020B0604020202020204" pitchFamily="34" charset="0"/>
              </a:rPr>
              <a:t>（</a:t>
            </a:r>
            <a:r>
              <a:rPr lang="en-US" altLang="zh-CN" sz="1700" b="0" spc="-73" dirty="0">
                <a:solidFill>
                  <a:srgbClr val="C00000"/>
                </a:solidFill>
                <a:cs typeface="Arial" panose="020B0604020202020204" pitchFamily="34" charset="0"/>
              </a:rPr>
              <a:t>cm</a:t>
            </a:r>
            <a:r>
              <a:rPr lang="en-US" altLang="zh-CN" sz="1700" b="0" spc="-73" baseline="30000" dirty="0">
                <a:solidFill>
                  <a:srgbClr val="C00000"/>
                </a:solidFill>
                <a:cs typeface="Arial" panose="020B0604020202020204" pitchFamily="34" charset="0"/>
              </a:rPr>
              <a:t>2</a:t>
            </a:r>
            <a:r>
              <a:rPr lang="zh-CN" altLang="en-US" sz="1700" b="0" spc="-73" dirty="0">
                <a:solidFill>
                  <a:srgbClr val="C00000"/>
                </a:solidFill>
                <a:cs typeface="Arial" panose="020B0604020202020204" pitchFamily="34" charset="0"/>
              </a:rPr>
              <a:t>）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25285" y="2831458"/>
            <a:ext cx="2179447" cy="333844"/>
          </a:xfrm>
          <a:prstGeom prst="rect">
            <a:avLst/>
          </a:prstGeom>
          <a:noFill/>
        </p:spPr>
        <p:txBody>
          <a:bodyPr lIns="66331" tIns="33165" rIns="66331" bIns="33165">
            <a:spAutoFit/>
          </a:bodyPr>
          <a:lstStyle/>
          <a:p>
            <a:pPr algn="ctr">
              <a:defRPr/>
            </a:pPr>
            <a:r>
              <a:rPr lang="en-US" altLang="zh-CN" sz="1700" b="0" spc="-218" dirty="0">
                <a:solidFill>
                  <a:srgbClr val="C00000"/>
                </a:solidFill>
                <a:cs typeface="Arial" panose="020B0604020202020204" pitchFamily="34" charset="0"/>
              </a:rPr>
              <a:t>3×5×2</a:t>
            </a:r>
            <a:r>
              <a:rPr lang="zh-CN" altLang="en-US" sz="1700" b="0" spc="-218" dirty="0">
                <a:solidFill>
                  <a:srgbClr val="C00000"/>
                </a:solidFill>
                <a:cs typeface="Arial" panose="020B0604020202020204" pitchFamily="34" charset="0"/>
              </a:rPr>
              <a:t>＝</a:t>
            </a:r>
            <a:r>
              <a:rPr lang="en-US" altLang="zh-CN" sz="1700" b="0" spc="-73" dirty="0">
                <a:solidFill>
                  <a:srgbClr val="C00000"/>
                </a:solidFill>
                <a:cs typeface="Arial" panose="020B0604020202020204" pitchFamily="34" charset="0"/>
              </a:rPr>
              <a:t>30</a:t>
            </a:r>
            <a:r>
              <a:rPr lang="zh-CN" altLang="en-US" sz="1700" b="0" spc="-73" dirty="0">
                <a:solidFill>
                  <a:srgbClr val="C00000"/>
                </a:solidFill>
                <a:cs typeface="Arial" panose="020B0604020202020204" pitchFamily="34" charset="0"/>
              </a:rPr>
              <a:t>（</a:t>
            </a:r>
            <a:r>
              <a:rPr lang="en-US" altLang="zh-CN" sz="1700" b="0" spc="-73" dirty="0">
                <a:solidFill>
                  <a:srgbClr val="C00000"/>
                </a:solidFill>
                <a:cs typeface="Arial" panose="020B0604020202020204" pitchFamily="34" charset="0"/>
              </a:rPr>
              <a:t>cm</a:t>
            </a:r>
            <a:r>
              <a:rPr lang="en-US" altLang="zh-CN" sz="1700" b="0" spc="-73" baseline="30000" dirty="0">
                <a:solidFill>
                  <a:srgbClr val="C00000"/>
                </a:solidFill>
                <a:cs typeface="Arial" panose="020B0604020202020204" pitchFamily="34" charset="0"/>
              </a:rPr>
              <a:t>2</a:t>
            </a:r>
            <a:r>
              <a:rPr lang="zh-CN" altLang="en-US" sz="1700" b="0" spc="-73" dirty="0">
                <a:solidFill>
                  <a:srgbClr val="C00000"/>
                </a:solidFill>
                <a:cs typeface="Arial" panose="020B0604020202020204" pitchFamily="34" charset="0"/>
              </a:rPr>
              <a:t>）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25285" y="3266606"/>
            <a:ext cx="2179447" cy="333844"/>
          </a:xfrm>
          <a:prstGeom prst="rect">
            <a:avLst/>
          </a:prstGeom>
          <a:noFill/>
        </p:spPr>
        <p:txBody>
          <a:bodyPr lIns="66331" tIns="33165" rIns="66331" bIns="33165">
            <a:spAutoFit/>
          </a:bodyPr>
          <a:lstStyle/>
          <a:p>
            <a:pPr algn="ctr">
              <a:defRPr/>
            </a:pPr>
            <a:r>
              <a:rPr lang="en-US" altLang="zh-CN" sz="1700" b="0" spc="-218" dirty="0">
                <a:solidFill>
                  <a:srgbClr val="C00000"/>
                </a:solidFill>
                <a:cs typeface="Arial" panose="020B0604020202020204" pitchFamily="34" charset="0"/>
              </a:rPr>
              <a:t>7×5×2</a:t>
            </a:r>
            <a:r>
              <a:rPr lang="zh-CN" altLang="en-US" sz="1700" b="0" spc="-218" dirty="0">
                <a:solidFill>
                  <a:srgbClr val="C00000"/>
                </a:solidFill>
                <a:cs typeface="Arial" panose="020B0604020202020204" pitchFamily="34" charset="0"/>
              </a:rPr>
              <a:t>＝</a:t>
            </a:r>
            <a:r>
              <a:rPr lang="en-US" altLang="zh-CN" sz="1700" b="0" spc="-73" dirty="0">
                <a:solidFill>
                  <a:srgbClr val="C00000"/>
                </a:solidFill>
                <a:cs typeface="Arial" panose="020B0604020202020204" pitchFamily="34" charset="0"/>
              </a:rPr>
              <a:t>70</a:t>
            </a:r>
            <a:r>
              <a:rPr lang="zh-CN" altLang="en-US" sz="1700" b="0" spc="-73" dirty="0">
                <a:solidFill>
                  <a:srgbClr val="C00000"/>
                </a:solidFill>
                <a:cs typeface="Arial" panose="020B0604020202020204" pitchFamily="34" charset="0"/>
              </a:rPr>
              <a:t>（</a:t>
            </a:r>
            <a:r>
              <a:rPr lang="en-US" altLang="zh-CN" sz="1700" b="0" spc="-73" dirty="0">
                <a:solidFill>
                  <a:srgbClr val="C00000"/>
                </a:solidFill>
                <a:cs typeface="Arial" panose="020B0604020202020204" pitchFamily="34" charset="0"/>
              </a:rPr>
              <a:t>cm</a:t>
            </a:r>
            <a:r>
              <a:rPr lang="en-US" altLang="zh-CN" sz="1700" b="0" spc="-73" baseline="30000" dirty="0">
                <a:solidFill>
                  <a:srgbClr val="C00000"/>
                </a:solidFill>
                <a:cs typeface="Arial" panose="020B0604020202020204" pitchFamily="34" charset="0"/>
              </a:rPr>
              <a:t>2</a:t>
            </a:r>
            <a:r>
              <a:rPr lang="zh-CN" altLang="en-US" sz="1700" b="0" spc="-73" dirty="0">
                <a:solidFill>
                  <a:srgbClr val="C00000"/>
                </a:solidFill>
                <a:cs typeface="Arial" panose="020B0604020202020204" pitchFamily="34" charset="0"/>
              </a:rPr>
              <a:t>）</a:t>
            </a:r>
          </a:p>
        </p:txBody>
      </p:sp>
      <p:sp>
        <p:nvSpPr>
          <p:cNvPr id="12" name="TextBox 16"/>
          <p:cNvSpPr txBox="1"/>
          <p:nvPr/>
        </p:nvSpPr>
        <p:spPr>
          <a:xfrm>
            <a:off x="5767471" y="3729383"/>
            <a:ext cx="2612571" cy="333844"/>
          </a:xfrm>
          <a:prstGeom prst="rect">
            <a:avLst/>
          </a:prstGeom>
          <a:noFill/>
        </p:spPr>
        <p:txBody>
          <a:bodyPr lIns="66331" tIns="33165" rIns="66331" bIns="33165">
            <a:spAutoFit/>
          </a:bodyPr>
          <a:lstStyle/>
          <a:p>
            <a:pPr algn="ctr">
              <a:defRPr/>
            </a:pPr>
            <a:r>
              <a:rPr lang="en-US" altLang="zh-CN" sz="1700" b="0" spc="-181" dirty="0">
                <a:solidFill>
                  <a:srgbClr val="C00000"/>
                </a:solidFill>
                <a:cs typeface="Arial" panose="020B0604020202020204" pitchFamily="34" charset="0"/>
              </a:rPr>
              <a:t>42</a:t>
            </a:r>
            <a:r>
              <a:rPr lang="zh-CN" altLang="en-US" sz="1700" b="0" spc="-181" dirty="0">
                <a:solidFill>
                  <a:srgbClr val="C00000"/>
                </a:solidFill>
                <a:cs typeface="Arial" panose="020B0604020202020204" pitchFamily="34" charset="0"/>
              </a:rPr>
              <a:t>＋</a:t>
            </a:r>
            <a:r>
              <a:rPr lang="en-US" altLang="zh-CN" sz="1700" b="0" spc="-181" dirty="0">
                <a:solidFill>
                  <a:srgbClr val="C00000"/>
                </a:solidFill>
                <a:cs typeface="Arial" panose="020B0604020202020204" pitchFamily="34" charset="0"/>
              </a:rPr>
              <a:t>30</a:t>
            </a:r>
            <a:r>
              <a:rPr lang="zh-CN" altLang="en-US" sz="1700" b="0" spc="-181" dirty="0">
                <a:solidFill>
                  <a:srgbClr val="C00000"/>
                </a:solidFill>
                <a:cs typeface="Arial" panose="020B0604020202020204" pitchFamily="34" charset="0"/>
              </a:rPr>
              <a:t>＋</a:t>
            </a:r>
            <a:r>
              <a:rPr lang="en-US" altLang="zh-CN" sz="1700" b="0" spc="-181" dirty="0">
                <a:solidFill>
                  <a:srgbClr val="C00000"/>
                </a:solidFill>
                <a:cs typeface="Arial" panose="020B0604020202020204" pitchFamily="34" charset="0"/>
              </a:rPr>
              <a:t>70</a:t>
            </a:r>
            <a:r>
              <a:rPr lang="zh-CN" altLang="en-US" sz="1700" b="0" spc="-181" dirty="0">
                <a:solidFill>
                  <a:srgbClr val="C00000"/>
                </a:solidFill>
                <a:cs typeface="Arial" panose="020B0604020202020204" pitchFamily="34" charset="0"/>
              </a:rPr>
              <a:t>＝</a:t>
            </a:r>
            <a:r>
              <a:rPr lang="en-US" altLang="zh-CN" sz="1700" b="0" spc="-181" dirty="0">
                <a:solidFill>
                  <a:srgbClr val="C00000"/>
                </a:solidFill>
                <a:cs typeface="Arial" panose="020B0604020202020204" pitchFamily="34" charset="0"/>
              </a:rPr>
              <a:t>142</a:t>
            </a:r>
            <a:r>
              <a:rPr lang="zh-CN" altLang="en-US" sz="1700" b="0" spc="-363" dirty="0">
                <a:solidFill>
                  <a:srgbClr val="C00000"/>
                </a:solidFill>
                <a:cs typeface="Arial" panose="020B0604020202020204" pitchFamily="34" charset="0"/>
              </a:rPr>
              <a:t>（</a:t>
            </a:r>
            <a:r>
              <a:rPr lang="en-US" altLang="zh-CN" sz="1700" b="0" spc="-73" dirty="0">
                <a:solidFill>
                  <a:srgbClr val="C00000"/>
                </a:solidFill>
                <a:cs typeface="Arial" panose="020B0604020202020204" pitchFamily="34" charset="0"/>
              </a:rPr>
              <a:t>cm</a:t>
            </a:r>
            <a:r>
              <a:rPr lang="en-US" altLang="zh-CN" sz="1700" b="0" spc="-73" baseline="30000" dirty="0">
                <a:solidFill>
                  <a:srgbClr val="C00000"/>
                </a:solidFill>
                <a:cs typeface="Arial" panose="020B0604020202020204" pitchFamily="34" charset="0"/>
              </a:rPr>
              <a:t>2</a:t>
            </a:r>
            <a:r>
              <a:rPr lang="zh-CN" altLang="en-US" sz="1700" b="0" spc="-73" dirty="0">
                <a:solidFill>
                  <a:srgbClr val="C00000"/>
                </a:solidFill>
                <a:cs typeface="Arial" panose="020B0604020202020204" pitchFamily="34" charset="0"/>
              </a:rPr>
              <a:t>）</a:t>
            </a:r>
          </a:p>
        </p:txBody>
      </p:sp>
      <p:pic>
        <p:nvPicPr>
          <p:cNvPr id="13314" name="图片 6" descr="13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112715" y="717880"/>
            <a:ext cx="1776272" cy="1173059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3" grpId="0"/>
      <p:bldP spid="4" grpId="0"/>
      <p:bldP spid="5" grpId="0"/>
      <p:bldP spid="6" grpId="0"/>
      <p:bldP spid="31" grpId="0"/>
      <p:bldP spid="7" grpId="0"/>
      <p:bldP spid="10" grpId="0"/>
      <p:bldP spid="11" grpId="0"/>
      <p:bldP spid="13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1358814" y="956405"/>
            <a:ext cx="1174966" cy="801226"/>
          </a:xfrm>
          <a:prstGeom prst="rect">
            <a:avLst/>
          </a:prstGeom>
        </p:spPr>
      </p:pic>
      <p:sp>
        <p:nvSpPr>
          <p:cNvPr id="9" name="圆角矩形标注 8"/>
          <p:cNvSpPr/>
          <p:nvPr/>
        </p:nvSpPr>
        <p:spPr>
          <a:xfrm>
            <a:off x="2794115" y="867534"/>
            <a:ext cx="2317678" cy="443437"/>
          </a:xfrm>
          <a:prstGeom prst="wedgeRoundRectCallout">
            <a:avLst>
              <a:gd name="adj1" fmla="val -59614"/>
              <a:gd name="adj2" fmla="val 40926"/>
              <a:gd name="adj3" fmla="val 16667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l">
              <a:lnSpc>
                <a:spcPct val="120000"/>
              </a:lnSpc>
            </a:pP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还有别的方法吗？</a:t>
            </a:r>
          </a:p>
        </p:txBody>
      </p:sp>
      <p:sp>
        <p:nvSpPr>
          <p:cNvPr id="9219" name="TextBox 23"/>
          <p:cNvSpPr txBox="1"/>
          <p:nvPr/>
        </p:nvSpPr>
        <p:spPr>
          <a:xfrm>
            <a:off x="1307668" y="2193240"/>
            <a:ext cx="6552624" cy="423176"/>
          </a:xfrm>
          <a:prstGeom prst="rect">
            <a:avLst/>
          </a:prstGeom>
          <a:noFill/>
          <a:ln w="9525">
            <a:noFill/>
          </a:ln>
        </p:spPr>
        <p:txBody>
          <a:bodyPr wrap="square" lIns="66331" tIns="33165" rIns="66331" bIns="33165">
            <a:spAutoFit/>
          </a:bodyPr>
          <a:lstStyle/>
          <a:p>
            <a:r>
              <a:rPr lang="zh-CN" altLang="en-US" sz="2300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长方体表面积</a:t>
            </a:r>
            <a:r>
              <a:rPr lang="en-US" altLang="en-US" sz="2300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＝</a:t>
            </a:r>
            <a:r>
              <a:rPr lang="zh-CN" altLang="en-US" sz="2300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（长</a:t>
            </a:r>
            <a:r>
              <a:rPr lang="en-US" altLang="en-US" sz="2300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×</a:t>
            </a:r>
            <a:r>
              <a:rPr lang="zh-CN" altLang="en-US" sz="2300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宽＋长</a:t>
            </a:r>
            <a:r>
              <a:rPr lang="en-US" altLang="en-US" sz="2300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×</a:t>
            </a:r>
            <a:r>
              <a:rPr lang="zh-CN" altLang="en-US" sz="2300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高＋宽</a:t>
            </a:r>
            <a:r>
              <a:rPr lang="en-US" altLang="en-US" sz="2300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×</a:t>
            </a:r>
            <a:r>
              <a:rPr lang="zh-CN" altLang="en-US" sz="2300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高）</a:t>
            </a:r>
            <a:r>
              <a:rPr lang="en-US" altLang="en-US" sz="2300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×</a:t>
            </a:r>
            <a:r>
              <a:rPr lang="en-US" altLang="zh-CN" sz="2300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1497045" y="3431491"/>
            <a:ext cx="1728278" cy="1164688"/>
            <a:chOff x="2377440" y="2368851"/>
            <a:chExt cx="2381648" cy="1607189"/>
          </a:xfrm>
        </p:grpSpPr>
        <p:sp>
          <p:nvSpPr>
            <p:cNvPr id="6" name="立方体 5"/>
            <p:cNvSpPr/>
            <p:nvPr/>
          </p:nvSpPr>
          <p:spPr bwMode="auto">
            <a:xfrm>
              <a:off x="2377440" y="2368851"/>
              <a:ext cx="2185863" cy="818328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</a:ln>
          </p:spPr>
          <p:txBody>
            <a:bodyPr anchor="ctr">
              <a:spAutoFit/>
            </a:bodyPr>
            <a:lstStyle/>
            <a:p>
              <a:pPr algn="ctr" defTabSz="663575">
                <a:defRPr/>
              </a:pPr>
              <a:endParaRPr lang="zh-CN" altLang="en-US" sz="2300" dirty="0">
                <a:solidFill>
                  <a:schemeClr val="tx1"/>
                </a:solidFill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7" name="TextBox 5"/>
            <p:cNvSpPr txBox="1"/>
            <p:nvPr/>
          </p:nvSpPr>
          <p:spPr>
            <a:xfrm>
              <a:off x="3004468" y="3262526"/>
              <a:ext cx="457707" cy="71351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663575">
                <a:lnSpc>
                  <a:spcPct val="120000"/>
                </a:lnSpc>
                <a:defRPr/>
              </a:pPr>
              <a:r>
                <a:rPr lang="en-US" altLang="zh-CN" sz="2300" b="0" i="1" dirty="0">
                  <a:solidFill>
                    <a:srgbClr val="0000FF"/>
                  </a:solidFill>
                  <a:latin typeface="方正启体简体" panose="03000509000000000000" charset="-122"/>
                  <a:ea typeface="方正启体简体" panose="03000509000000000000" charset="-122"/>
                </a:rPr>
                <a:t>a</a:t>
              </a:r>
            </a:p>
          </p:txBody>
        </p:sp>
        <p:sp>
          <p:nvSpPr>
            <p:cNvPr id="8" name="TextBox 6"/>
            <p:cNvSpPr txBox="1"/>
            <p:nvPr/>
          </p:nvSpPr>
          <p:spPr>
            <a:xfrm>
              <a:off x="4301381" y="3054424"/>
              <a:ext cx="457707" cy="71351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663575">
                <a:lnSpc>
                  <a:spcPct val="120000"/>
                </a:lnSpc>
                <a:defRPr/>
              </a:pPr>
              <a:r>
                <a:rPr lang="en-US" altLang="zh-CN" sz="2300" b="0" i="1" dirty="0">
                  <a:solidFill>
                    <a:srgbClr val="0000FF"/>
                  </a:solidFill>
                  <a:latin typeface="方正启体简体" panose="03000509000000000000" charset="-122"/>
                  <a:ea typeface="方正启体简体" panose="03000509000000000000" charset="-122"/>
                </a:rPr>
                <a:t>b</a:t>
              </a:r>
            </a:p>
          </p:txBody>
        </p:sp>
        <p:sp>
          <p:nvSpPr>
            <p:cNvPr id="10" name="TextBox 7"/>
            <p:cNvSpPr txBox="1"/>
            <p:nvPr/>
          </p:nvSpPr>
          <p:spPr>
            <a:xfrm>
              <a:off x="3806109" y="2596920"/>
              <a:ext cx="457707" cy="71351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663575">
                <a:lnSpc>
                  <a:spcPct val="120000"/>
                </a:lnSpc>
                <a:defRPr/>
              </a:pPr>
              <a:r>
                <a:rPr lang="en-US" altLang="zh-CN" sz="2300" b="0" i="1" dirty="0">
                  <a:solidFill>
                    <a:srgbClr val="0000FF"/>
                  </a:solidFill>
                  <a:latin typeface="方正启体简体" panose="03000509000000000000" charset="-122"/>
                  <a:ea typeface="方正启体简体" panose="03000509000000000000" charset="-122"/>
                </a:rPr>
                <a:t>h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886143" y="3683336"/>
            <a:ext cx="4127126" cy="423176"/>
          </a:xfrm>
          <a:prstGeom prst="rect">
            <a:avLst/>
          </a:prstGeom>
          <a:noFill/>
          <a:ln w="9525">
            <a:noFill/>
          </a:ln>
        </p:spPr>
        <p:txBody>
          <a:bodyPr wrap="square" lIns="66331" tIns="33165" rIns="66331" bIns="33165">
            <a:spAutoFit/>
          </a:bodyPr>
          <a:lstStyle/>
          <a:p>
            <a:r>
              <a:rPr lang="en-US" altLang="zh-CN" sz="23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sz="2300" dirty="0">
                <a:solidFill>
                  <a:srgbClr val="FF0000"/>
                </a:solidFill>
                <a:latin typeface="楷体_GB2312" panose="02010609030101010101" charset="-122"/>
              </a:rPr>
              <a:t>＝</a:t>
            </a:r>
            <a:r>
              <a:rPr lang="en-US" altLang="zh-CN" sz="2300" dirty="0">
                <a:solidFill>
                  <a:srgbClr val="FF0000"/>
                </a:solidFill>
              </a:rPr>
              <a:t>2</a:t>
            </a:r>
            <a:r>
              <a:rPr lang="zh-CN" altLang="en-US" sz="2300" dirty="0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3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300" dirty="0">
                <a:solidFill>
                  <a:srgbClr val="FF0000"/>
                </a:solidFill>
                <a:latin typeface="楷体_GB2312" panose="02010609030101010101" charset="-122"/>
              </a:rPr>
              <a:t>×</a:t>
            </a:r>
            <a:r>
              <a:rPr lang="en-US" altLang="zh-CN" sz="23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300" dirty="0">
                <a:solidFill>
                  <a:srgbClr val="FF0000"/>
                </a:solidFill>
              </a:rPr>
              <a:t>＋</a:t>
            </a:r>
            <a:r>
              <a:rPr lang="en-US" altLang="zh-CN" sz="23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300" dirty="0">
                <a:solidFill>
                  <a:srgbClr val="FF0000"/>
                </a:solidFill>
                <a:latin typeface="楷体_GB2312" panose="02010609030101010101" charset="-122"/>
              </a:rPr>
              <a:t>×</a:t>
            </a:r>
            <a:r>
              <a:rPr lang="en-US" altLang="zh-CN" sz="23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h</a:t>
            </a:r>
            <a:r>
              <a:rPr lang="zh-CN" altLang="en-US" sz="2300" dirty="0">
                <a:solidFill>
                  <a:srgbClr val="FF0000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23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en-US" sz="2300" dirty="0">
                <a:solidFill>
                  <a:srgbClr val="FF0000"/>
                </a:solidFill>
                <a:latin typeface="楷体_GB2312" panose="02010609030101010101" charset="-122"/>
              </a:rPr>
              <a:t>×</a:t>
            </a:r>
            <a:r>
              <a:rPr lang="en-US" altLang="zh-CN" sz="23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h</a:t>
            </a:r>
            <a:r>
              <a:rPr lang="zh-CN" altLang="en-US" sz="2300" dirty="0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9219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1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29107" y="878381"/>
            <a:ext cx="256879" cy="26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642188" y="795700"/>
            <a:ext cx="6171106" cy="4231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r>
              <a:rPr lang="zh-CN" altLang="en-US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怎样计算正方体的表面积？想一想，说一说。</a:t>
            </a:r>
          </a:p>
        </p:txBody>
      </p:sp>
      <p:grpSp>
        <p:nvGrpSpPr>
          <p:cNvPr id="14340" name="组合 36"/>
          <p:cNvGrpSpPr/>
          <p:nvPr/>
        </p:nvGrpSpPr>
        <p:grpSpPr>
          <a:xfrm>
            <a:off x="6233541" y="1670602"/>
            <a:ext cx="1254449" cy="1253642"/>
            <a:chOff x="5292080" y="4581128"/>
            <a:chExt cx="1728192" cy="1728192"/>
          </a:xfrm>
        </p:grpSpPr>
        <p:sp>
          <p:nvSpPr>
            <p:cNvPr id="32" name="立方体 31"/>
            <p:cNvSpPr/>
            <p:nvPr/>
          </p:nvSpPr>
          <p:spPr>
            <a:xfrm>
              <a:off x="5292080" y="4581128"/>
              <a:ext cx="1728192" cy="1728192"/>
            </a:xfrm>
            <a:prstGeom prst="cub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63575" eaLnBrk="0" hangingPunct="0">
                <a:defRPr/>
              </a:pPr>
              <a:endParaRPr lang="zh-CN" altLang="en-US" sz="1300" b="0"/>
            </a:p>
          </p:txBody>
        </p:sp>
        <p:cxnSp>
          <p:nvCxnSpPr>
            <p:cNvPr id="33" name="直接连接符 32"/>
            <p:cNvCxnSpPr/>
            <p:nvPr/>
          </p:nvCxnSpPr>
          <p:spPr>
            <a:xfrm>
              <a:off x="5738013" y="4581128"/>
              <a:ext cx="0" cy="1296541"/>
            </a:xfrm>
            <a:prstGeom prst="line">
              <a:avLst/>
            </a:prstGeom>
            <a:ln w="1905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 flipH="1">
              <a:off x="5738013" y="5877669"/>
              <a:ext cx="1282259" cy="0"/>
            </a:xfrm>
            <a:prstGeom prst="line">
              <a:avLst/>
            </a:prstGeom>
            <a:ln w="1905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 flipV="1">
              <a:off x="5292080" y="5877669"/>
              <a:ext cx="445933" cy="431651"/>
            </a:xfrm>
            <a:prstGeom prst="line">
              <a:avLst/>
            </a:prstGeom>
            <a:ln w="1905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图片 1" descr="11.png"/>
          <p:cNvPicPr>
            <a:picLocks noChangeAspect="1"/>
          </p:cNvPicPr>
          <p:nvPr/>
        </p:nvPicPr>
        <p:blipFill rotWithShape="1">
          <a:blip r:embed="rId3" cstate="email"/>
          <a:srcRect b="-4075"/>
          <a:stretch>
            <a:fillRect/>
          </a:stretch>
        </p:blipFill>
        <p:spPr>
          <a:xfrm>
            <a:off x="1450603" y="2088853"/>
            <a:ext cx="825689" cy="116492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圆角矩形标注 2"/>
          <p:cNvSpPr/>
          <p:nvPr/>
        </p:nvSpPr>
        <p:spPr>
          <a:xfrm>
            <a:off x="2554054" y="1670602"/>
            <a:ext cx="2530093" cy="1312813"/>
          </a:xfrm>
          <a:prstGeom prst="wedgeRoundRectCallout">
            <a:avLst>
              <a:gd name="adj1" fmla="val -61637"/>
              <a:gd name="adj2" fmla="val 22500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>
              <a:lnSpc>
                <a:spcPct val="120000"/>
              </a:lnSpc>
            </a:pP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正方体的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个面的面积都相等，先计算一个面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……</a:t>
            </a:r>
          </a:p>
        </p:txBody>
      </p:sp>
      <p:sp>
        <p:nvSpPr>
          <p:cNvPr id="9219" name="TextBox 23"/>
          <p:cNvSpPr txBox="1"/>
          <p:nvPr/>
        </p:nvSpPr>
        <p:spPr>
          <a:xfrm>
            <a:off x="1568004" y="3650182"/>
            <a:ext cx="6552624" cy="423176"/>
          </a:xfrm>
          <a:prstGeom prst="rect">
            <a:avLst/>
          </a:prstGeom>
          <a:noFill/>
          <a:ln w="9525">
            <a:noFill/>
          </a:ln>
        </p:spPr>
        <p:txBody>
          <a:bodyPr wrap="square" lIns="66331" tIns="33165" rIns="66331" bIns="33165">
            <a:spAutoFit/>
          </a:bodyPr>
          <a:lstStyle/>
          <a:p>
            <a:r>
              <a:rPr lang="zh-CN" altLang="en-US" sz="2300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正方体表面积</a:t>
            </a:r>
            <a:r>
              <a:rPr lang="en-US" altLang="en-US" sz="2300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＝</a:t>
            </a:r>
            <a:r>
              <a:rPr lang="zh-CN" altLang="en-US" sz="2300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棱长×棱长</a:t>
            </a:r>
            <a:r>
              <a:rPr lang="en-US" altLang="en-US" sz="2300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×6</a:t>
            </a:r>
            <a:endParaRPr lang="en-US" altLang="zh-CN" sz="2300" b="0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5" name="TextBox 24"/>
          <p:cNvSpPr txBox="1"/>
          <p:nvPr/>
        </p:nvSpPr>
        <p:spPr>
          <a:xfrm>
            <a:off x="6330532" y="3650182"/>
            <a:ext cx="1384156" cy="423176"/>
          </a:xfrm>
          <a:prstGeom prst="rect">
            <a:avLst/>
          </a:prstGeom>
          <a:noFill/>
          <a:ln w="9525">
            <a:noFill/>
          </a:ln>
        </p:spPr>
        <p:txBody>
          <a:bodyPr wrap="square" lIns="66331" tIns="33165" rIns="66331" bIns="33165">
            <a:spAutoFit/>
          </a:bodyPr>
          <a:lstStyle/>
          <a:p>
            <a:r>
              <a:rPr lang="en-US" altLang="zh-CN" sz="23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sz="2300" dirty="0">
                <a:solidFill>
                  <a:srgbClr val="FF0000"/>
                </a:solidFill>
                <a:latin typeface="楷体_GB2312" panose="02010609030101010101" charset="-122"/>
              </a:rPr>
              <a:t>＝</a:t>
            </a:r>
            <a:r>
              <a:rPr lang="en-US" altLang="zh-CN" sz="2300" dirty="0">
                <a:solidFill>
                  <a:srgbClr val="FF0000"/>
                </a:solidFill>
              </a:rPr>
              <a:t>6</a:t>
            </a:r>
            <a:r>
              <a:rPr lang="en-US" altLang="zh-CN" sz="23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sz="2300" baseline="30000" dirty="0">
                <a:solidFill>
                  <a:srgbClr val="FF0000"/>
                </a:solidFill>
                <a:latin typeface="楷体_GB2312" panose="02010609030101010101" charset="-122"/>
              </a:rPr>
              <a:t>2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7532915" y="2049802"/>
            <a:ext cx="280149" cy="494550"/>
          </a:xfrm>
          <a:prstGeom prst="rect">
            <a:avLst/>
          </a:prstGeom>
          <a:noFill/>
        </p:spPr>
        <p:txBody>
          <a:bodyPr wrap="none" lIns="66331" tIns="33165" rIns="66331" bIns="33165">
            <a:spAutoFit/>
          </a:bodyPr>
          <a:lstStyle/>
          <a:p>
            <a:pPr defTabSz="663575">
              <a:lnSpc>
                <a:spcPct val="120000"/>
              </a:lnSpc>
              <a:defRPr/>
            </a:pPr>
            <a:r>
              <a:rPr lang="en-US" altLang="zh-CN" sz="2300" b="0" i="1" dirty="0">
                <a:solidFill>
                  <a:srgbClr val="0000FF"/>
                </a:solidFill>
                <a:latin typeface="方正启体简体" panose="03000509000000000000" charset="-122"/>
                <a:ea typeface="方正启体简体" panose="03000509000000000000" charset="-122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 bldLvl="0" animBg="1"/>
      <p:bldP spid="9219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684</Words>
  <Application>Microsoft Office PowerPoint</Application>
  <PresentationFormat>全屏显示(16:9)</PresentationFormat>
  <Paragraphs>113</Paragraphs>
  <Slides>15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30" baseType="lpstr">
      <vt:lpstr>方正启体简体</vt:lpstr>
      <vt:lpstr>黑体</vt:lpstr>
      <vt:lpstr>华文行楷</vt:lpstr>
      <vt:lpstr>华文楷体</vt:lpstr>
      <vt:lpstr>楷体</vt:lpstr>
      <vt:lpstr>楷体_GB2312</vt:lpstr>
      <vt:lpstr>隶书</vt:lpstr>
      <vt:lpstr>宋体</vt:lpstr>
      <vt:lpstr>微软雅黑</vt:lpstr>
      <vt:lpstr>Arial</vt:lpstr>
      <vt:lpstr>Calibri</vt:lpstr>
      <vt:lpstr>Calibri Light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2015-11-21T07:20:00Z</dcterms:created>
  <dcterms:modified xsi:type="dcterms:W3CDTF">2023-01-17T01:18:03Z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B21F833349D648A59444334741298564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