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A154AD0-698C-4DB5-85F6-125F6D48065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804D5D0-B477-4EA8-B8E3-C6CFF1B2EF30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3402A6E-99F7-4828-8C6A-91540FF2EAA2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317A8A8-5E36-4410-80E6-A44BA9BCC7CB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9F9C6EA-FD68-4149-9D39-8C667556C12F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21CE612-29D0-4FC1-9C4F-0B352AA6A450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2C69CF6-4022-4DB4-9DDC-64F977ED9326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46E478-E0EA-4FD3-AB91-C5FAC6FE710B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33AE30C-7BFA-4B5C-83B3-EE3962B3875D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8EC1A6F-9FAF-4E7B-9092-5A60C95EFD3E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5D7FC6E-86AF-4908-A399-0BE70A38FB64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342FF70-8920-4FD2-A4EC-40D022A133F4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E874901-C609-41B3-8AA1-611BC30CEA21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D932B1-EFA9-42A2-9DA7-7B0ED7D9DF27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6B2D358-FBA9-48A8-BCDE-64D46BA196BD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3C4A74A-5707-4580-B5C5-BF2950CE466A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31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318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318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FE82259-BAFD-4945-8AC9-62EECF1C0C1D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3F10-1D68-41C7-8A1F-1C5690096C2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194E-C7F6-42BE-BA8D-3319DA72D7C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B0B9-4EEF-4213-9BA5-331169A2B74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3A82-0B8C-4C6C-B3C1-713FE65B570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49AE-CA7E-4924-80D4-9DFFF01457A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A2D7-075E-41B8-8A0C-00C4772ABC2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4CED-F168-41B2-AF0A-EAB4AC0EEC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A4299-81D2-4583-9576-738E33736FA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C22-1172-4201-B824-01C54BA0CBA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AA01-8CDA-42F4-9BCA-874D326B498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7946AF7-AB25-4D01-A1B6-AFB67C06EF64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0" y="762000"/>
            <a:ext cx="9144000" cy="236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2</a:t>
            </a:r>
            <a:r>
              <a:rPr lang="en-US" altLang="zh-CN" sz="3900" b="1" dirty="0">
                <a:solidFill>
                  <a:srgbClr val="C00000"/>
                </a:solidFill>
                <a:latin typeface="Calibri" panose="020F0502020204030204" pitchFamily="34" charset="0"/>
              </a:rPr>
              <a:t>    </a:t>
            </a:r>
            <a:endParaRPr lang="en-US" altLang="zh-CN" sz="39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spc="-150" dirty="0" smtClean="0"/>
              <a:t>What </a:t>
            </a:r>
            <a:r>
              <a:rPr lang="en-US" altLang="zh-CN" sz="4400" b="1" spc="-150" dirty="0"/>
              <a:t>time do you go to school?</a:t>
            </a:r>
          </a:p>
        </p:txBody>
      </p:sp>
      <p:sp>
        <p:nvSpPr>
          <p:cNvPr id="5" name="矩形 4"/>
          <p:cNvSpPr/>
          <p:nvPr/>
        </p:nvSpPr>
        <p:spPr>
          <a:xfrm>
            <a:off x="2665870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en-US" altLang="zh-CN" sz="3200" b="1">
                <a:sym typeface="Arial" panose="020B0604020202020204" pitchFamily="34" charset="0"/>
              </a:rPr>
              <a:t>Reading </a:t>
            </a:r>
            <a:r>
              <a:rPr lang="en-US" altLang="zh-CN" sz="3200" b="1"/>
              <a:t>P11)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0" y="1358900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 Mary is 7. ______________. She 8. ________ gets up late. She always 9. ____________ a shower and eats a good breakfast. For lunch, she eats 10. ______________ of fruit and vegetables. After lunch, she sometimes plays volleyball. She is a good girl.</a:t>
            </a:r>
            <a:endParaRPr lang="en-US" altLang="zh-CN" sz="3200" dirty="0"/>
          </a:p>
        </p:txBody>
      </p:sp>
      <p:sp>
        <p:nvSpPr>
          <p:cNvPr id="88068" name="TextBox 9"/>
          <p:cNvSpPr txBox="1">
            <a:spLocks noChangeArrowheads="1"/>
          </p:cNvSpPr>
          <p:nvPr/>
        </p:nvSpPr>
        <p:spPr bwMode="auto">
          <a:xfrm>
            <a:off x="3276600" y="1196975"/>
            <a:ext cx="3032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healthy</a:t>
            </a:r>
          </a:p>
        </p:txBody>
      </p:sp>
      <p:sp>
        <p:nvSpPr>
          <p:cNvPr id="88069" name="矩形 14"/>
          <p:cNvSpPr>
            <a:spLocks noChangeArrowheads="1"/>
          </p:cNvSpPr>
          <p:nvPr/>
        </p:nvSpPr>
        <p:spPr bwMode="auto">
          <a:xfrm>
            <a:off x="2195513" y="2708275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lots</a:t>
            </a:r>
          </a:p>
        </p:txBody>
      </p:sp>
      <p:sp>
        <p:nvSpPr>
          <p:cNvPr id="88070" name="TextBox 9"/>
          <p:cNvSpPr txBox="1">
            <a:spLocks noChangeArrowheads="1"/>
          </p:cNvSpPr>
          <p:nvPr/>
        </p:nvSpPr>
        <p:spPr bwMode="auto">
          <a:xfrm>
            <a:off x="5722938" y="1773238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takes</a:t>
            </a:r>
          </a:p>
        </p:txBody>
      </p:sp>
      <p:sp>
        <p:nvSpPr>
          <p:cNvPr id="88071" name="TextBox 9"/>
          <p:cNvSpPr txBox="1">
            <a:spLocks noChangeArrowheads="1"/>
          </p:cNvSpPr>
          <p:nvPr/>
        </p:nvSpPr>
        <p:spPr bwMode="auto">
          <a:xfrm>
            <a:off x="7235825" y="11969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2"/>
          <p:cNvSpPr>
            <a:spLocks noChangeArrowheads="1"/>
          </p:cNvSpPr>
          <p:nvPr/>
        </p:nvSpPr>
        <p:spPr bwMode="auto">
          <a:xfrm>
            <a:off x="0" y="7858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阅读理解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</a:t>
            </a:r>
            <a:r>
              <a:rPr lang="en-US" altLang="zh-CN" sz="3200" dirty="0"/>
              <a:t>Good sleep is important for your health. You need about eight hours' sleep a night. Don't eat or read in bed. Go to bed at the same time before midnight and get up at the same time every morning. For more information, please visit www.sleeeping.com.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     How often do you exercise? If you want to stay healthy, try to exercise for 30 minutes a day, three or four times a week. For more information, please call Health Line at 180-2000. 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"/>
          <p:cNvSpPr>
            <a:spLocks noChangeArrowheads="1"/>
          </p:cNvSpPr>
          <p:nvPr/>
        </p:nvSpPr>
        <p:spPr bwMode="auto">
          <a:xfrm>
            <a:off x="0" y="107315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Studies show that the bacteria(</a:t>
            </a:r>
            <a:r>
              <a:rPr lang="zh-CN" altLang="en-US" sz="3200"/>
              <a:t>细菌</a:t>
            </a:r>
            <a:r>
              <a:rPr lang="en-US" altLang="zh-CN" sz="3200"/>
              <a:t>) can live on our hands for long. So you should wash your hands often with soap and water. If you want to know more, please call Health Line at 180-1313.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     Brush your teeth twice a day and see a dentist at least once a year. Please visit www.mydr.com for more information.</a:t>
            </a:r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1204913"/>
            <a:ext cx="9072563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根据短文内容，选择最佳答案。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11. How long do we need to sleep a night?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About 7 hours 	        B. About 8 hours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About 9 hours		D. About 10 hours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12. May is too fat. What should she do?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Call at 180-2000		B. Call at 180-1313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Visit www.mydr.com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D. Visit www.sleeeping.com.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94211" name="TextBox 13"/>
          <p:cNvSpPr txBox="1">
            <a:spLocks noChangeArrowheads="1"/>
          </p:cNvSpPr>
          <p:nvPr/>
        </p:nvSpPr>
        <p:spPr bwMode="auto">
          <a:xfrm>
            <a:off x="250825" y="1747837"/>
            <a:ext cx="739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4212" name="TextBox 14"/>
          <p:cNvSpPr txBox="1">
            <a:spLocks noChangeArrowheads="1"/>
          </p:cNvSpPr>
          <p:nvPr/>
        </p:nvSpPr>
        <p:spPr bwMode="auto">
          <a:xfrm>
            <a:off x="250825" y="3630613"/>
            <a:ext cx="739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4213" name="Text Box 21"/>
          <p:cNvSpPr txBox="1">
            <a:spLocks noChangeArrowheads="1"/>
          </p:cNvSpPr>
          <p:nvPr/>
        </p:nvSpPr>
        <p:spPr bwMode="auto">
          <a:xfrm>
            <a:off x="500063" y="346075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500063"/>
            <a:ext cx="9072563" cy="64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13. Which of the following is not good for our health?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Sleep well at night.					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B. Exercise as much as possible every day.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Wash hands before meals.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D. Brush our teeth twice a day.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14. The underlined word </a:t>
            </a:r>
            <a:r>
              <a:rPr lang="en-US" altLang="zh-CN" sz="3200" dirty="0">
                <a:latin typeface="Calibri" panose="020F0502020204030204" pitchFamily="34" charset="0"/>
              </a:rPr>
              <a:t>“</a:t>
            </a:r>
            <a:r>
              <a:rPr lang="en-US" altLang="zh-CN" sz="3200" dirty="0"/>
              <a:t>information</a:t>
            </a:r>
            <a:r>
              <a:rPr lang="en-US" altLang="zh-CN" sz="3200" dirty="0">
                <a:latin typeface="Calibri" panose="020F0502020204030204" pitchFamily="34" charset="0"/>
              </a:rPr>
              <a:t>”</a:t>
            </a:r>
            <a:r>
              <a:rPr lang="en-US" altLang="zh-CN" sz="3200" dirty="0"/>
              <a:t>  means 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</a:t>
            </a:r>
            <a:r>
              <a:rPr lang="zh-CN" altLang="en-US" sz="3200" dirty="0"/>
              <a:t>信息	</a:t>
            </a:r>
            <a:r>
              <a:rPr lang="en-US" altLang="zh-CN" sz="3200" dirty="0"/>
              <a:t>B. </a:t>
            </a:r>
            <a:r>
              <a:rPr lang="zh-CN" altLang="en-US" sz="3200" dirty="0"/>
              <a:t>话题	</a:t>
            </a:r>
            <a:r>
              <a:rPr lang="en-US" altLang="zh-CN" sz="3200" dirty="0"/>
              <a:t>C. </a:t>
            </a:r>
            <a:r>
              <a:rPr lang="zh-CN" altLang="en-US" sz="3200" dirty="0"/>
              <a:t>健康	</a:t>
            </a:r>
            <a:r>
              <a:rPr lang="en-US" altLang="zh-CN" sz="3200" dirty="0"/>
              <a:t>D. </a:t>
            </a:r>
            <a:r>
              <a:rPr lang="zh-CN" altLang="en-US" sz="3200" dirty="0"/>
              <a:t>知识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15. Where may this </a:t>
            </a:r>
            <a:r>
              <a:rPr lang="en-US" altLang="zh-CN" sz="3200" dirty="0" err="1"/>
              <a:t>passge</a:t>
            </a:r>
            <a:r>
              <a:rPr lang="en-US" altLang="zh-CN" sz="3200" dirty="0"/>
              <a:t> come from?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 newspaper.  B. TV.  C. A book.  D. A </a:t>
            </a:r>
            <a:r>
              <a:rPr lang="en-US" altLang="zh-CN" sz="3200" dirty="0" err="1"/>
              <a:t>lettter</a:t>
            </a:r>
            <a:endParaRPr lang="en-US" altLang="zh-CN" sz="3200" dirty="0"/>
          </a:p>
        </p:txBody>
      </p:sp>
      <p:sp>
        <p:nvSpPr>
          <p:cNvPr id="95235" name="TextBox 13"/>
          <p:cNvSpPr txBox="1">
            <a:spLocks noChangeArrowheads="1"/>
          </p:cNvSpPr>
          <p:nvPr/>
        </p:nvSpPr>
        <p:spPr bwMode="auto">
          <a:xfrm>
            <a:off x="250825" y="549275"/>
            <a:ext cx="27860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5236" name="TextBox 14"/>
          <p:cNvSpPr txBox="1">
            <a:spLocks noChangeArrowheads="1"/>
          </p:cNvSpPr>
          <p:nvPr/>
        </p:nvSpPr>
        <p:spPr bwMode="auto">
          <a:xfrm>
            <a:off x="252413" y="3862388"/>
            <a:ext cx="63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523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5238" name="TextBox 14"/>
          <p:cNvSpPr txBox="1">
            <a:spLocks noChangeArrowheads="1"/>
          </p:cNvSpPr>
          <p:nvPr/>
        </p:nvSpPr>
        <p:spPr bwMode="auto">
          <a:xfrm>
            <a:off x="250825" y="5805488"/>
            <a:ext cx="636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215900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二、重点词汇积累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从提供的阅读文章中找出以下短语</a:t>
            </a:r>
            <a:r>
              <a:rPr lang="en-US" altLang="zh-CN" sz="3200" b="1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在同一个时间</a:t>
            </a:r>
            <a:r>
              <a:rPr lang="en-US" altLang="zh-CN" sz="3200" dirty="0"/>
              <a:t>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保持健康</a:t>
            </a:r>
            <a:r>
              <a:rPr lang="en-US" altLang="zh-CN" sz="3200" dirty="0"/>
              <a:t>____________________________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一周三或四次</a:t>
            </a:r>
            <a:r>
              <a:rPr lang="en-US" altLang="zh-CN" sz="3200" dirty="0"/>
              <a:t>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洗手</a:t>
            </a:r>
            <a:r>
              <a:rPr lang="en-US" altLang="zh-CN" sz="3200" dirty="0"/>
              <a:t>________________________________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看牙医</a:t>
            </a:r>
            <a:r>
              <a:rPr lang="en-US" altLang="zh-CN" sz="3200" dirty="0"/>
              <a:t>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至少 </a:t>
            </a:r>
            <a:r>
              <a:rPr lang="en-US" altLang="zh-CN" sz="3200" dirty="0"/>
              <a:t>___________________________</a:t>
            </a:r>
            <a:r>
              <a:rPr lang="en-US" altLang="zh-CN" sz="3200" dirty="0">
                <a:sym typeface="Arial" panose="020B0604020202020204" pitchFamily="34" charset="0"/>
              </a:rPr>
              <a:t>_</a:t>
            </a:r>
            <a:r>
              <a:rPr lang="en-US" altLang="zh-CN" sz="3200" b="1" u="sng" dirty="0"/>
              <a:t> 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b="1" u="sng" dirty="0"/>
          </a:p>
        </p:txBody>
      </p:sp>
      <p:sp>
        <p:nvSpPr>
          <p:cNvPr id="96259" name="TextBox 3"/>
          <p:cNvSpPr txBox="1">
            <a:spLocks noChangeArrowheads="1"/>
          </p:cNvSpPr>
          <p:nvPr/>
        </p:nvSpPr>
        <p:spPr bwMode="auto">
          <a:xfrm>
            <a:off x="3275013" y="1123950"/>
            <a:ext cx="60134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at the same time</a:t>
            </a:r>
          </a:p>
        </p:txBody>
      </p:sp>
      <p:sp>
        <p:nvSpPr>
          <p:cNvPr id="96260" name="TextBox 5"/>
          <p:cNvSpPr txBox="1">
            <a:spLocks noChangeArrowheads="1"/>
          </p:cNvSpPr>
          <p:nvPr/>
        </p:nvSpPr>
        <p:spPr bwMode="auto">
          <a:xfrm>
            <a:off x="2914650" y="1628775"/>
            <a:ext cx="582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keep healthy</a:t>
            </a:r>
          </a:p>
        </p:txBody>
      </p:sp>
      <p:sp>
        <p:nvSpPr>
          <p:cNvPr id="96261" name="TextBox 6"/>
          <p:cNvSpPr txBox="1">
            <a:spLocks noChangeArrowheads="1"/>
          </p:cNvSpPr>
          <p:nvPr/>
        </p:nvSpPr>
        <p:spPr bwMode="auto">
          <a:xfrm>
            <a:off x="3492500" y="2133600"/>
            <a:ext cx="5260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three or four times a week</a:t>
            </a:r>
          </a:p>
        </p:txBody>
      </p:sp>
      <p:sp>
        <p:nvSpPr>
          <p:cNvPr id="96262" name="TextBox 6"/>
          <p:cNvSpPr txBox="1">
            <a:spLocks noChangeArrowheads="1"/>
          </p:cNvSpPr>
          <p:nvPr/>
        </p:nvSpPr>
        <p:spPr bwMode="auto">
          <a:xfrm>
            <a:off x="2843213" y="2565400"/>
            <a:ext cx="52625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wash hands</a:t>
            </a:r>
          </a:p>
        </p:txBody>
      </p:sp>
      <p:sp>
        <p:nvSpPr>
          <p:cNvPr id="96263" name="TextBox 6"/>
          <p:cNvSpPr txBox="1">
            <a:spLocks noChangeArrowheads="1"/>
          </p:cNvSpPr>
          <p:nvPr/>
        </p:nvSpPr>
        <p:spPr bwMode="auto">
          <a:xfrm>
            <a:off x="2482850" y="3068638"/>
            <a:ext cx="5262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see a dentist</a:t>
            </a:r>
          </a:p>
        </p:txBody>
      </p:sp>
      <p:sp>
        <p:nvSpPr>
          <p:cNvPr id="96264" name="TextBox 6"/>
          <p:cNvSpPr txBox="1">
            <a:spLocks noChangeArrowheads="1"/>
          </p:cNvSpPr>
          <p:nvPr/>
        </p:nvSpPr>
        <p:spPr bwMode="auto">
          <a:xfrm>
            <a:off x="2266950" y="3573463"/>
            <a:ext cx="5262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at least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  <p:bldP spid="96263" grpId="0"/>
      <p:bldP spid="962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215900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b="1" u="sng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/>
              <a:t>(</a:t>
            </a:r>
            <a:r>
              <a:rPr lang="zh-CN" altLang="en-US" sz="3200" b="1" dirty="0"/>
              <a:t>三</a:t>
            </a:r>
            <a:r>
              <a:rPr lang="en-US" altLang="zh-CN" sz="3200" b="1" dirty="0"/>
              <a:t>) </a:t>
            </a:r>
            <a:r>
              <a:rPr lang="zh-CN" altLang="en-US" sz="3200" b="1" dirty="0"/>
              <a:t>重点句型解析并造句。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Good sleep </a:t>
            </a:r>
            <a:r>
              <a:rPr lang="en-US" altLang="zh-CN" sz="3200" u="sng" dirty="0"/>
              <a:t>is important for</a:t>
            </a:r>
            <a:r>
              <a:rPr lang="en-US" altLang="zh-CN" sz="3200" dirty="0"/>
              <a:t> your health.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好睡眠对你的健康重要。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好习惯对我们健康有好处。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Good habits </a:t>
            </a:r>
            <a:r>
              <a:rPr lang="en-US" altLang="zh-CN" sz="3200" dirty="0" smtClean="0"/>
              <a:t>________________________.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23. </a:t>
            </a:r>
            <a:r>
              <a:rPr lang="zh-CN" altLang="en-US" sz="3200" dirty="0"/>
              <a:t>晚睡对我们有害。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Going to bed too late </a:t>
            </a:r>
            <a:r>
              <a:rPr lang="en-US" altLang="zh-CN" sz="3200" dirty="0" smtClean="0"/>
              <a:t>__________________.  </a:t>
            </a:r>
            <a:r>
              <a:rPr lang="en-US" altLang="zh-CN" sz="3200" u="sng" dirty="0" smtClean="0"/>
              <a:t>    </a:t>
            </a:r>
            <a:r>
              <a:rPr lang="en-US" altLang="zh-CN" sz="3200" b="1" u="sng" dirty="0" smtClean="0"/>
              <a:t>        </a:t>
            </a:r>
            <a:endParaRPr lang="en-US" altLang="zh-CN" sz="3200" b="1" u="sng" dirty="0"/>
          </a:p>
        </p:txBody>
      </p:sp>
      <p:sp>
        <p:nvSpPr>
          <p:cNvPr id="97283" name="TextBox 5"/>
          <p:cNvSpPr txBox="1">
            <a:spLocks noChangeArrowheads="1"/>
          </p:cNvSpPr>
          <p:nvPr/>
        </p:nvSpPr>
        <p:spPr bwMode="auto">
          <a:xfrm>
            <a:off x="2916238" y="2492375"/>
            <a:ext cx="4856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are good for our health</a:t>
            </a:r>
          </a:p>
        </p:txBody>
      </p:sp>
      <p:sp>
        <p:nvSpPr>
          <p:cNvPr id="97284" name="TextBox 6"/>
          <p:cNvSpPr txBox="1">
            <a:spLocks noChangeArrowheads="1"/>
          </p:cNvSpPr>
          <p:nvPr/>
        </p:nvSpPr>
        <p:spPr bwMode="auto">
          <a:xfrm>
            <a:off x="4211638" y="3502025"/>
            <a:ext cx="3921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is bad for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us 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44488" y="676276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331788" y="2147888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life, taste, quickly, either, sometimes, lot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either…or…, lots of, be good for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838200" y="1337370"/>
            <a:ext cx="7543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</a:t>
            </a:r>
          </a:p>
          <a:p>
            <a:pPr algn="l"/>
            <a:r>
              <a:rPr lang="en-US" altLang="zh-CN" sz="3200" dirty="0"/>
              <a:t>1. ______________ adv. </a:t>
            </a:r>
            <a:r>
              <a:rPr lang="zh-CN" altLang="en-US" sz="3200" dirty="0"/>
              <a:t>很快地		</a:t>
            </a:r>
          </a:p>
          <a:p>
            <a:pPr algn="l"/>
            <a:r>
              <a:rPr lang="en-US" altLang="zh-CN" sz="3200" dirty="0"/>
              <a:t>2. _________________ adv. </a:t>
            </a:r>
            <a:r>
              <a:rPr lang="zh-CN" altLang="en-US" sz="3200" dirty="0"/>
              <a:t>有时		</a:t>
            </a:r>
          </a:p>
          <a:p>
            <a:pPr algn="l"/>
            <a:r>
              <a:rPr lang="en-US" altLang="zh-CN" sz="3200" dirty="0"/>
              <a:t>3. ______________ adv. </a:t>
            </a:r>
            <a:r>
              <a:rPr lang="zh-CN" altLang="en-US" sz="3200" dirty="0"/>
              <a:t>或者；也</a:t>
            </a:r>
          </a:p>
          <a:p>
            <a:pPr algn="l"/>
            <a:r>
              <a:rPr lang="en-US" altLang="zh-CN" sz="3200" dirty="0"/>
              <a:t>4. ______________ v. </a:t>
            </a:r>
            <a:r>
              <a:rPr lang="zh-CN" altLang="en-US" sz="3200" dirty="0"/>
              <a:t>品尝；</a:t>
            </a:r>
            <a:r>
              <a:rPr lang="en-US" altLang="zh-CN" sz="3200" dirty="0"/>
              <a:t>n. </a:t>
            </a:r>
            <a:r>
              <a:rPr lang="zh-CN" altLang="en-US" sz="3200" dirty="0"/>
              <a:t>味道	</a:t>
            </a:r>
          </a:p>
          <a:p>
            <a:pPr algn="l"/>
            <a:r>
              <a:rPr lang="en-US" altLang="zh-CN" sz="3200" dirty="0"/>
              <a:t>5. _________________ n. </a:t>
            </a:r>
            <a:r>
              <a:rPr lang="zh-CN" altLang="en-US" sz="3200" dirty="0"/>
              <a:t>生活  	</a:t>
            </a:r>
          </a:p>
          <a:p>
            <a:pPr algn="l"/>
            <a:r>
              <a:rPr lang="en-US" altLang="zh-CN" sz="3200" dirty="0"/>
              <a:t>6. ___________ pron. </a:t>
            </a:r>
            <a:r>
              <a:rPr lang="zh-CN" altLang="en-US" sz="3200" dirty="0"/>
              <a:t>大量；许多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1624013" y="2266058"/>
            <a:ext cx="2698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sometimes</a:t>
            </a:r>
          </a:p>
        </p:txBody>
      </p:sp>
      <p:sp>
        <p:nvSpPr>
          <p:cNvPr id="74757" name="TextBox 10"/>
          <p:cNvSpPr txBox="1">
            <a:spLocks noChangeArrowheads="1"/>
          </p:cNvSpPr>
          <p:nvPr/>
        </p:nvSpPr>
        <p:spPr bwMode="auto">
          <a:xfrm>
            <a:off x="1838325" y="2766120"/>
            <a:ext cx="1684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either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1766888" y="376624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life</a:t>
            </a:r>
          </a:p>
        </p:txBody>
      </p:sp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1766888" y="326618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taste</a:t>
            </a:r>
          </a:p>
        </p:txBody>
      </p:sp>
      <p:sp>
        <p:nvSpPr>
          <p:cNvPr id="74760" name="TextBox 13"/>
          <p:cNvSpPr txBox="1">
            <a:spLocks noChangeArrowheads="1"/>
          </p:cNvSpPr>
          <p:nvPr/>
        </p:nvSpPr>
        <p:spPr bwMode="auto">
          <a:xfrm>
            <a:off x="1624013" y="4266308"/>
            <a:ext cx="228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lot</a:t>
            </a:r>
          </a:p>
        </p:txBody>
      </p:sp>
      <p:sp>
        <p:nvSpPr>
          <p:cNvPr id="74761" name="TextBox 14"/>
          <p:cNvSpPr txBox="1">
            <a:spLocks noChangeArrowheads="1"/>
          </p:cNvSpPr>
          <p:nvPr/>
        </p:nvSpPr>
        <p:spPr bwMode="auto">
          <a:xfrm>
            <a:off x="1736725" y="1675508"/>
            <a:ext cx="1633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quickly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304800" y="898525"/>
            <a:ext cx="88392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大量，许多 </a:t>
            </a:r>
            <a:r>
              <a:rPr lang="en-US" altLang="zh-CN" sz="3200" dirty="0"/>
              <a:t>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睡得早 </a:t>
            </a:r>
            <a:r>
              <a:rPr lang="en-US" altLang="zh-CN" sz="3200" dirty="0"/>
              <a:t>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吃得快 </a:t>
            </a:r>
            <a:r>
              <a:rPr lang="en-US" altLang="zh-CN" sz="3200" dirty="0"/>
              <a:t>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要么</a:t>
            </a:r>
            <a:r>
              <a:rPr lang="en-US" altLang="zh-CN" sz="3200" dirty="0"/>
              <a:t>...</a:t>
            </a:r>
            <a:r>
              <a:rPr lang="zh-CN" altLang="en-US" sz="3200" dirty="0"/>
              <a:t>要么</a:t>
            </a:r>
            <a:r>
              <a:rPr lang="en-US" altLang="zh-CN" sz="3200" dirty="0"/>
              <a:t>... _______________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对</a:t>
            </a:r>
            <a:r>
              <a:rPr lang="en-US" altLang="zh-CN" sz="3200" dirty="0"/>
              <a:t>...</a:t>
            </a:r>
            <a:r>
              <a:rPr lang="zh-CN" altLang="en-US" sz="3200" dirty="0"/>
              <a:t>有益 </a:t>
            </a:r>
            <a:r>
              <a:rPr lang="en-US" altLang="zh-CN" sz="3200" dirty="0"/>
              <a:t>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做运动 </a:t>
            </a:r>
            <a:r>
              <a:rPr lang="en-US" altLang="zh-CN" sz="3200" dirty="0"/>
              <a:t>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尝起来不错 </a:t>
            </a:r>
            <a:r>
              <a:rPr lang="en-US" altLang="zh-CN" sz="3200" dirty="0"/>
              <a:t>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到家 </a:t>
            </a:r>
            <a:r>
              <a:rPr lang="en-US" altLang="zh-CN" sz="3200" dirty="0"/>
              <a:t>____________________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吃雪糕 </a:t>
            </a:r>
            <a:r>
              <a:rPr lang="en-US" altLang="zh-CN" sz="3200" dirty="0"/>
              <a:t>_________________</a:t>
            </a:r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2860675" y="1250950"/>
            <a:ext cx="342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lots of</a:t>
            </a: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2403475" y="1827212"/>
            <a:ext cx="439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go to bed early </a:t>
            </a:r>
          </a:p>
        </p:txBody>
      </p:sp>
      <p:sp>
        <p:nvSpPr>
          <p:cNvPr id="77830" name="TextBox 14"/>
          <p:cNvSpPr txBox="1">
            <a:spLocks noChangeArrowheads="1"/>
          </p:cNvSpPr>
          <p:nvPr/>
        </p:nvSpPr>
        <p:spPr bwMode="auto">
          <a:xfrm>
            <a:off x="2355850" y="2330450"/>
            <a:ext cx="6313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eat quickly</a:t>
            </a:r>
          </a:p>
        </p:txBody>
      </p:sp>
      <p:sp>
        <p:nvSpPr>
          <p:cNvPr id="77831" name="TextBox 15"/>
          <p:cNvSpPr txBox="1">
            <a:spLocks noChangeArrowheads="1"/>
          </p:cNvSpPr>
          <p:nvPr/>
        </p:nvSpPr>
        <p:spPr bwMode="auto">
          <a:xfrm>
            <a:off x="3436938" y="2835275"/>
            <a:ext cx="35512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either...or...	 </a:t>
            </a:r>
          </a:p>
        </p:txBody>
      </p:sp>
      <p:sp>
        <p:nvSpPr>
          <p:cNvPr id="77832" name="TextBox 16"/>
          <p:cNvSpPr txBox="1">
            <a:spLocks noChangeArrowheads="1"/>
          </p:cNvSpPr>
          <p:nvPr/>
        </p:nvSpPr>
        <p:spPr bwMode="auto">
          <a:xfrm>
            <a:off x="2860675" y="3411537"/>
            <a:ext cx="37782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be good for</a:t>
            </a:r>
          </a:p>
        </p:txBody>
      </p:sp>
      <p:sp>
        <p:nvSpPr>
          <p:cNvPr id="77833" name="TextBox 18"/>
          <p:cNvSpPr txBox="1">
            <a:spLocks noChangeArrowheads="1"/>
          </p:cNvSpPr>
          <p:nvPr/>
        </p:nvSpPr>
        <p:spPr bwMode="auto">
          <a:xfrm>
            <a:off x="3148013" y="3829050"/>
            <a:ext cx="6300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play/do sports</a:t>
            </a:r>
          </a:p>
        </p:txBody>
      </p:sp>
      <p:sp>
        <p:nvSpPr>
          <p:cNvPr id="77834" name="TextBox 19"/>
          <p:cNvSpPr txBox="1">
            <a:spLocks noChangeArrowheads="1"/>
          </p:cNvSpPr>
          <p:nvPr/>
        </p:nvSpPr>
        <p:spPr bwMode="auto">
          <a:xfrm>
            <a:off x="3222625" y="4275137"/>
            <a:ext cx="355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taste good</a:t>
            </a:r>
          </a:p>
        </p:txBody>
      </p:sp>
      <p:sp>
        <p:nvSpPr>
          <p:cNvPr id="77835" name="TextBox 19"/>
          <p:cNvSpPr txBox="1">
            <a:spLocks noChangeArrowheads="1"/>
          </p:cNvSpPr>
          <p:nvPr/>
        </p:nvSpPr>
        <p:spPr bwMode="auto">
          <a:xfrm>
            <a:off x="2644775" y="4779962"/>
            <a:ext cx="35575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get home</a:t>
            </a:r>
          </a:p>
        </p:txBody>
      </p:sp>
      <p:sp>
        <p:nvSpPr>
          <p:cNvPr id="77836" name="TextBox 19"/>
          <p:cNvSpPr txBox="1">
            <a:spLocks noChangeArrowheads="1"/>
          </p:cNvSpPr>
          <p:nvPr/>
        </p:nvSpPr>
        <p:spPr bwMode="auto">
          <a:xfrm>
            <a:off x="2500313" y="5283200"/>
            <a:ext cx="3557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eat ice-cream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  <p:bldP spid="778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5715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三、阅读</a:t>
            </a:r>
            <a:r>
              <a:rPr lang="en-US" altLang="zh-CN" sz="3200"/>
              <a:t>2b</a:t>
            </a:r>
            <a:r>
              <a:rPr lang="zh-CN" altLang="en-US" sz="3200"/>
              <a:t>短文，完成下列信息填空。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</p:txBody>
      </p:sp>
      <p:graphicFrame>
        <p:nvGraphicFramePr>
          <p:cNvPr id="9" name="表格 -1"/>
          <p:cNvGraphicFramePr>
            <a:graphicFrameLocks noGrp="1"/>
          </p:cNvGraphicFramePr>
          <p:nvPr/>
        </p:nvGraphicFramePr>
        <p:xfrm>
          <a:off x="9525" y="1196975"/>
          <a:ext cx="9102725" cy="4876806"/>
        </p:xfrm>
        <a:graphic>
          <a:graphicData uri="http://schemas.openxmlformats.org/drawingml/2006/table">
            <a:tbl>
              <a:tblPr/>
              <a:tblGrid>
                <a:gridCol w="162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Tony 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Mary 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At 6:30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Sleep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._________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For lunch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Eat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 16.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ats fruit and vegetables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Sports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lays basketball after school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lays 19._________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after lunch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 the evening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Either 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watches TV or 17.____________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20._________________and usually swims or takes a walk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oes to bed at 10:30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oes to bed at 21._____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___________________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9904" name="TextBox 11"/>
          <p:cNvSpPr txBox="1">
            <a:spLocks noChangeArrowheads="1"/>
          </p:cNvSpPr>
          <p:nvPr/>
        </p:nvSpPr>
        <p:spPr bwMode="auto">
          <a:xfrm>
            <a:off x="2589213" y="2133600"/>
            <a:ext cx="267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hamburgers</a:t>
            </a:r>
          </a:p>
        </p:txBody>
      </p:sp>
      <p:sp>
        <p:nvSpPr>
          <p:cNvPr id="79905" name="TextBox 11"/>
          <p:cNvSpPr txBox="1">
            <a:spLocks noChangeArrowheads="1"/>
          </p:cNvSpPr>
          <p:nvPr/>
        </p:nvSpPr>
        <p:spPr bwMode="auto">
          <a:xfrm>
            <a:off x="2771775" y="4005263"/>
            <a:ext cx="299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play </a:t>
            </a:r>
          </a:p>
        </p:txBody>
      </p:sp>
      <p:sp>
        <p:nvSpPr>
          <p:cNvPr id="79906" name="TextBox 11"/>
          <p:cNvSpPr txBox="1">
            <a:spLocks noChangeArrowheads="1"/>
          </p:cNvSpPr>
          <p:nvPr/>
        </p:nvSpPr>
        <p:spPr bwMode="auto">
          <a:xfrm>
            <a:off x="5795963" y="1700213"/>
            <a:ext cx="342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Gets up</a:t>
            </a:r>
          </a:p>
        </p:txBody>
      </p:sp>
      <p:sp>
        <p:nvSpPr>
          <p:cNvPr id="79907" name="TextBox 11"/>
          <p:cNvSpPr txBox="1">
            <a:spLocks noChangeArrowheads="1"/>
          </p:cNvSpPr>
          <p:nvPr/>
        </p:nvSpPr>
        <p:spPr bwMode="auto">
          <a:xfrm>
            <a:off x="1582738" y="4508500"/>
            <a:ext cx="3562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computer games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  <p:sp>
        <p:nvSpPr>
          <p:cNvPr id="79908" name="TextBox 11"/>
          <p:cNvSpPr txBox="1">
            <a:spLocks noChangeArrowheads="1"/>
          </p:cNvSpPr>
          <p:nvPr/>
        </p:nvSpPr>
        <p:spPr bwMode="auto">
          <a:xfrm>
            <a:off x="6516688" y="2565400"/>
            <a:ext cx="21669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volleyball</a:t>
            </a:r>
          </a:p>
        </p:txBody>
      </p:sp>
      <p:sp>
        <p:nvSpPr>
          <p:cNvPr id="79909" name="TextBox 11"/>
          <p:cNvSpPr txBox="1">
            <a:spLocks noChangeArrowheads="1"/>
          </p:cNvSpPr>
          <p:nvPr/>
        </p:nvSpPr>
        <p:spPr bwMode="auto">
          <a:xfrm>
            <a:off x="5183188" y="3573463"/>
            <a:ext cx="4178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Does her homework</a:t>
            </a:r>
          </a:p>
        </p:txBody>
      </p:sp>
      <p:sp>
        <p:nvSpPr>
          <p:cNvPr id="79910" name="TextBox 11"/>
          <p:cNvSpPr txBox="1">
            <a:spLocks noChangeArrowheads="1"/>
          </p:cNvSpPr>
          <p:nvPr/>
        </p:nvSpPr>
        <p:spPr bwMode="auto">
          <a:xfrm>
            <a:off x="5795963" y="5445125"/>
            <a:ext cx="2165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nine thirty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5003800" y="1192213"/>
            <a:ext cx="6350" cy="49006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4" grpId="0"/>
      <p:bldP spid="79905" grpId="0"/>
      <p:bldP spid="79906" grpId="0"/>
      <p:bldP spid="79907" grpId="0"/>
      <p:bldP spid="79908" grpId="0"/>
      <p:bldP spid="79909" grpId="0"/>
      <p:bldP spid="799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500063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★either</a:t>
            </a:r>
            <a:r>
              <a:rPr lang="zh-CN" altLang="en-US" sz="3200" dirty="0"/>
              <a:t>和</a:t>
            </a:r>
            <a:r>
              <a:rPr lang="en-US" altLang="zh-CN" sz="3200" dirty="0"/>
              <a:t>either...or...</a:t>
            </a:r>
            <a:r>
              <a:rPr lang="zh-CN" altLang="en-US" sz="3200" dirty="0"/>
              <a:t>的意思及用法：</a:t>
            </a:r>
            <a:r>
              <a:rPr lang="en-US" altLang="zh-CN" sz="3200" dirty="0"/>
              <a:t>also, too</a:t>
            </a:r>
            <a:r>
              <a:rPr lang="zh-CN" altLang="en-US" sz="3200" dirty="0"/>
              <a:t>和</a:t>
            </a:r>
            <a:r>
              <a:rPr lang="en-US" altLang="zh-CN" sz="3200" dirty="0"/>
              <a:t>either</a:t>
            </a:r>
            <a:r>
              <a:rPr lang="zh-CN" altLang="en-US" sz="3200" dirty="0"/>
              <a:t>都有“也”的意思。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区别：</a:t>
            </a:r>
            <a:r>
              <a:rPr lang="en-US" altLang="zh-CN" sz="3200" dirty="0"/>
              <a:t>also </a:t>
            </a:r>
            <a:r>
              <a:rPr lang="zh-CN" altLang="en-US" sz="3200" dirty="0"/>
              <a:t>用于行为动词前，助动词、</a:t>
            </a:r>
            <a:r>
              <a:rPr lang="en-US" altLang="zh-CN" sz="3200" dirty="0"/>
              <a:t>be</a:t>
            </a:r>
            <a:r>
              <a:rPr lang="zh-CN" altLang="en-US" sz="3200" dirty="0"/>
              <a:t>动词和情态动词后；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</a:t>
            </a:r>
            <a:r>
              <a:rPr lang="en-US" altLang="zh-CN" sz="3200" dirty="0"/>
              <a:t>too</a:t>
            </a:r>
            <a:r>
              <a:rPr lang="zh-CN" altLang="en-US" sz="3200" dirty="0"/>
              <a:t>常用于肯定句句末</a:t>
            </a:r>
            <a:r>
              <a:rPr lang="en-US" altLang="zh-CN" sz="3200" dirty="0"/>
              <a:t>;	either</a:t>
            </a:r>
            <a:r>
              <a:rPr lang="zh-CN" altLang="en-US" sz="3200" dirty="0"/>
              <a:t>则用于否定句句末。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他是学生，我也是。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 He is a student. I’m ____________ a student.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 He is a student. I am a student, 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她不是老师，我也不是。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 She isn’t a teacher. I am not a teacher, 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either</a:t>
            </a:r>
            <a:r>
              <a:rPr lang="zh-CN" altLang="en-US" sz="3200" dirty="0"/>
              <a:t>也有“两者其一”之意；</a:t>
            </a:r>
            <a:r>
              <a:rPr lang="en-US" altLang="zh-CN" sz="3200" dirty="0"/>
              <a:t>either...or...</a:t>
            </a:r>
            <a:r>
              <a:rPr lang="zh-CN" altLang="en-US" sz="3200" dirty="0"/>
              <a:t>是个固定的搭配，意为“要么</a:t>
            </a:r>
            <a:r>
              <a:rPr lang="en-US" altLang="zh-CN" sz="3200" dirty="0"/>
              <a:t>...</a:t>
            </a:r>
            <a:r>
              <a:rPr lang="zh-CN" altLang="en-US" sz="3200" dirty="0"/>
              <a:t>要么</a:t>
            </a:r>
            <a:r>
              <a:rPr lang="en-US" altLang="zh-CN" sz="3200" dirty="0"/>
              <a:t>...”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81924" name="TextBox 4"/>
          <p:cNvSpPr txBox="1">
            <a:spLocks noChangeArrowheads="1"/>
          </p:cNvSpPr>
          <p:nvPr/>
        </p:nvSpPr>
        <p:spPr bwMode="auto">
          <a:xfrm>
            <a:off x="4356100" y="3284538"/>
            <a:ext cx="2301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also</a:t>
            </a:r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301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too</a:t>
            </a:r>
          </a:p>
        </p:txBody>
      </p:sp>
      <p:sp>
        <p:nvSpPr>
          <p:cNvPr id="81926" name="TextBox 4"/>
          <p:cNvSpPr txBox="1">
            <a:spLocks noChangeArrowheads="1"/>
          </p:cNvSpPr>
          <p:nvPr/>
        </p:nvSpPr>
        <p:spPr bwMode="auto">
          <a:xfrm>
            <a:off x="7524750" y="4797425"/>
            <a:ext cx="15303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either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0"/>
            <a:ext cx="91440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4) After class, Jane _____ sings _______ dances. </a:t>
            </a:r>
            <a:r>
              <a:rPr lang="zh-CN" altLang="en-US" sz="3200" dirty="0">
                <a:sym typeface="Arial" panose="020B0604020202020204" pitchFamily="34" charset="0"/>
              </a:rPr>
              <a:t>下课后，简要么唱歌要么跳舞。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★</a:t>
            </a:r>
            <a:r>
              <a:rPr lang="en-US" altLang="zh-CN" sz="3200" dirty="0"/>
              <a:t>lots of </a:t>
            </a:r>
            <a:r>
              <a:rPr lang="zh-CN" altLang="en-US" sz="3200" dirty="0"/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lots of = a lot of</a:t>
            </a:r>
            <a:r>
              <a:rPr lang="zh-CN" altLang="en-US" sz="3200" dirty="0"/>
              <a:t>，和</a:t>
            </a:r>
            <a:r>
              <a:rPr lang="en-US" altLang="zh-CN" sz="3200" dirty="0"/>
              <a:t>many</a:t>
            </a:r>
            <a:r>
              <a:rPr lang="zh-CN" altLang="en-US" sz="3200" dirty="0"/>
              <a:t>，</a:t>
            </a:r>
            <a:r>
              <a:rPr lang="en-US" altLang="zh-CN" sz="3200" dirty="0"/>
              <a:t>much</a:t>
            </a:r>
            <a:r>
              <a:rPr lang="zh-CN" altLang="en-US" sz="3200" dirty="0"/>
              <a:t>都有“大量、许多”的意思，区别：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much</a:t>
            </a:r>
            <a:r>
              <a:rPr lang="zh-CN" altLang="en-US" sz="3200" dirty="0"/>
              <a:t>修饰不可数名词，</a:t>
            </a:r>
            <a:r>
              <a:rPr lang="en-US" altLang="zh-CN" sz="3200" dirty="0"/>
              <a:t>many</a:t>
            </a:r>
            <a:r>
              <a:rPr lang="zh-CN" altLang="en-US" sz="3200" dirty="0"/>
              <a:t>修饰可数名词复数，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lots of</a:t>
            </a:r>
            <a:r>
              <a:rPr lang="zh-CN" altLang="en-US" sz="3200" dirty="0"/>
              <a:t>既能修饰不可数名词，也可修饰可数名词复数。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5) </a:t>
            </a:r>
            <a:r>
              <a:rPr lang="zh-CN" altLang="en-US" sz="3200" dirty="0"/>
              <a:t>姐姐每天喝许多水。</a:t>
            </a:r>
            <a:r>
              <a:rPr lang="en-US" altLang="zh-CN" sz="3200" dirty="0"/>
              <a:t>My sister drinks _______ water every day. = My sister drinks ____ ____ water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6) May</a:t>
            </a:r>
            <a:r>
              <a:rPr lang="zh-CN" altLang="en-US" sz="3200" dirty="0"/>
              <a:t>读许多书。</a:t>
            </a:r>
            <a:r>
              <a:rPr lang="en-US" altLang="zh-CN" sz="3200" dirty="0"/>
              <a:t>May reads ___________ books. = May reads ________ ______ books.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6083300" y="-100013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or 	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3492500" y="-100013"/>
            <a:ext cx="1535113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either	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7308850" y="3789363"/>
            <a:ext cx="1566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much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6372225" y="4292600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lots	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5580063" y="5229225"/>
            <a:ext cx="14938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many	</a:t>
            </a:r>
          </a:p>
        </p:txBody>
      </p:sp>
      <p:sp>
        <p:nvSpPr>
          <p:cNvPr id="83976" name="TextBox 2"/>
          <p:cNvSpPr txBox="1">
            <a:spLocks noChangeArrowheads="1"/>
          </p:cNvSpPr>
          <p:nvPr/>
        </p:nvSpPr>
        <p:spPr bwMode="auto">
          <a:xfrm>
            <a:off x="3995738" y="5805488"/>
            <a:ext cx="1244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lots</a:t>
            </a:r>
          </a:p>
        </p:txBody>
      </p:sp>
      <p:sp>
        <p:nvSpPr>
          <p:cNvPr id="83977" name="TextBox 2"/>
          <p:cNvSpPr txBox="1">
            <a:spLocks noChangeArrowheads="1"/>
          </p:cNvSpPr>
          <p:nvPr/>
        </p:nvSpPr>
        <p:spPr bwMode="auto">
          <a:xfrm>
            <a:off x="7596188" y="4292600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83978" name="TextBox 2"/>
          <p:cNvSpPr txBox="1">
            <a:spLocks noChangeArrowheads="1"/>
          </p:cNvSpPr>
          <p:nvPr/>
        </p:nvSpPr>
        <p:spPr bwMode="auto">
          <a:xfrm>
            <a:off x="5795963" y="5805488"/>
            <a:ext cx="124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  <p:bldP spid="83977" grpId="0"/>
      <p:bldP spid="839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宋体" panose="02010600030101010101" pitchFamily="2" charset="-122"/>
              </a:rPr>
              <a:t>★be good for</a:t>
            </a:r>
            <a:r>
              <a:rPr lang="zh-CN" altLang="en-US" sz="3200">
                <a:sym typeface="宋体" panose="02010600030101010101" pitchFamily="2" charset="-122"/>
              </a:rPr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宋体" panose="02010600030101010101" pitchFamily="2" charset="-122"/>
              </a:rPr>
              <a:t>be good for </a:t>
            </a:r>
            <a:r>
              <a:rPr lang="zh-CN" altLang="en-US" sz="3200">
                <a:sym typeface="宋体" panose="02010600030101010101" pitchFamily="2" charset="-122"/>
              </a:rPr>
              <a:t>意为</a:t>
            </a:r>
            <a:r>
              <a:rPr lang="zh-CN" altLang="en-US" sz="3200">
                <a:latin typeface="Calibri" panose="020F0502020204030204" pitchFamily="34" charset="0"/>
                <a:sym typeface="宋体" panose="02010600030101010101" pitchFamily="2" charset="-122"/>
              </a:rPr>
              <a:t>“</a:t>
            </a:r>
            <a:r>
              <a:rPr lang="zh-CN" altLang="en-US" sz="3200">
                <a:sym typeface="宋体" panose="02010600030101010101" pitchFamily="2" charset="-122"/>
              </a:rPr>
              <a:t>对</a:t>
            </a:r>
            <a:r>
              <a:rPr lang="en-US" altLang="zh-CN" sz="3200">
                <a:sym typeface="宋体" panose="02010600030101010101" pitchFamily="2" charset="-122"/>
              </a:rPr>
              <a:t>...</a:t>
            </a:r>
            <a:r>
              <a:rPr lang="zh-CN" altLang="en-US" sz="3200">
                <a:sym typeface="宋体" panose="02010600030101010101" pitchFamily="2" charset="-122"/>
              </a:rPr>
              <a:t>有益</a:t>
            </a:r>
            <a:r>
              <a:rPr lang="zh-CN" altLang="en-US" sz="3200">
                <a:latin typeface="Calibri" panose="020F0502020204030204" pitchFamily="34" charset="0"/>
                <a:sym typeface="宋体" panose="02010600030101010101" pitchFamily="2" charset="-122"/>
              </a:rPr>
              <a:t>”</a:t>
            </a:r>
            <a:r>
              <a:rPr lang="zh-CN" altLang="en-US" sz="3200">
                <a:sym typeface="宋体" panose="02010600030101010101" pitchFamily="2" charset="-122"/>
              </a:rPr>
              <a:t>，反义词组为</a:t>
            </a:r>
            <a:r>
              <a:rPr lang="en-US" altLang="zh-CN" sz="3200">
                <a:sym typeface="宋体" panose="02010600030101010101" pitchFamily="2" charset="-122"/>
              </a:rPr>
              <a:t>be bad for</a:t>
            </a:r>
            <a:r>
              <a:rPr lang="en-US" altLang="zh-CN" sz="3200">
                <a:latin typeface="Calibri" panose="020F0502020204030204" pitchFamily="34" charset="0"/>
                <a:sym typeface="宋体" panose="02010600030101010101" pitchFamily="2" charset="-122"/>
              </a:rPr>
              <a:t>“</a:t>
            </a:r>
            <a:r>
              <a:rPr lang="zh-CN" altLang="en-US" sz="3200">
                <a:sym typeface="宋体" panose="02010600030101010101" pitchFamily="2" charset="-122"/>
              </a:rPr>
              <a:t>对</a:t>
            </a:r>
            <a:r>
              <a:rPr lang="en-US" altLang="zh-CN" sz="3200">
                <a:sym typeface="宋体" panose="02010600030101010101" pitchFamily="2" charset="-122"/>
              </a:rPr>
              <a:t>...</a:t>
            </a:r>
            <a:r>
              <a:rPr lang="zh-CN" altLang="en-US" sz="3200">
                <a:sym typeface="宋体" panose="02010600030101010101" pitchFamily="2" charset="-122"/>
              </a:rPr>
              <a:t>有害</a:t>
            </a:r>
            <a:r>
              <a:rPr lang="zh-CN" altLang="en-US" sz="3200">
                <a:latin typeface="Calibri" panose="020F0502020204030204" pitchFamily="34" charset="0"/>
                <a:sym typeface="宋体" panose="02010600030101010101" pitchFamily="2" charset="-122"/>
              </a:rPr>
              <a:t>”</a:t>
            </a:r>
            <a:r>
              <a:rPr lang="zh-CN" altLang="en-US" sz="3200">
                <a:sym typeface="宋体" panose="02010600030101010101" pitchFamily="2" charset="-122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宋体" panose="02010600030101010101" pitchFamily="2" charset="-122"/>
              </a:rPr>
              <a:t>注意区别学过的</a:t>
            </a:r>
            <a:r>
              <a:rPr lang="en-US" altLang="zh-CN" sz="3200">
                <a:sym typeface="宋体" panose="02010600030101010101" pitchFamily="2" charset="-122"/>
              </a:rPr>
              <a:t>be good at</a:t>
            </a:r>
            <a:r>
              <a:rPr lang="zh-CN" altLang="en-US" sz="3200">
                <a:sym typeface="宋体" panose="02010600030101010101" pitchFamily="2" charset="-122"/>
              </a:rPr>
              <a:t>和</a:t>
            </a:r>
            <a:r>
              <a:rPr lang="en-US" altLang="zh-CN" sz="3200">
                <a:sym typeface="宋体" panose="02010600030101010101" pitchFamily="2" charset="-122"/>
              </a:rPr>
              <a:t>be good with</a:t>
            </a:r>
            <a:r>
              <a:rPr lang="zh-CN" altLang="en-US" sz="3200">
                <a:sym typeface="宋体" panose="02010600030101010101" pitchFamily="2" charset="-122"/>
              </a:rPr>
              <a:t>的用法。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宋体" panose="02010600030101010101" pitchFamily="2" charset="-122"/>
              </a:rPr>
              <a:t>7) Tina</a:t>
            </a:r>
            <a:r>
              <a:rPr lang="zh-CN" altLang="en-US" sz="3200">
                <a:sym typeface="宋体" panose="02010600030101010101" pitchFamily="2" charset="-122"/>
              </a:rPr>
              <a:t>擅长英语。 </a:t>
            </a:r>
            <a:r>
              <a:rPr lang="en-US" altLang="zh-CN" sz="3200">
                <a:sym typeface="宋体" panose="02010600030101010101" pitchFamily="2" charset="-122"/>
              </a:rPr>
              <a:t>Tina_____________________________ English.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宋体" panose="02010600030101010101" pitchFamily="2" charset="-122"/>
              </a:rPr>
              <a:t>8) </a:t>
            </a:r>
            <a:r>
              <a:rPr lang="zh-CN" altLang="en-US" sz="3200">
                <a:sym typeface="宋体" panose="02010600030101010101" pitchFamily="2" charset="-122"/>
              </a:rPr>
              <a:t>我和老人们相处得好。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宋体" panose="02010600030101010101" pitchFamily="2" charset="-122"/>
              </a:rPr>
              <a:t>I _____________________________________ the old people.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宋体" panose="02010600030101010101" pitchFamily="2" charset="-122"/>
              </a:rPr>
              <a:t>9) </a:t>
            </a:r>
            <a:r>
              <a:rPr lang="zh-CN" altLang="en-US" sz="3200">
                <a:sym typeface="宋体" panose="02010600030101010101" pitchFamily="2" charset="-122"/>
              </a:rPr>
              <a:t>做运动对我们健康有好处。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宋体" panose="02010600030101010101" pitchFamily="2" charset="-122"/>
              </a:rPr>
              <a:t>Playing sports __________________ our health.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1835150" y="2349500"/>
            <a:ext cx="36877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good at 	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755650" y="3355975"/>
            <a:ext cx="5730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am good	with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2987675" y="4868863"/>
            <a:ext cx="489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 good for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3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en-US" altLang="zh-CN" sz="3200" b="1" dirty="0">
                <a:sym typeface="Arial" panose="020B0604020202020204" pitchFamily="34" charset="0"/>
              </a:rPr>
              <a:t>Reading </a:t>
            </a:r>
            <a:r>
              <a:rPr lang="en-US" altLang="zh-CN" sz="3200" b="1" dirty="0"/>
              <a:t>P11)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3589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根据</a:t>
            </a:r>
            <a:r>
              <a:rPr lang="en-US" altLang="zh-CN" sz="3200" dirty="0"/>
              <a:t>2b</a:t>
            </a:r>
            <a:r>
              <a:rPr lang="zh-CN" altLang="en-US" sz="3200" dirty="0"/>
              <a:t>内容完成短文填空，每空一词。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</a:t>
            </a:r>
            <a:r>
              <a:rPr lang="en-US" altLang="zh-CN" sz="3200" dirty="0"/>
              <a:t>Tony and Mary are brother and sister, but they have 1. ________ life habits.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Tony is unhealthy. He doesn’t get up 2. _________ in the morning, so he doesn’t have much time 3. _______________ breakfast. He likes 4. ___________________ hamburgers for lunch at school. When he gets home after school, he always 5. ______________ his homework first. He goes to bed 6. ____________ ten thirty.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86020" name="TextBox 9"/>
          <p:cNvSpPr txBox="1">
            <a:spLocks noChangeArrowheads="1"/>
          </p:cNvSpPr>
          <p:nvPr/>
        </p:nvSpPr>
        <p:spPr bwMode="auto">
          <a:xfrm>
            <a:off x="1547813" y="2276475"/>
            <a:ext cx="184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different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179388" y="3213100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early</a:t>
            </a:r>
          </a:p>
        </p:txBody>
      </p:sp>
      <p:sp>
        <p:nvSpPr>
          <p:cNvPr id="86022" name="矩形 14"/>
          <p:cNvSpPr>
            <a:spLocks noChangeArrowheads="1"/>
          </p:cNvSpPr>
          <p:nvPr/>
        </p:nvSpPr>
        <p:spPr bwMode="auto">
          <a:xfrm>
            <a:off x="3060700" y="3717925"/>
            <a:ext cx="2085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86023" name="矩形 14"/>
          <p:cNvSpPr>
            <a:spLocks noChangeArrowheads="1"/>
          </p:cNvSpPr>
          <p:nvPr/>
        </p:nvSpPr>
        <p:spPr bwMode="auto">
          <a:xfrm>
            <a:off x="2195513" y="4221163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eating</a:t>
            </a:r>
          </a:p>
        </p:txBody>
      </p:sp>
      <p:sp>
        <p:nvSpPr>
          <p:cNvPr id="86024" name="矩形 14"/>
          <p:cNvSpPr>
            <a:spLocks noChangeArrowheads="1"/>
          </p:cNvSpPr>
          <p:nvPr/>
        </p:nvSpPr>
        <p:spPr bwMode="auto">
          <a:xfrm>
            <a:off x="2843213" y="5157788"/>
            <a:ext cx="2085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does</a:t>
            </a:r>
          </a:p>
        </p:txBody>
      </p:sp>
      <p:sp>
        <p:nvSpPr>
          <p:cNvPr id="86025" name="矩形 14"/>
          <p:cNvSpPr>
            <a:spLocks noChangeArrowheads="1"/>
          </p:cNvSpPr>
          <p:nvPr/>
        </p:nvSpPr>
        <p:spPr bwMode="auto">
          <a:xfrm>
            <a:off x="3708400" y="5661025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  <p:bldP spid="8602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922</Words>
  <Application>Microsoft Office PowerPoint</Application>
  <PresentationFormat>全屏显示(4:3)</PresentationFormat>
  <Paragraphs>199</Paragraphs>
  <Slides>16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楷体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7512CD72EF194CB7AEF74AA90094A18E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