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B069231-15E5-4701-90D5-ED5306992F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0C36DDE-229D-43AE-99C6-973B436DC3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89E54-A38E-43B9-AE18-35D69280A36F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B1D7B-9E4D-45D2-B747-DF88020BCA2A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C72725-7B79-405F-81AA-025FF51EB525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A29D0-D771-4CFD-93C3-60D538233C3F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E1C78-3F2E-4537-AE98-38E05FAD0E18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C918F-BDEB-42EC-9B1E-E421E8FB000D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1E22F-25D9-4F93-AC87-FE72448F4EE6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1834D-0675-449D-A18B-6B80E0A91B13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BA8D3-DE99-458E-9D47-532654ED88D0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EF189-EE97-4E04-8B46-7C2804073B84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04902-DDFC-45AF-B99A-81664AE528FD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68D79-F2A7-443F-9C42-4E06D23F55A0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C3F00-E7FB-4BD1-9745-F6A3810A740E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AF105-97D7-4549-9F90-A92A8595E9BE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AA797-835B-42C9-B13D-E1C47CAAF8C5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图片 13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19525"/>
              <a:ext cx="914400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 userDrawn="1"/>
          </p:nvSpPr>
          <p:spPr>
            <a:xfrm>
              <a:off x="0" y="0"/>
              <a:ext cx="9144000" cy="5444089"/>
            </a:xfrm>
            <a:prstGeom prst="rect">
              <a:avLst/>
            </a:prstGeom>
            <a:gradFill flip="none" rotWithShape="1">
              <a:gsLst>
                <a:gs pos="70000">
                  <a:srgbClr val="EDE6C9"/>
                </a:gs>
                <a:gs pos="22000">
                  <a:srgbClr val="EDE6C9"/>
                </a:gs>
                <a:gs pos="100000">
                  <a:srgbClr val="ECDCAE"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037" y="1281112"/>
            <a:ext cx="7089688" cy="113402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0" i="0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037" y="2496101"/>
            <a:ext cx="7089688" cy="47879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F28A-3B38-47E7-A8D5-182C5D0E64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3E3F-1300-47AA-9854-E3121B7C9B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39E2-C8B7-49F7-903C-1F21BE0C3B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CD6F-9F1C-4164-81EC-BA1254BCC8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23A8-827C-4B1E-92B2-C98F41894E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091F-D6E7-4BA5-A733-AF0AC9A56F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23A8-827C-4B1E-92B2-C98F41894E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091F-D6E7-4BA5-A733-AF0AC9A56F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00000"/>
              <a:buFont typeface="Wingdings" panose="05000000000000000000" pitchFamily="2" charset="2"/>
              <a:buChar char="±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C561-635E-4DBE-856A-FFC1C12B7BD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17E5-E4B4-406A-8EB4-E15AB9AFF3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23EC-A8ED-468F-869B-8DA25B323FE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FDC8-64AC-4E63-BAAE-674BB7502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C698-F9D0-4BD2-B361-37E726548E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DAAB-3D19-4D82-B323-C125CCF5B6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2D83-8595-4F6B-97BF-32BA56692EC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63EB-638B-42CD-BF80-518B0F6279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9602-811B-4578-942F-004262688E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63C5-764F-444E-B7F3-79C3E34AC9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AE3E-E8BB-4AC8-B3DD-B605DA5131E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2C18-EFAD-47BF-B6E7-481D0472EF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EA51-55A6-49AA-9A76-7BC038770D2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D599-F8B8-4F49-BA38-9D5AB8EEBD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8B9-DC2C-45EB-80E0-E721511BB66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E926-191B-4465-99AC-F2C883AA67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C123A8-827C-4B1E-92B2-C98F41894E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54091F-D6E7-4BA5-A733-AF0AC9A56F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16832"/>
            <a:ext cx="91440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合理预算</a:t>
            </a:r>
          </a:p>
        </p:txBody>
      </p:sp>
      <p:sp>
        <p:nvSpPr>
          <p:cNvPr id="2051" name="TextBox 9"/>
          <p:cNvSpPr txBox="1">
            <a:spLocks noChangeArrowheads="1"/>
          </p:cNvSpPr>
          <p:nvPr/>
        </p:nvSpPr>
        <p:spPr bwMode="auto">
          <a:xfrm>
            <a:off x="591344" y="71437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冀教版六年级数学下册第六单元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599552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1019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71625" y="928688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计算用药量。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14375" y="1643063"/>
            <a:ext cx="7929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小立生病了，需要服用消炎药。医生推荐了下面两种。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143000" y="2786063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）消炎口服液。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357313" y="3705225"/>
            <a:ext cx="3143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2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38" y="4929188"/>
            <a:ext cx="14430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5715000" y="3286125"/>
            <a:ext cx="2500313" cy="1214438"/>
          </a:xfrm>
          <a:prstGeom prst="wedgeRoundRectCallout">
            <a:avLst>
              <a:gd name="adj1" fmla="val 23414"/>
              <a:gd name="adj2" fmla="val 7593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儿童服药与成人有什么不同？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571500" y="500063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①成人每天最多服用多少毫升？最少服用多少毫升？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71500" y="1928813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②小立今年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岁，体重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千克。如果服用这种口服液 ，应该怎样服用？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71500" y="3357563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③请你把儿童每天用药量和每次用药量填在下表中。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175" y="4857750"/>
            <a:ext cx="78279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428625" y="642938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）消炎片。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42938" y="1571625"/>
            <a:ext cx="3124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25" y="2286000"/>
            <a:ext cx="14430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4143375" y="1714500"/>
            <a:ext cx="2500313" cy="1357313"/>
          </a:xfrm>
          <a:prstGeom prst="wedgeRoundRectCallout">
            <a:avLst>
              <a:gd name="adj1" fmla="val 78497"/>
              <a:gd name="adj2" fmla="val 359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mg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”是毫克，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克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=1000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毫克。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71500" y="500063"/>
            <a:ext cx="8072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①成人每天最多吃几片？最少吃几片？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00063" y="1357313"/>
            <a:ext cx="8072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②小立如果服用这种片剂，每天最多吃几片？最少吃几片？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71500" y="2928938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③请你把儿童每天最多用药量和最少用药量填在下表中。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313" y="4500563"/>
            <a:ext cx="8801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500063" y="3621088"/>
            <a:ext cx="8072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邻居家的小弟弟才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岁，体重为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千克，也需要用这种消炎药。请你帮阿姨算一算小弟弟的用药量。</a:t>
            </a:r>
          </a:p>
        </p:txBody>
      </p:sp>
      <p:pic>
        <p:nvPicPr>
          <p:cNvPr id="15363" name="图片 5" descr="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642938"/>
            <a:ext cx="2438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资料带 3"/>
          <p:cNvSpPr/>
          <p:nvPr/>
        </p:nvSpPr>
        <p:spPr>
          <a:xfrm>
            <a:off x="285750" y="428625"/>
            <a:ext cx="2857500" cy="85725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兔博士网站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928938" y="1214438"/>
            <a:ext cx="3143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家庭小药箱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14375" y="2071688"/>
            <a:ext cx="7858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家庭储备常用药品是为了使一些小病能得到及时治疗、尽早控制，或至少能在去医院前作些临时处理。特别是夏日准备一些防暑保健药是十分必要的。但要注意：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第一，不能乱吃药，要在医生指导下或严格按照药品的说明书用药。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第二，注意药品的保质期，过期的、变质的药品不能服用，要及时扔掉。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第三，对自己不能确诊或症状较重、变化较大的疾病，不能擅自用药，应及时去医院诊治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786063" y="35718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39552" y="1772816"/>
            <a:ext cx="8286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/>
            <a:r>
              <a:rPr lang="en-US" altLang="zh-CN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、结合具体情境，经历用计算、预算解决实际问题的过程。</a:t>
            </a:r>
          </a:p>
          <a:p>
            <a:pPr indent="304800" eaLnBrk="0" hangingPunct="0"/>
            <a:r>
              <a:rPr lang="en-US" altLang="zh-CN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、能运用数与代数的知识解决生活中简单的合理预算问题。</a:t>
            </a:r>
          </a:p>
          <a:p>
            <a:pPr indent="304800" eaLnBrk="0" hangingPunct="0"/>
            <a:r>
              <a:rPr lang="en-US" altLang="zh-CN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、感受数学与生活的密切联系，体会节约、预算在解决问题中的重要意义。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6434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6431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9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20376">
            <a:off x="696913" y="29511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500063"/>
            <a:ext cx="1019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1571625" y="107156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亿知多少。</a:t>
            </a:r>
          </a:p>
        </p:txBody>
      </p:sp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642938" y="1785938"/>
            <a:ext cx="7786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我国大约有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亿人，如果每年节约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0.10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元人民币，就是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亿元。</a:t>
            </a:r>
          </a:p>
        </p:txBody>
      </p:sp>
      <p:pic>
        <p:nvPicPr>
          <p:cNvPr id="4104" name="图片 6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38576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7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93882">
            <a:off x="1970088" y="32321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8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1433">
            <a:off x="1020763" y="354488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0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66724">
            <a:off x="2390775" y="37877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11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6109">
            <a:off x="609600" y="410368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12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76466">
            <a:off x="762000" y="425608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图片 13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0682">
            <a:off x="2471738" y="40846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14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1687513" y="43846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图片 15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1116013" y="48847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图片 16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2687638" y="48847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图片 17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7784">
            <a:off x="1192213" y="553720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图片 18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455560">
            <a:off x="2544763" y="53038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图片 19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0129">
            <a:off x="1538288" y="38163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图片 20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0129">
            <a:off x="1395413" y="46021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图片 21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55845">
            <a:off x="2200275" y="420211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图片 22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90020">
            <a:off x="2822575" y="32607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图片 23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6982">
            <a:off x="3079750" y="41068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图片 2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2861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图片 2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5004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图片 2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36528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图片 2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4290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图片 28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2861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图片 2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0719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图片 3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2148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图片 3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8576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图片 3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3576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图片 3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图片 3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92906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图片 3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8606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图片 3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6431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图片 38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30718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图片 3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1435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图片 4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3578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图片 4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0005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8" name="图片 4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8577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图片 4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92906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图片 4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6434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图片 4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507206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71500" y="4437112"/>
            <a:ext cx="80724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）建一所希望小学需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万元，这些钱可以建多少所希望小学？</a:t>
            </a:r>
          </a:p>
        </p:txBody>
      </p:sp>
      <p:pic>
        <p:nvPicPr>
          <p:cNvPr id="5123" name="图片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1812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8097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20376">
            <a:off x="696913" y="4889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139541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93882">
            <a:off x="1970088" y="7699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9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1433">
            <a:off x="1020763" y="10826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0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66724">
            <a:off x="2390775" y="13255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1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6109">
            <a:off x="609600" y="16414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12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76466">
            <a:off x="762000" y="17938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3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0682">
            <a:off x="2471738" y="16224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14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1687513" y="19224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15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1116013" y="24225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图片 16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2687638" y="24225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图片 17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7784">
            <a:off x="1192213" y="307498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图片 18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455560">
            <a:off x="2544763" y="28749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图片 19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0129">
            <a:off x="1538288" y="13541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图片 20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0129">
            <a:off x="1395413" y="21399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图片 21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55845">
            <a:off x="2200275" y="173990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图片 22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90020">
            <a:off x="2822575" y="79851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图片 23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6982">
            <a:off x="3079750" y="16446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图片 2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8239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图片 2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0382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图片 2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11906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图片 2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9667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图片 28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8239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图片 2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6097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图片 3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7526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图片 3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3954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图片 3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89547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图片 3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097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图片 3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466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图片 3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23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图片 3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8097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图片 3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6096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图片 38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6812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图片 3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8956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图片 4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5382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图片 4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3955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图片 4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466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图片 4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812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图片 4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609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00063" y="4144963"/>
            <a:ext cx="8072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）援助每位分困学生需要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元，这些钱可以使多少名贫困生免受失学之苦？</a:t>
            </a:r>
          </a:p>
        </p:txBody>
      </p:sp>
      <p:pic>
        <p:nvPicPr>
          <p:cNvPr id="6147" name="图片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1812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8097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6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20376">
            <a:off x="696913" y="4889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139541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93882">
            <a:off x="1970088" y="7699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9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1433">
            <a:off x="1020763" y="10826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10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66724">
            <a:off x="2390775" y="13255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11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6109">
            <a:off x="609600" y="16414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12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76466">
            <a:off x="762000" y="179387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13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0682">
            <a:off x="2471738" y="16224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14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1687513" y="19224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图片 15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1116013" y="24225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图片 16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3463">
            <a:off x="2687638" y="2422525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图片 17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7784">
            <a:off x="1192213" y="307498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图片 18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455560">
            <a:off x="2544763" y="287496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图片 19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0129">
            <a:off x="1538288" y="1354138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图片 20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90129">
            <a:off x="1395413" y="21399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图片 21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55845">
            <a:off x="2200275" y="173990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图片 22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90020">
            <a:off x="2822575" y="798513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图片 23" descr="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6982">
            <a:off x="3079750" y="1644650"/>
            <a:ext cx="2035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图片 2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8239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图片 2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0382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图片 2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11906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图片 2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9667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图片 28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8239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图片 2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6097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图片 3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7526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图片 3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395413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图片 3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89547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图片 3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097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图片 3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466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图片 35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23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图片 3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18097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图片 3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6096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图片 38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6812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图片 3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89560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图片 4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53828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图片 41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395538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图片 42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466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图片 43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181225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图片 4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2609850"/>
            <a:ext cx="771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00063" y="3862388"/>
            <a:ext cx="8072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）你认为这些钱还可以做些什么？</a:t>
            </a:r>
          </a:p>
        </p:txBody>
      </p:sp>
      <p:pic>
        <p:nvPicPr>
          <p:cNvPr id="7171" name="图片 4" descr="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642938"/>
            <a:ext cx="2438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3"/>
            <a:ext cx="1019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571625" y="107156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预算救灾款数。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42938" y="1785938"/>
            <a:ext cx="77866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坝上地区的一次暴风雪，使大约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万人的生活受到影响，无家可归。</a:t>
            </a: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3286125"/>
            <a:ext cx="487203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2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13" y="4929188"/>
            <a:ext cx="14430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5857875" y="3071813"/>
            <a:ext cx="2500313" cy="1428750"/>
          </a:xfrm>
          <a:prstGeom prst="wedgeRoundRectCallout">
            <a:avLst>
              <a:gd name="adj1" fmla="val 23414"/>
              <a:gd name="adj2" fmla="val 7593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要恢复正常生活需要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个月的时间。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71500" y="500063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）按平均一个家庭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口用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顶帐篷计算，需要准备多少顶帐篷？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50"/>
            <a:ext cx="3619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71500" y="4502150"/>
            <a:ext cx="80724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）按平均每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人一条棉被计算，需要准备多少条棉被？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71500" y="500063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）按平均每人每天吃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千克粮食计算，需要调运多少吨粮食？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71500" y="3214688"/>
            <a:ext cx="80724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）估算一下这些救灾物资需要多少万元？这些物资得需要多少辆汽车运送？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715000" y="4856163"/>
            <a:ext cx="3071813" cy="1571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帐篷：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580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顶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棉被：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粮食：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1650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主题34</Template>
  <TotalTime>0</TotalTime>
  <Words>599</Words>
  <Application>Microsoft Office PowerPoint</Application>
  <PresentationFormat>全屏显示(4:3)</PresentationFormat>
  <Paragraphs>56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华文楷体</vt:lpstr>
      <vt:lpstr>华文新魏</vt:lpstr>
      <vt:lpstr>宋体</vt:lpstr>
      <vt:lpstr>微软雅黑</vt:lpstr>
      <vt:lpstr>幼圆</vt:lpstr>
      <vt:lpstr>Arial</vt:lpstr>
      <vt:lpstr>Calibri</vt:lpstr>
      <vt:lpstr>Constantia</vt:lpstr>
      <vt:lpstr>Times New Roman</vt:lpstr>
      <vt:lpstr>Wingdings</vt:lpstr>
      <vt:lpstr>WWW.2PPT.COM</vt:lpstr>
      <vt:lpstr>第一PPT模板网-WWW.1PPT.COM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2022-01-07T02:20:44Z</dcterms:created>
  <dcterms:modified xsi:type="dcterms:W3CDTF">2023-01-17T01:18:20Z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8F96AEC9490343AAA37E65829EC692FD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