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5" autoAdjust="0"/>
    <p:restoredTop sz="94660"/>
  </p:normalViewPr>
  <p:slideViewPr>
    <p:cSldViewPr snapToGrid="0">
      <p:cViewPr>
        <p:scale>
          <a:sx n="75" d="100"/>
          <a:sy n="75" d="100"/>
        </p:scale>
        <p:origin x="-2118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23599-6008-4D46-8465-A15C8C5AEAE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9EDE3-24E4-48B6-9981-50D8CA372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EDE3-24E4-48B6-9981-50D8CA3725D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18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Administrator\Desktop\5c87ef7459286.jpg"/>
          <p:cNvPicPr>
            <a:picLocks noChangeAspect="1" noChangeArrowheads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b="-1"/>
          <a:stretch>
            <a:fillRect/>
          </a:stretch>
        </p:blipFill>
        <p:spPr>
          <a:xfrm>
            <a:off x="0" y="-29029"/>
            <a:ext cx="12211050" cy="68726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31" y="1335315"/>
            <a:ext cx="7840575" cy="4112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91169" y="2011180"/>
            <a:ext cx="4326974" cy="3090846"/>
          </a:xfrm>
          <a:prstGeom prst="rect">
            <a:avLst/>
          </a:prstGeom>
        </p:spPr>
      </p:pic>
      <p:pic>
        <p:nvPicPr>
          <p:cNvPr id="1028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27541" y="2645301"/>
            <a:ext cx="469140" cy="4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55630" y="2894258"/>
            <a:ext cx="400360" cy="3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64588" y="4111435"/>
            <a:ext cx="367786" cy="3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5db275e8276c41571976680256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305317" y="2206647"/>
            <a:ext cx="608371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cs typeface="+mn-ea"/>
                <a:sym typeface="+mn-lt"/>
              </a:rPr>
              <a:t>节日风俗</a:t>
            </a:r>
          </a:p>
        </p:txBody>
      </p:sp>
      <p:pic>
        <p:nvPicPr>
          <p:cNvPr id="21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7901" y="2924985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90" y="2774454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6343" y="3026462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23744" y="2190496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0942" y="4115192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一、圣诞布丁</a:t>
            </a:r>
          </a:p>
        </p:txBody>
      </p:sp>
      <p:pic>
        <p:nvPicPr>
          <p:cNvPr id="9218" name="Picture 2" descr="C:\Users\Administrator\Desktop\5c75c3afa14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929" y="239877"/>
            <a:ext cx="8467271" cy="62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172802" y="1636211"/>
            <a:ext cx="5442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今日</a:t>
            </a:r>
            <a:r>
              <a:rPr lang="zh-CN" altLang="en-US" dirty="0">
                <a:cs typeface="+mn-ea"/>
                <a:sym typeface="+mn-lt"/>
              </a:rPr>
              <a:t>的圣诞布丁源于传统圣诞食物牛奶麦粥。</a:t>
            </a:r>
            <a:r>
              <a:rPr lang="en-US" altLang="zh-CN" dirty="0">
                <a:cs typeface="+mn-ea"/>
                <a:sym typeface="+mn-lt"/>
              </a:rPr>
              <a:t>14</a:t>
            </a:r>
            <a:r>
              <a:rPr lang="zh-CN" altLang="en-US" dirty="0">
                <a:cs typeface="+mn-ea"/>
                <a:sym typeface="+mn-lt"/>
              </a:rPr>
              <a:t>世纪以后，烤箱出现在一些贵族的奢华住所里，他们尝试着将麦片粥放进烤箱，于是就烤成了蛋糕。现在每到圣诞节来临，家人们就会聚在一起烘制这道美食。每位家庭成员都要共同制造一个圣诞布丁，象征团结和谐。每个人在搅拌面团时，都会默默许下一个愿望，最后还会在面团里藏一个硬币，这有点像我们以前过年时饺子里放钢鏰儿的意思。</a:t>
            </a:r>
          </a:p>
        </p:txBody>
      </p:sp>
      <p:pic>
        <p:nvPicPr>
          <p:cNvPr id="9222" name="Picture 6" descr="https://timgsa.baidu.com/timg?image&amp;quality=80&amp;size=b9999_10000&amp;sec=1573669032796&amp;di=c355dcf9b901e72e8b09f7485769e2ea&amp;imgtype=0&amp;src=http%3A%2F%2F5b0988e595225.cdn.sohucs.com%2Fq_70%2Cc_zoom%2Cw_640%2Fimages%2F20171226%2Ff77ebc1b87c4435b91846b785e71f7f5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733261" y="1640033"/>
            <a:ext cx="2907197" cy="18442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224" name="Picture 8" descr="https://timgsa.baidu.com/timg?image&amp;quality=80&amp;size=b9999_10000&amp;sec=1573669032818&amp;di=388ccf5b8e6cbb2803c49755d539d9ba&amp;imgtype=0&amp;src=http%3A%2F%2Fpic.rmb.bdstatic.com%2Fc00159285b790bee8fd5685dbb3b232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9432" y="3377321"/>
            <a:ext cx="2907197" cy="21836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46528" y="1241363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cs typeface="+mn-ea"/>
                <a:sym typeface="+mn-lt"/>
              </a:rPr>
              <a:t>二、烤火鸡</a:t>
            </a:r>
            <a:endParaRPr lang="zh-CN" altLang="en-US" sz="4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1266" name="Picture 2" descr="C:\Users\Administrator\Desktop\5c758a6bd328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05072" y="2202226"/>
            <a:ext cx="5724071" cy="27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84628" y="2190553"/>
            <a:ext cx="45204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在传统的圣诞餐桌上，烤火鸡是不可缺少的菜式。在一些亚洲国家，或许每年只有圣诞节这一天才吃火鸡，以庆祝佳节；但在欧美，尤其是美洲大陆，火鸡却是很普通的一种肉食，而且在感恩节和圣诞节这两个大日子，火鸡更是传统的食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1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1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5c7607865944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2992" y="423861"/>
            <a:ext cx="9937522" cy="60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72072" y="182193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三、佳音队</a:t>
            </a:r>
          </a:p>
        </p:txBody>
      </p:sp>
      <p:sp>
        <p:nvSpPr>
          <p:cNvPr id="4" name="矩形 3"/>
          <p:cNvSpPr/>
          <p:nvPr/>
        </p:nvSpPr>
        <p:spPr>
          <a:xfrm>
            <a:off x="2293256" y="2345154"/>
            <a:ext cx="4397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平安夜当晚，都会看到一群可爱的小男生或小女生，手拿诗歌弹着吉他，一家一家的唱着诗歌报佳音。那么佳音队这种节日活动是怎么来的呢？</a:t>
            </a:r>
          </a:p>
        </p:txBody>
      </p:sp>
      <p:sp>
        <p:nvSpPr>
          <p:cNvPr id="8" name="矩形 7"/>
          <p:cNvSpPr/>
          <p:nvPr/>
        </p:nvSpPr>
        <p:spPr>
          <a:xfrm>
            <a:off x="2438399" y="3840125"/>
            <a:ext cx="4397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耶稣诞生的那一晚，一在旷野看守羊群的牧羊人，突然听见有声音自天上传来，向他们报耶稣降生的好消息。后来人们就效仿天使，在平安夜的晚上到处报人传讲耶稣降生的消息，直到今日，报佳音已经变成圣诞节不可缺少的一个节目。</a:t>
            </a:r>
          </a:p>
        </p:txBody>
      </p:sp>
      <p:pic>
        <p:nvPicPr>
          <p:cNvPr id="12292" name="Picture 4" descr="https://timgsa.baidu.com/timg?image&amp;quality=80&amp;size=b9999_10000&amp;sec=1573669339834&amp;di=8676492eee329afdd9d5e43dc9cb47ae&amp;imgtype=0&amp;src=http%3A%2F%2Fwww.lucktrees.com%2Fpublic%2Fimages%2Fcms%2F59af5e76943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13501">
            <a:off x="7255737" y="2421384"/>
            <a:ext cx="2849532" cy="154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esktop\5d8f211ad7bd3156966121059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29347">
            <a:off x="762000" y="219075"/>
            <a:ext cx="592455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016020" y="1834634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四、互赠礼物</a:t>
            </a:r>
          </a:p>
        </p:txBody>
      </p:sp>
      <p:sp>
        <p:nvSpPr>
          <p:cNvPr id="9" name="矩形 8"/>
          <p:cNvSpPr/>
          <p:nvPr/>
        </p:nvSpPr>
        <p:spPr>
          <a:xfrm>
            <a:off x="6100535" y="2665631"/>
            <a:ext cx="56914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互相交换礼物、报佳音。平安夜，当晚，全家人会团聚在客厅中，围绕在圣诞树旁唱圣诞歌曲，互相交换礼物，彼此分享一年来生活中的喜怒哀乐，表达内心的祝福及爱。在这天晚上都会看到一群可爱的小男生或小女生，手拿诗歌弹着吉他，一家一家的唱着诗歌报佳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5db275e8276c41571976680256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305317" y="2206647"/>
            <a:ext cx="608371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cs typeface="+mn-ea"/>
                <a:sym typeface="+mn-lt"/>
              </a:rPr>
              <a:t>各国风俗</a:t>
            </a:r>
          </a:p>
        </p:txBody>
      </p:sp>
      <p:pic>
        <p:nvPicPr>
          <p:cNvPr id="21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7901" y="2924985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90" y="2774454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6343" y="3026462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23744" y="2190496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5c756b82d81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4027" y="-1567996"/>
            <a:ext cx="8157482" cy="81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416070" y="1679748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意大利❉</a:t>
            </a:r>
          </a:p>
        </p:txBody>
      </p:sp>
      <p:sp>
        <p:nvSpPr>
          <p:cNvPr id="7" name="矩形 6"/>
          <p:cNvSpPr/>
          <p:nvPr/>
        </p:nvSpPr>
        <p:spPr>
          <a:xfrm>
            <a:off x="6500585" y="2510745"/>
            <a:ext cx="47915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意大利是个宗教国家，圣诞节是一年中最大最隆重的节日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圣诞节，意大利人有一种很好的风俗，儿童们作文或撰诗歌，表示感谢他们的父母在一年来给他们的教养。他们的作品，在未吃圣诞大餐之前，被暗藏在餐巾里、碟子的下面或是桌布里，父母装作看不见。在他们吃完大餐之后，便把它取回，向大家朗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86013" y="1853919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  <a:cs typeface="+mn-ea"/>
                <a:sym typeface="+mn-lt"/>
              </a:rPr>
              <a:t>西班牙❉</a:t>
            </a:r>
            <a:endParaRPr lang="zh-CN" altLang="en-US" sz="48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0528" y="2684916"/>
            <a:ext cx="43996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该国的孩童常将鞋子放在窗口或门外，以接受圣诞礼物。在许多城市中，男孩子也常备有许多高级礼物，要送给美丽女子。“牛” 在圣诞节也受到最好的待遇。因当地有一传说：“耶稣降生时，曾有一只牛向他吐气，使他得到温暖”。</a:t>
            </a:r>
          </a:p>
        </p:txBody>
      </p:sp>
      <p:pic>
        <p:nvPicPr>
          <p:cNvPr id="15362" name="Picture 2" descr="C:\Users\Administrator\Desktop\5c75da54534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4971" y="-159658"/>
            <a:ext cx="7017657" cy="70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416070" y="209524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挪威❉</a:t>
            </a:r>
          </a:p>
        </p:txBody>
      </p:sp>
      <p:sp>
        <p:nvSpPr>
          <p:cNvPr id="7" name="矩形 6"/>
          <p:cNvSpPr/>
          <p:nvPr/>
        </p:nvSpPr>
        <p:spPr>
          <a:xfrm>
            <a:off x="6500585" y="2926243"/>
            <a:ext cx="47915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在圣诞节前夕，家中每一份子就寝前需将鞋子由大到小排成一列。挪威人认为家人如此做可以在未来的一年里得到和睦与安宁。次日早晨，家人见面就互唱最喜爱的圣诞歌曲。</a:t>
            </a:r>
          </a:p>
        </p:txBody>
      </p:sp>
      <p:pic>
        <p:nvPicPr>
          <p:cNvPr id="16386" name="Picture 2" descr="C:\Users\Administrator\Desktop\5c761155d114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743" y="1199042"/>
            <a:ext cx="4325257" cy="43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86013" y="1853919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日本❉</a:t>
            </a:r>
          </a:p>
        </p:txBody>
      </p:sp>
      <p:sp>
        <p:nvSpPr>
          <p:cNvPr id="7" name="矩形 6"/>
          <p:cNvSpPr/>
          <p:nvPr/>
        </p:nvSpPr>
        <p:spPr>
          <a:xfrm>
            <a:off x="1870528" y="2684916"/>
            <a:ext cx="479152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日本，大多数人都信奉传统的神道教以及佛教，圣诞节的宗教气息淡薄，一般人鲜少注意圣诞节或平安夜的宗教意义。大多是年轻人受到商业炒作的影响，将圣诞节等同于礼物交换、狂欢节或是情人节的延伸，年轻人开派对，情侣往往在圣诞夜约会、吃大餐，造成餐厅与旅馆人潮远多于教堂的现象。</a:t>
            </a:r>
          </a:p>
        </p:txBody>
      </p:sp>
      <p:pic>
        <p:nvPicPr>
          <p:cNvPr id="17410" name="Picture 2" descr="C:\Users\Administrator\Desktop\5c757941281d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2057" y="1962214"/>
            <a:ext cx="547672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 b="-1"/>
          <a:stretch>
            <a:fillRect/>
          </a:stretch>
        </p:blipFill>
        <p:spPr>
          <a:xfrm>
            <a:off x="0" y="-29029"/>
            <a:ext cx="12192000" cy="687262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955214" y="922362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35700" y="1845692"/>
            <a:ext cx="1826142" cy="1322322"/>
            <a:chOff x="197350" y="1306620"/>
            <a:chExt cx="1826142" cy="1322322"/>
          </a:xfrm>
        </p:grpSpPr>
        <p:pic>
          <p:nvPicPr>
            <p:cNvPr id="5" name="Picture 4" descr="C:\Users\Administrator\Desktop\5c7550879920f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15926" y="1306620"/>
              <a:ext cx="788986" cy="730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97350" y="204416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节日介绍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69246" y="3602918"/>
            <a:ext cx="1826142" cy="1503644"/>
            <a:chOff x="1830896" y="3063846"/>
            <a:chExt cx="1826142" cy="1503644"/>
          </a:xfrm>
        </p:grpSpPr>
        <p:pic>
          <p:nvPicPr>
            <p:cNvPr id="6" name="Picture 4" descr="C:\Users\Administrator\Desktop\5c7550879920f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349473" y="3063846"/>
              <a:ext cx="788986" cy="730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830896" y="3982715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节日风俗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02793" y="2210846"/>
            <a:ext cx="1826142" cy="1348548"/>
            <a:chOff x="3464443" y="1671774"/>
            <a:chExt cx="1826142" cy="1348548"/>
          </a:xfrm>
        </p:grpSpPr>
        <p:pic>
          <p:nvPicPr>
            <p:cNvPr id="7" name="Picture 4" descr="C:\Users\Administrator\Desktop\5c7550879920f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983020" y="1671774"/>
              <a:ext cx="788986" cy="730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3464443" y="243554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各国习俗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36340" y="3924511"/>
            <a:ext cx="1826142" cy="1506005"/>
            <a:chOff x="5097990" y="3385439"/>
            <a:chExt cx="1826142" cy="1506005"/>
          </a:xfrm>
        </p:grpSpPr>
        <p:pic>
          <p:nvPicPr>
            <p:cNvPr id="8" name="Picture 4" descr="C:\Users\Administrator\Desktop\5c7550879920f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16567" y="3385439"/>
              <a:ext cx="788986" cy="730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5097990" y="4306669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宗教习俗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69887" y="2403659"/>
            <a:ext cx="1826142" cy="1361838"/>
            <a:chOff x="6731537" y="1864587"/>
            <a:chExt cx="1826142" cy="1361838"/>
          </a:xfrm>
        </p:grpSpPr>
        <p:pic>
          <p:nvPicPr>
            <p:cNvPr id="10" name="Picture 4" descr="C:\Users\Administrator\Desktop\5c7550879920f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250114" y="1864587"/>
              <a:ext cx="788986" cy="730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6731537" y="2641650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节日祝福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363662" y="4875159"/>
            <a:ext cx="2464734" cy="176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416070" y="1529189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  <a:cs typeface="+mn-ea"/>
                <a:sym typeface="+mn-lt"/>
              </a:rPr>
              <a:t>中国❉</a:t>
            </a:r>
            <a:endParaRPr lang="zh-CN" altLang="en-US" sz="48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00585" y="2325515"/>
            <a:ext cx="4791529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平安夜就是圣诞节前夜，圣诞节是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25</a:t>
            </a:r>
            <a:r>
              <a:rPr lang="zh-CN" altLang="en-US" dirty="0">
                <a:cs typeface="+mn-ea"/>
                <a:sym typeface="+mn-lt"/>
              </a:rPr>
              <a:t>日，平安夜就是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24</a:t>
            </a:r>
            <a:r>
              <a:rPr lang="zh-CN" altLang="en-US" dirty="0">
                <a:cs typeface="+mn-ea"/>
                <a:sym typeface="+mn-lt"/>
              </a:rPr>
              <a:t>日夜晚。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苹果的「苹」与平安的「平」同音，于是中国人寓以苹果「平安」的吉祥含义。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于是就有了平安夜送苹果的习俗。平安夜即将来临苹果「着装」悄然传递「平安」祝福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圣诞节的前一天，被称为平安夜。平安夜还没到，一种叫做「平安果」的礼物，开始在人们手中悄然传递。</a:t>
            </a:r>
          </a:p>
        </p:txBody>
      </p:sp>
      <p:pic>
        <p:nvPicPr>
          <p:cNvPr id="18434" name="Picture 2" descr="C:\Users\Administrator\Desktop\5c7636b41d4b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9606" y="1262916"/>
            <a:ext cx="7287116" cy="48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5db275e8276c41571976680256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305317" y="2206647"/>
            <a:ext cx="608371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cs typeface="+mn-ea"/>
                <a:sym typeface="+mn-lt"/>
              </a:rPr>
              <a:t>宗教习俗</a:t>
            </a:r>
          </a:p>
        </p:txBody>
      </p:sp>
      <p:pic>
        <p:nvPicPr>
          <p:cNvPr id="21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7901" y="2924985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90" y="2774454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6343" y="3026462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23744" y="2190496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17670" y="1967567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天主教俗</a:t>
            </a:r>
          </a:p>
        </p:txBody>
      </p:sp>
      <p:sp>
        <p:nvSpPr>
          <p:cNvPr id="7" name="矩形 6"/>
          <p:cNvSpPr/>
          <p:nvPr/>
        </p:nvSpPr>
        <p:spPr>
          <a:xfrm>
            <a:off x="6602185" y="2589721"/>
            <a:ext cx="47915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天主教的圣诞节在平安夜开始。除非当日是星期日（参看待降节），守夜的聚会据说是在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24</a:t>
            </a:r>
            <a:r>
              <a:rPr lang="zh-CN" altLang="en-US" dirty="0">
                <a:cs typeface="+mn-ea"/>
                <a:sym typeface="+mn-lt"/>
              </a:rPr>
              <a:t>日早上。然而，在午夜前参加圣诞节的聚会是不被允许的。圣诞季节继续直至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日，如当日是星期六，则至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日，当 </a:t>
            </a:r>
            <a:r>
              <a:rPr lang="en-US" altLang="zh-CN" dirty="0">
                <a:cs typeface="+mn-ea"/>
                <a:sym typeface="+mn-lt"/>
              </a:rPr>
              <a:t>the Vigil of the </a:t>
            </a:r>
            <a:r>
              <a:rPr lang="zh-CN" altLang="en-US" dirty="0">
                <a:cs typeface="+mn-ea"/>
                <a:sym typeface="+mn-lt"/>
              </a:rPr>
              <a:t>显现日 庆祝时。</a:t>
            </a:r>
          </a:p>
        </p:txBody>
      </p:sp>
      <p:pic>
        <p:nvPicPr>
          <p:cNvPr id="19458" name="Picture 2" descr="https://timgsa.baidu.com/timg?image&amp;quality=80&amp;size=b9999_10000&amp;sec=1573670014266&amp;di=2b0bffb642b8cde676380a82a44052e3&amp;imgtype=0&amp;src=http%3A%2F%2Fh.hiphotos.baidu.com%2Fzhidao%2Fwh%3D450%2C600%2Fsign%3D1611969e682762d0806bacbb95dc24cc%2Fe7cd7b899e510fb3b0d95e2ad233c895d0430c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1857" y="2159121"/>
            <a:ext cx="4674507" cy="2981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07741" y="1967567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基督教俗</a:t>
            </a:r>
          </a:p>
        </p:txBody>
      </p:sp>
      <p:sp>
        <p:nvSpPr>
          <p:cNvPr id="7" name="矩形 6"/>
          <p:cNvSpPr/>
          <p:nvPr/>
        </p:nvSpPr>
        <p:spPr>
          <a:xfrm>
            <a:off x="6992256" y="2589721"/>
            <a:ext cx="47915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平安夜基督教会中，平安夜这天，每家按传统都要摆放一棵圣诞树。当晚，全家人团聚在客厅中，围在圣诞树旁唱圣诞歌曲，互相交换礼物，彼此分享生活中的喜怒哀乐，表达内心的祝福和爱，并祈求来年的幸福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还有不少基督徒会在平安夜参与子夜弥撒或聚会，通常在世界各地的教堂内举行，以表示圣诞日的开始。</a:t>
            </a:r>
          </a:p>
        </p:txBody>
      </p:sp>
      <p:pic>
        <p:nvPicPr>
          <p:cNvPr id="22530" name="Picture 2" descr="https://timgsa.baidu.com/timg?image&amp;quality=80&amp;size=b9999_10000&amp;sec=1573670096792&amp;di=86293fea27c7da1c1ff88553deacd44f&amp;imgtype=0&amp;src=http%3A%2F%2F5b0988e595225.cdn.sohucs.com%2Fimages%2F20190712%2F3fc2820ca2c849308c06f3f1e004b9c5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246414" y="2162430"/>
            <a:ext cx="5355771" cy="3125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38584" y="2174222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其他教会</a:t>
            </a:r>
          </a:p>
        </p:txBody>
      </p:sp>
      <p:sp>
        <p:nvSpPr>
          <p:cNvPr id="7" name="矩形 6"/>
          <p:cNvSpPr/>
          <p:nvPr/>
        </p:nvSpPr>
        <p:spPr>
          <a:xfrm>
            <a:off x="7023099" y="2796376"/>
            <a:ext cx="47915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一些教会则会在晚上较早时间举行烛光崇拜，通常会有耶稣降生故事的话剧表演，亦会享用大餐，一般会有火鸡或火腿作为主菜。德国的传统菜色则是烧鲤鱼。</a:t>
            </a:r>
          </a:p>
        </p:txBody>
      </p:sp>
      <p:pic>
        <p:nvPicPr>
          <p:cNvPr id="23554" name="Picture 2" descr="https://timgsa.baidu.com/timg?image&amp;quality=80&amp;size=b9999_10000&amp;sec=1573670166647&amp;di=c26f5990e7c21a5e7b6622039e327fd4&amp;imgtype=0&amp;src=http%3A%2F%2Fimages.tuniucdn.com%2Fimages%2F2011-04-13%2FV%2FVxmP87WKznQEtt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775" y="1451430"/>
            <a:ext cx="5185681" cy="380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5db275e8276c41571976680256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305317" y="2322759"/>
            <a:ext cx="6340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>
                <a:cs typeface="+mn-ea"/>
                <a:sym typeface="+mn-lt"/>
              </a:rPr>
              <a:t>平安夜祝福</a:t>
            </a:r>
          </a:p>
        </p:txBody>
      </p:sp>
      <p:pic>
        <p:nvPicPr>
          <p:cNvPr id="21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7901" y="2924985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90" y="2774454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6343" y="3026462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23744" y="2190496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99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99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99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99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99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99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99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99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5db27612839041571976722508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21234817">
            <a:off x="2419350" y="696089"/>
            <a:ext cx="571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我想在你最高兴时说出我的心里话，浪漫的圣诞节里，我的机会终于来了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你快乐时像头小猪，生气时更像！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以真诚为半径，以尊重为圆心，送你一个圆圆的祝福给你，愿爱你的人更爱你，你爱的人更懂你！圣诞快乐！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圣诞老人留言：因昨晚没有袜子装礼物，只好折成现金存入你的帐户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请务必在一小时内查询六次信用卡帐户，即可到帐！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在隆冬来临之际，希望你身体健康，永远快乐得就像炉子上的水壶一样，即使屁股烧得红红的，也依然快乐地吹着口哨幸福地冒着鼻涕泡泡。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5db27612839041571976722508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21234817">
            <a:off x="2419350" y="903838"/>
            <a:ext cx="5715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无数个圣诞的祝福，那友谊，厚厚积累的愉快记忆，人间的亲情，天堂的温馨，终于带给了我们大家。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平安之夜的使者，向你报一声平安，让这祥和的旋律，伴随你度过今晚。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有人说，如果你能在圣诞前三个月接到祝福，那么在来年的前三个礼拜，对你的祝福就能实现，现在我几祝福你：钱途无量，事业爱情一帆风顺。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我手摘一弯月牙，头顶两颗星辰，眼含三色秋波，口叼九朵玫瑰，脚踏十瑞祥云，以闪电般的速度来到你的面前：圣诞快乐！愿意和我一起分享圣诞吗？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我刚在圣诞老人那许下愿：把我当做一件礼物，送给那正在看短信息的人，我愿生生世世陪伴着她。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5db275e8276c41571976680256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305317" y="2206647"/>
            <a:ext cx="608371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cs typeface="+mn-ea"/>
                <a:sym typeface="+mn-lt"/>
              </a:rPr>
              <a:t>节日介绍</a:t>
            </a:r>
          </a:p>
        </p:txBody>
      </p:sp>
      <p:pic>
        <p:nvPicPr>
          <p:cNvPr id="21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7901" y="2924985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90" y="2774454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6343" y="3026462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23744" y="2190496"/>
            <a:ext cx="544512" cy="5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5d5fbe3047e091566555696892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83543" y="219941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平安夜（</a:t>
            </a:r>
            <a:r>
              <a:rPr lang="en-US" altLang="zh-CN" sz="3200" dirty="0">
                <a:solidFill>
                  <a:srgbClr val="C00000"/>
                </a:solidFill>
                <a:cs typeface="+mn-ea"/>
                <a:sym typeface="+mn-lt"/>
              </a:rPr>
              <a:t>Silent Night</a:t>
            </a:r>
            <a:r>
              <a:rPr lang="zh-CN" altLang="en-US" sz="3200" dirty="0" smtClean="0">
                <a:solidFill>
                  <a:srgbClr val="C00000"/>
                </a:solidFill>
                <a:cs typeface="+mn-ea"/>
                <a:sym typeface="+mn-lt"/>
              </a:rPr>
              <a:t>）</a:t>
            </a:r>
            <a:endParaRPr lang="en-US" altLang="zh-CN" sz="3200" dirty="0" smtClean="0">
              <a:solidFill>
                <a:srgbClr val="C00000"/>
              </a:solidFill>
              <a:cs typeface="+mn-ea"/>
              <a:sym typeface="+mn-lt"/>
            </a:endParaRPr>
          </a:p>
          <a:p>
            <a:r>
              <a:rPr lang="zh-CN" altLang="en-US" sz="2400" dirty="0" smtClean="0">
                <a:cs typeface="+mn-ea"/>
                <a:sym typeface="+mn-lt"/>
              </a:rPr>
              <a:t>即</a:t>
            </a:r>
            <a:r>
              <a:rPr lang="zh-CN" altLang="en-US" sz="2400" dirty="0">
                <a:cs typeface="+mn-ea"/>
                <a:sym typeface="+mn-lt"/>
              </a:rPr>
              <a:t>圣诞前夕（</a:t>
            </a:r>
            <a:r>
              <a:rPr lang="en-US" altLang="zh-CN" sz="2400" dirty="0">
                <a:cs typeface="+mn-ea"/>
                <a:sym typeface="+mn-lt"/>
              </a:rPr>
              <a:t>Christmas Eve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en-US" altLang="zh-CN" sz="2400" dirty="0">
                <a:cs typeface="+mn-ea"/>
                <a:sym typeface="+mn-lt"/>
              </a:rPr>
              <a:t>12</a:t>
            </a:r>
            <a:r>
              <a:rPr lang="zh-CN" altLang="en-US" sz="2400" dirty="0">
                <a:cs typeface="+mn-ea"/>
                <a:sym typeface="+mn-lt"/>
              </a:rPr>
              <a:t>月</a:t>
            </a:r>
            <a:r>
              <a:rPr lang="en-US" altLang="zh-CN" sz="2400" dirty="0">
                <a:cs typeface="+mn-ea"/>
                <a:sym typeface="+mn-lt"/>
              </a:rPr>
              <a:t>24</a:t>
            </a:r>
            <a:r>
              <a:rPr lang="zh-CN" altLang="en-US" sz="2400" dirty="0">
                <a:cs typeface="+mn-ea"/>
                <a:sym typeface="+mn-lt"/>
              </a:rPr>
              <a:t>日），在大部分基督教国家是圣诞节的一部分，但现在，由于中西文化的融合，已成为世界性的一个节日。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80856" y="1985780"/>
            <a:ext cx="72190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平安</a:t>
            </a:r>
            <a:r>
              <a:rPr lang="zh-CN" altLang="en-US" sz="4800" dirty="0" smtClean="0">
                <a:solidFill>
                  <a:srgbClr val="C00000"/>
                </a:solidFill>
                <a:cs typeface="+mn-ea"/>
                <a:sym typeface="+mn-lt"/>
              </a:rPr>
              <a:t>夜</a:t>
            </a:r>
            <a:endParaRPr lang="en-US" altLang="zh-CN" sz="4800" dirty="0" smtClean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cs typeface="+mn-ea"/>
                <a:sym typeface="+mn-lt"/>
              </a:rPr>
              <a:t>传统上</a:t>
            </a:r>
            <a:r>
              <a:rPr lang="zh-CN" altLang="en-US" sz="2000" dirty="0">
                <a:cs typeface="+mn-ea"/>
                <a:sym typeface="+mn-lt"/>
              </a:rPr>
              <a:t>是摆设圣诞树的日子，但随着圣诞节的庆祝活动提早开始进行，例如美国在感恩节后，不少圣诞树早在圣诞节前数星期已被摆设。延伸发展至今平安夜不仅是指</a:t>
            </a:r>
            <a:r>
              <a:rPr lang="en-US" altLang="zh-CN" sz="2000" dirty="0">
                <a:cs typeface="+mn-ea"/>
                <a:sym typeface="+mn-lt"/>
              </a:rPr>
              <a:t>12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24</a:t>
            </a:r>
            <a:r>
              <a:rPr lang="zh-CN" altLang="en-US" sz="2000" dirty="0">
                <a:cs typeface="+mn-ea"/>
                <a:sym typeface="+mn-lt"/>
              </a:rPr>
              <a:t>日晚了，指的是圣诞前夕，特指</a:t>
            </a:r>
            <a:r>
              <a:rPr lang="en-US" altLang="zh-CN" sz="2000" dirty="0">
                <a:cs typeface="+mn-ea"/>
                <a:sym typeface="+mn-lt"/>
              </a:rPr>
              <a:t>12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24</a:t>
            </a:r>
            <a:r>
              <a:rPr lang="zh-CN" altLang="en-US" sz="2000" dirty="0">
                <a:cs typeface="+mn-ea"/>
                <a:sym typeface="+mn-lt"/>
              </a:rPr>
              <a:t>日全天，但由于一般节日氛围在晚上容易调动起来，大型活动都集中在晚上，故被称作平安夜。</a:t>
            </a:r>
          </a:p>
        </p:txBody>
      </p:sp>
      <p:pic>
        <p:nvPicPr>
          <p:cNvPr id="3075" name="Picture 3" descr="C:\Users\Administrator\Desktop\5c9836a118bc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0703">
            <a:off x="1231899" y="563001"/>
            <a:ext cx="3598641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istrator\Desktop\5c7550879920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8942" y="1985780"/>
            <a:ext cx="754057" cy="6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7404" y="66616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d249ecc601c415626810368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6325" y="-1695450"/>
            <a:ext cx="10966450" cy="1096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758043" y="2586033"/>
            <a:ext cx="4978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平安夜指</a:t>
            </a:r>
            <a:r>
              <a:rPr lang="en-US" altLang="zh-CN" sz="3200" dirty="0">
                <a:solidFill>
                  <a:srgbClr val="C00000"/>
                </a:solidFill>
                <a:cs typeface="+mn-ea"/>
                <a:sym typeface="+mn-lt"/>
              </a:rPr>
              <a:t>12</a:t>
            </a: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月</a:t>
            </a:r>
            <a:r>
              <a:rPr lang="en-US" altLang="zh-CN" sz="3200" dirty="0">
                <a:solidFill>
                  <a:srgbClr val="C00000"/>
                </a:solidFill>
                <a:cs typeface="+mn-ea"/>
                <a:sym typeface="+mn-lt"/>
              </a:rPr>
              <a:t>24</a:t>
            </a: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日</a:t>
            </a:r>
            <a:r>
              <a:rPr lang="zh-CN" altLang="en-US" sz="3200" dirty="0" smtClean="0">
                <a:solidFill>
                  <a:srgbClr val="C00000"/>
                </a:solidFill>
                <a:cs typeface="+mn-ea"/>
                <a:sym typeface="+mn-lt"/>
              </a:rPr>
              <a:t>晚</a:t>
            </a:r>
            <a:endParaRPr lang="en-US" altLang="zh-CN" sz="3200" dirty="0" smtClean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是</a:t>
            </a:r>
            <a:r>
              <a:rPr lang="zh-CN" altLang="en-US" sz="1600" dirty="0">
                <a:cs typeface="+mn-ea"/>
                <a:sym typeface="+mn-lt"/>
              </a:rPr>
              <a:t>圣诞夜的意思，英语叫</a:t>
            </a:r>
            <a:r>
              <a:rPr lang="en-US" altLang="zh-CN" sz="1600" dirty="0">
                <a:cs typeface="+mn-ea"/>
                <a:sym typeface="+mn-lt"/>
              </a:rPr>
              <a:t>Christmas Eve</a:t>
            </a:r>
            <a:r>
              <a:rPr lang="zh-CN" altLang="en-US" sz="1600" dirty="0">
                <a:cs typeface="+mn-ea"/>
                <a:sym typeface="+mn-lt"/>
              </a:rPr>
              <a:t>（圣诞前夕，圣诞前夜），平安夜也用来表示圣诞节前一天。巧得很，和中国民间的“扫尘节”一样（夏历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日，在全国大部分地区的家庭里都要扫尘，“尘”和“陈”谐音，“扫尘”因而有“除旧”的意思），在旧时的欧洲，平安夜也是扫尘的</a:t>
            </a:r>
            <a:r>
              <a:rPr lang="zh-CN" altLang="en-US" sz="1600" dirty="0" smtClean="0">
                <a:cs typeface="+mn-ea"/>
                <a:sym typeface="+mn-lt"/>
              </a:rPr>
              <a:t>日子。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4099" name="Picture 3" descr="C:\Users\Administrator\Desktop\5c9836fbec8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6557" y="400049"/>
            <a:ext cx="6245443" cy="81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5d89f22679dc4156932151018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345" y="-99071"/>
            <a:ext cx="7460343" cy="74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242629" y="2492328"/>
            <a:ext cx="477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大多数欧美家庭成员团聚在家中，共进丰盛的晚餐，然后围坐在熊熊燃烧的火炉旁，弹琴唱歌，共叙天伦之乐；或者举办一个别开生面的化妆舞会，通宵达旦地庆祝圣诞夜是一个幸福、祥和、狂欢的平安夜、团圆夜。圣诞之夜，父母们会悄悄地给孩子们准备礼物放在长统袜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5c75bcabd251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2056" y="810306"/>
            <a:ext cx="6937830" cy="58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365828" y="1369539"/>
            <a:ext cx="49929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圣诞夜的高潮是基督教堂在圣诞夜举行的活动。圣诞夜弥撒一般分为两次，晚上</a:t>
            </a:r>
            <a:r>
              <a:rPr lang="en-US" altLang="zh-CN" dirty="0">
                <a:cs typeface="+mn-ea"/>
                <a:sym typeface="+mn-lt"/>
              </a:rPr>
              <a:t>9</a:t>
            </a:r>
            <a:r>
              <a:rPr lang="zh-CN" altLang="en-US" dirty="0">
                <a:cs typeface="+mn-ea"/>
                <a:sym typeface="+mn-lt"/>
              </a:rPr>
              <a:t>～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点的一次对教众举行；另一次是子夜时分的大弥撒，这是圣诞夜的高潮。子夜大弥撒在午夜结束，此时，正好圣诞节来临，常常伴随着教堂的钟声，敲响了对世界的宽恕、祝福和欢乐、幸福。</a:t>
            </a:r>
          </a:p>
        </p:txBody>
      </p:sp>
      <p:pic>
        <p:nvPicPr>
          <p:cNvPr id="6150" name="Picture 6" descr="https://timgsa.baidu.com/timg?image&amp;quality=80&amp;size=b9999_10000&amp;sec=1573668670722&amp;di=d19819ddd9c1fa265343b14cd0447bb6&amp;imgtype=0&amp;src=http%3A%2F%2Fwww.chinadaily.com.cn%2Flanguage_tips%2Fnews%2Fattachement%2Fjpg%2Fsite1%2F20091225%2F0013729e41a90c9e7305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9886" y="969963"/>
            <a:ext cx="3081110" cy="2133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52" name="Picture 8" descr="https://timgsa.baidu.com/timg?image&amp;quality=80&amp;size=b9999_10000&amp;sec=1573668670719&amp;di=935a942a61a03b32697bcbaf6611eef2&amp;imgtype=0&amp;src=http%3A%2F%2Fstatic.guim.co.uk%2Fsys-images%2FGuardian%2FPix%2Fpictures%2F2013%2F3%2F19%2F1363685873010%2FCardinals-attend-Pope-Fra-0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16050">
            <a:off x="8374743" y="3176947"/>
            <a:ext cx="3081110" cy="2103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5d25c25f253a4156275567966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238358"/>
            <a:ext cx="9303657" cy="93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15886" y="14613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节日传说</a:t>
            </a:r>
          </a:p>
        </p:txBody>
      </p:sp>
      <p:sp>
        <p:nvSpPr>
          <p:cNvPr id="4" name="矩形 3"/>
          <p:cNvSpPr/>
          <p:nvPr/>
        </p:nvSpPr>
        <p:spPr>
          <a:xfrm>
            <a:off x="2022076" y="2129435"/>
            <a:ext cx="50028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传说是在耶稣诞生的晚上，在旷野看守羊群的牧羊人，突然听见天上传来了声音，告诉他们耶稣降生的消息。根据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圣经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记载，耶稣来到人间，是要作人世间的王，成为大家都信仰的人，因此天使便透过这些牧羊人把消息传给更多的人。于是也有更多的人知道了耶稣即将要诞生。</a:t>
            </a:r>
          </a:p>
          <a:p>
            <a:r>
              <a:rPr lang="zh-CN" altLang="en-US" sz="1600" dirty="0">
                <a:cs typeface="+mn-ea"/>
                <a:sym typeface="+mn-lt"/>
              </a:rPr>
              <a:t>后来，人们也就是模仿这天使，四处的去张扬耶稣诞生的日子，于是就有了人们在在平安夜的晚上，到处传讲耶稣降生的消息。直至今日，就演变成报佳音这个活动。而这个活动也是逐渐的流传了下来，于是就慢慢变成了人们口中的圣诞夜也就是平安夜，故传统称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日夜为“圣诞夜”或“平安夜”。</a:t>
            </a:r>
          </a:p>
        </p:txBody>
      </p:sp>
      <p:pic>
        <p:nvPicPr>
          <p:cNvPr id="10" name="Picture 9" descr="C:\Users\Administrator\Desktop\5c767e1783b8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5081" y="1100569"/>
            <a:ext cx="3345035" cy="51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vit1k25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1944</Words>
  <Application>Microsoft Office PowerPoint</Application>
  <PresentationFormat>宽屏</PresentationFormat>
  <Paragraphs>89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2022-03-11T03:44:58Z</dcterms:created>
  <dcterms:modified xsi:type="dcterms:W3CDTF">2023-01-11T01:51:10Z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A1419BEC4B82410286178294F9F21AAD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