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329" r:id="rId4"/>
    <p:sldId id="330" r:id="rId5"/>
    <p:sldId id="331" r:id="rId6"/>
    <p:sldId id="309" r:id="rId7"/>
    <p:sldId id="284" r:id="rId8"/>
    <p:sldId id="286" r:id="rId9"/>
    <p:sldId id="332" r:id="rId10"/>
    <p:sldId id="333" r:id="rId11"/>
    <p:sldId id="334" r:id="rId12"/>
    <p:sldId id="335" r:id="rId13"/>
    <p:sldId id="313" r:id="rId14"/>
    <p:sldId id="336" r:id="rId15"/>
    <p:sldId id="356" r:id="rId16"/>
    <p:sldId id="357" r:id="rId17"/>
    <p:sldId id="358" r:id="rId18"/>
    <p:sldId id="359" r:id="rId19"/>
    <p:sldId id="360" r:id="rId20"/>
    <p:sldId id="361" r:id="rId21"/>
    <p:sldId id="328" r:id="rId22"/>
    <p:sldId id="348" r:id="rId23"/>
    <p:sldId id="349" r:id="rId24"/>
    <p:sldId id="350" r:id="rId25"/>
    <p:sldId id="362" r:id="rId26"/>
    <p:sldId id="363" r:id="rId27"/>
    <p:sldId id="364" r:id="rId28"/>
    <p:sldId id="365" r:id="rId29"/>
    <p:sldId id="366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29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714618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第六单元  两、三位数的加法和减法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691181"/>
            <a:ext cx="12191999" cy="9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6.1 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数加三位数连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续进位加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42613" y="3465754"/>
            <a:ext cx="3849870" cy="339224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428409" y="5524346"/>
            <a:ext cx="597394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83970" y="1429425"/>
            <a:ext cx="2355907" cy="1429754"/>
            <a:chOff x="200293" y="2838912"/>
            <a:chExt cx="2355907" cy="1429754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组合 5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/>
                  <a:t>8</a:t>
                </a:r>
                <a:endParaRPr lang="zh-CN" altLang="en-US" sz="4400" dirty="0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/>
                  <a:t>5</a:t>
                </a:r>
                <a:endParaRPr lang="zh-CN" altLang="en-US" sz="4400" dirty="0"/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181567" y="3883254"/>
            <a:ext cx="10190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</a:rPr>
              <a:t>【讲解】写</a:t>
            </a:r>
            <a:r>
              <a:rPr lang="zh-CN" altLang="zh-CN" sz="2400" dirty="0">
                <a:solidFill>
                  <a:srgbClr val="FF0000"/>
                </a:solidFill>
              </a:rPr>
              <a:t>竖式时，相同数位对齐，先用个位上的</a:t>
            </a:r>
            <a:r>
              <a:rPr lang="en-US" altLang="zh-CN" sz="2400" dirty="0">
                <a:solidFill>
                  <a:srgbClr val="FF0000"/>
                </a:solidFill>
              </a:rPr>
              <a:t>4</a:t>
            </a:r>
            <a:r>
              <a:rPr lang="zh-CN" altLang="zh-CN" sz="2400" dirty="0">
                <a:solidFill>
                  <a:srgbClr val="FF0000"/>
                </a:solidFill>
              </a:rPr>
              <a:t>加</a:t>
            </a:r>
            <a:r>
              <a:rPr lang="en-US" altLang="zh-CN" sz="2400" dirty="0">
                <a:solidFill>
                  <a:srgbClr val="FF0000"/>
                </a:solidFill>
              </a:rPr>
              <a:t>3</a:t>
            </a:r>
            <a:r>
              <a:rPr lang="zh-CN" altLang="zh-CN" sz="2400" dirty="0">
                <a:solidFill>
                  <a:srgbClr val="FF0000"/>
                </a:solidFill>
              </a:rPr>
              <a:t>，得</a:t>
            </a:r>
            <a:r>
              <a:rPr lang="en-US" altLang="zh-CN" sz="2400" dirty="0">
                <a:solidFill>
                  <a:srgbClr val="FF0000"/>
                </a:solidFill>
              </a:rPr>
              <a:t>7</a:t>
            </a:r>
            <a:r>
              <a:rPr lang="zh-CN" altLang="zh-CN" sz="2400" dirty="0">
                <a:solidFill>
                  <a:srgbClr val="FF0000"/>
                </a:solidFill>
              </a:rPr>
              <a:t>，在个位上写</a:t>
            </a:r>
            <a:r>
              <a:rPr lang="en-US" altLang="zh-CN" sz="2400" dirty="0">
                <a:solidFill>
                  <a:srgbClr val="FF0000"/>
                </a:solidFill>
              </a:rPr>
              <a:t>7</a:t>
            </a:r>
            <a:r>
              <a:rPr lang="zh-CN" altLang="zh-CN" sz="2400" dirty="0">
                <a:solidFill>
                  <a:srgbClr val="FF0000"/>
                </a:solidFill>
              </a:rPr>
              <a:t>；再用十位上的</a:t>
            </a:r>
            <a:r>
              <a:rPr lang="en-US" altLang="zh-CN" sz="2400" dirty="0">
                <a:solidFill>
                  <a:srgbClr val="FF0000"/>
                </a:solidFill>
              </a:rPr>
              <a:t>8</a:t>
            </a:r>
            <a:r>
              <a:rPr lang="zh-CN" altLang="zh-CN" sz="2400" dirty="0">
                <a:solidFill>
                  <a:srgbClr val="FF0000"/>
                </a:solidFill>
              </a:rPr>
              <a:t>加</a:t>
            </a:r>
            <a:r>
              <a:rPr lang="en-US" altLang="zh-CN" sz="2400" dirty="0">
                <a:solidFill>
                  <a:srgbClr val="FF0000"/>
                </a:solidFill>
              </a:rPr>
              <a:t>4</a:t>
            </a:r>
            <a:r>
              <a:rPr lang="zh-CN" altLang="zh-CN" sz="2400" dirty="0">
                <a:solidFill>
                  <a:srgbClr val="FF0000"/>
                </a:solidFill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</a:rPr>
              <a:t>12</a:t>
            </a:r>
            <a:r>
              <a:rPr lang="zh-CN" altLang="zh-CN" sz="2400" dirty="0">
                <a:solidFill>
                  <a:srgbClr val="FF0000"/>
                </a:solidFill>
              </a:rPr>
              <a:t>，在十位上写</a:t>
            </a:r>
            <a:r>
              <a:rPr lang="en-US" altLang="zh-CN" sz="2400" dirty="0">
                <a:solidFill>
                  <a:srgbClr val="FF0000"/>
                </a:solidFill>
              </a:rPr>
              <a:t>2</a:t>
            </a:r>
            <a:r>
              <a:rPr lang="zh-CN" altLang="zh-CN" sz="2400" dirty="0">
                <a:solidFill>
                  <a:srgbClr val="FF0000"/>
                </a:solidFill>
              </a:rPr>
              <a:t>向百位进一，百位上的</a:t>
            </a:r>
            <a:r>
              <a:rPr lang="en-US" altLang="zh-CN" sz="2400" dirty="0">
                <a:solidFill>
                  <a:srgbClr val="FF0000"/>
                </a:solidFill>
              </a:rPr>
              <a:t>6</a:t>
            </a:r>
            <a:r>
              <a:rPr lang="zh-CN" altLang="zh-CN" sz="2400" dirty="0">
                <a:solidFill>
                  <a:srgbClr val="FF0000"/>
                </a:solidFill>
              </a:rPr>
              <a:t>加上</a:t>
            </a:r>
            <a:r>
              <a:rPr lang="en-US" altLang="zh-CN" sz="2400" dirty="0">
                <a:solidFill>
                  <a:srgbClr val="FF0000"/>
                </a:solidFill>
              </a:rPr>
              <a:t>5</a:t>
            </a:r>
            <a:r>
              <a:rPr lang="zh-CN" altLang="zh-CN" sz="2400" dirty="0">
                <a:solidFill>
                  <a:srgbClr val="FF0000"/>
                </a:solidFill>
              </a:rPr>
              <a:t>再加上进上来的</a:t>
            </a:r>
            <a:r>
              <a:rPr lang="en-US" altLang="zh-CN" sz="2400" dirty="0">
                <a:solidFill>
                  <a:srgbClr val="FF0000"/>
                </a:solidFill>
              </a:rPr>
              <a:t>1</a:t>
            </a:r>
            <a:r>
              <a:rPr lang="zh-CN" altLang="zh-CN" sz="2400" dirty="0">
                <a:solidFill>
                  <a:srgbClr val="FF0000"/>
                </a:solidFill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</a:rPr>
              <a:t>12</a:t>
            </a:r>
            <a:r>
              <a:rPr lang="zh-CN" altLang="zh-CN" sz="2400" dirty="0">
                <a:solidFill>
                  <a:srgbClr val="FF0000"/>
                </a:solidFill>
              </a:rPr>
              <a:t>，在百位上写</a:t>
            </a:r>
            <a:r>
              <a:rPr lang="en-US" altLang="zh-CN" sz="2400" dirty="0">
                <a:solidFill>
                  <a:srgbClr val="FF0000"/>
                </a:solidFill>
              </a:rPr>
              <a:t>2</a:t>
            </a:r>
            <a:r>
              <a:rPr lang="zh-CN" altLang="zh-CN" sz="2400" dirty="0">
                <a:solidFill>
                  <a:srgbClr val="FF0000"/>
                </a:solidFill>
              </a:rPr>
              <a:t>，再向千位进一，在千位上写</a:t>
            </a:r>
            <a:r>
              <a:rPr lang="en-US" altLang="zh-CN" sz="2400" dirty="0">
                <a:solidFill>
                  <a:srgbClr val="FF0000"/>
                </a:solidFill>
              </a:rPr>
              <a:t>1</a:t>
            </a:r>
            <a:r>
              <a:rPr lang="zh-CN" altLang="zh-CN" sz="2400" dirty="0">
                <a:solidFill>
                  <a:srgbClr val="FF0000"/>
                </a:solidFill>
              </a:rPr>
              <a:t>，结果就是</a:t>
            </a:r>
            <a:r>
              <a:rPr lang="en-US" altLang="zh-CN" sz="2400" dirty="0">
                <a:solidFill>
                  <a:srgbClr val="FF0000"/>
                </a:solidFill>
              </a:rPr>
              <a:t>1227</a:t>
            </a:r>
            <a:r>
              <a:rPr lang="zh-CN" altLang="zh-CN" sz="2400" dirty="0">
                <a:solidFill>
                  <a:srgbClr val="FF0000"/>
                </a:solidFill>
              </a:rPr>
              <a:t>。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143846" y="1369570"/>
            <a:ext cx="2355907" cy="2253127"/>
            <a:chOff x="200293" y="2838912"/>
            <a:chExt cx="2355907" cy="2253127"/>
          </a:xfrm>
        </p:grpSpPr>
        <p:grpSp>
          <p:nvGrpSpPr>
            <p:cNvPr id="17" name="组合 16"/>
            <p:cNvGrpSpPr/>
            <p:nvPr/>
          </p:nvGrpSpPr>
          <p:grpSpPr>
            <a:xfrm>
              <a:off x="463904" y="4270147"/>
              <a:ext cx="2043264" cy="821892"/>
              <a:chOff x="500057" y="2786461"/>
              <a:chExt cx="2043264" cy="821892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021891" y="278646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500057" y="282768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cxnSp>
          <p:nvCxnSpPr>
            <p:cNvPr id="18" name="直接连接符 17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组合 18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07325" y="1275008"/>
            <a:ext cx="97268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【方法小结】三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位数加法的笔算方法：相同数位对齐，从个位加起；不管哪一位上的数相加满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，都要向前一位进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，计算时要记得加进上来的“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2474" y="302933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1579139" y="4049465"/>
            <a:ext cx="6815724" cy="1468390"/>
            <a:chOff x="1579139" y="4049465"/>
            <a:chExt cx="6815724" cy="1468390"/>
          </a:xfrm>
        </p:grpSpPr>
        <p:grpSp>
          <p:nvGrpSpPr>
            <p:cNvPr id="23" name="组合 22"/>
            <p:cNvGrpSpPr/>
            <p:nvPr/>
          </p:nvGrpSpPr>
          <p:grpSpPr>
            <a:xfrm>
              <a:off x="2394235" y="4049465"/>
              <a:ext cx="6000628" cy="1468390"/>
              <a:chOff x="2099880" y="2554202"/>
              <a:chExt cx="6000628" cy="1468390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2099880" y="2554202"/>
                <a:ext cx="2355907" cy="1429754"/>
                <a:chOff x="200293" y="2838912"/>
                <a:chExt cx="2355907" cy="1429754"/>
              </a:xfrm>
            </p:grpSpPr>
            <p:cxnSp>
              <p:nvCxnSpPr>
                <p:cNvPr id="35" name="直接连接符 34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6" name="组合 35"/>
                <p:cNvGrpSpPr/>
                <p:nvPr/>
              </p:nvGrpSpPr>
              <p:grpSpPr>
                <a:xfrm>
                  <a:off x="933904" y="2838912"/>
                  <a:ext cx="1622296" cy="769441"/>
                  <a:chOff x="933904" y="2838912"/>
                  <a:chExt cx="1622296" cy="769441"/>
                </a:xfrm>
              </p:grpSpPr>
              <p:sp>
                <p:nvSpPr>
                  <p:cNvPr id="42" name="文本框 41"/>
                  <p:cNvSpPr txBox="1"/>
                  <p:nvPr/>
                </p:nvSpPr>
                <p:spPr>
                  <a:xfrm>
                    <a:off x="1551487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44" name="文本框 43"/>
                  <p:cNvSpPr txBox="1"/>
                  <p:nvPr/>
                </p:nvSpPr>
                <p:spPr>
                  <a:xfrm>
                    <a:off x="9339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37" name="组合 36"/>
                <p:cNvGrpSpPr/>
                <p:nvPr/>
              </p:nvGrpSpPr>
              <p:grpSpPr>
                <a:xfrm>
                  <a:off x="907987" y="3459547"/>
                  <a:ext cx="1635334" cy="809119"/>
                  <a:chOff x="907987" y="2799234"/>
                  <a:chExt cx="1635334" cy="809119"/>
                </a:xfrm>
              </p:grpSpPr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8" name="文本框 37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>
                <a:off x="5744601" y="2592838"/>
                <a:ext cx="2355907" cy="1429754"/>
                <a:chOff x="200293" y="2838912"/>
                <a:chExt cx="2355907" cy="1429754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组合 26"/>
                <p:cNvGrpSpPr/>
                <p:nvPr/>
              </p:nvGrpSpPr>
              <p:grpSpPr>
                <a:xfrm>
                  <a:off x="1551487" y="2838912"/>
                  <a:ext cx="1004713" cy="769441"/>
                  <a:chOff x="1551487" y="2838912"/>
                  <a:chExt cx="1004713" cy="769441"/>
                </a:xfrm>
              </p:grpSpPr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1551487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28" name="组合 27"/>
                <p:cNvGrpSpPr/>
                <p:nvPr/>
              </p:nvGrpSpPr>
              <p:grpSpPr>
                <a:xfrm>
                  <a:off x="907987" y="3459547"/>
                  <a:ext cx="1635334" cy="809119"/>
                  <a:chOff x="907987" y="2799234"/>
                  <a:chExt cx="1635334" cy="809119"/>
                </a:xfrm>
              </p:grpSpPr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29" name="文本框 28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</p:grpSp>
        <p:sp>
          <p:nvSpPr>
            <p:cNvPr id="10" name="文本框 9"/>
            <p:cNvSpPr txBox="1"/>
            <p:nvPr/>
          </p:nvSpPr>
          <p:spPr>
            <a:xfrm>
              <a:off x="1579139" y="4268702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5499435" y="4286512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17431" y="1468190"/>
            <a:ext cx="7167485" cy="2815644"/>
            <a:chOff x="1017431" y="1468190"/>
            <a:chExt cx="7167485" cy="2815644"/>
          </a:xfrm>
        </p:grpSpPr>
        <p:sp>
          <p:nvSpPr>
            <p:cNvPr id="49" name="文本框 48"/>
            <p:cNvSpPr txBox="1"/>
            <p:nvPr/>
          </p:nvSpPr>
          <p:spPr>
            <a:xfrm>
              <a:off x="1017431" y="1468190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2453174" y="1978256"/>
              <a:ext cx="2355907" cy="2253127"/>
              <a:chOff x="200293" y="2838912"/>
              <a:chExt cx="2355907" cy="2253127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463904" y="4270147"/>
                <a:ext cx="2043264" cy="821892"/>
                <a:chOff x="500057" y="2786461"/>
                <a:chExt cx="2043264" cy="821892"/>
              </a:xfrm>
            </p:grpSpPr>
            <p:sp>
              <p:nvSpPr>
                <p:cNvPr id="69" name="文本框 68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70" name="文本框 6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71" name="文本框 70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72" name="文本框 71"/>
                <p:cNvSpPr txBox="1"/>
                <p:nvPr/>
              </p:nvSpPr>
              <p:spPr>
                <a:xfrm>
                  <a:off x="500057" y="282768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58" name="直接连接符 5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9" name="组合 58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66" name="文本框 65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67" name="文本框 6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68" name="文本框 67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grpSp>
            <p:nvGrpSpPr>
              <p:cNvPr id="60" name="组合 59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63" name="文本框 62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64" name="文本框 6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65" name="文本框 64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sp>
            <p:nvSpPr>
              <p:cNvPr id="61" name="文本框 6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0" name="文本框 89"/>
              <p:cNvSpPr txBox="1"/>
              <p:nvPr/>
            </p:nvSpPr>
            <p:spPr>
              <a:xfrm>
                <a:off x="1848247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586899" y="379427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5829009" y="2030707"/>
              <a:ext cx="2355907" cy="2253127"/>
              <a:chOff x="200293" y="2838912"/>
              <a:chExt cx="2355907" cy="2253127"/>
            </a:xfrm>
          </p:grpSpPr>
          <p:grpSp>
            <p:nvGrpSpPr>
              <p:cNvPr id="74" name="组合 73"/>
              <p:cNvGrpSpPr/>
              <p:nvPr/>
            </p:nvGrpSpPr>
            <p:grpSpPr>
              <a:xfrm>
                <a:off x="985738" y="4270147"/>
                <a:ext cx="1521430" cy="821892"/>
                <a:chOff x="1021891" y="2786461"/>
                <a:chExt cx="1521430" cy="821892"/>
              </a:xfrm>
            </p:grpSpPr>
            <p:sp>
              <p:nvSpPr>
                <p:cNvPr id="86" name="文本框 85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87" name="文本框 86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88" name="文本框 87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cxnSp>
            <p:nvCxnSpPr>
              <p:cNvPr id="75" name="直接连接符 74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6" name="组合 75"/>
              <p:cNvGrpSpPr/>
              <p:nvPr/>
            </p:nvGrpSpPr>
            <p:grpSpPr>
              <a:xfrm>
                <a:off x="1551487" y="2838912"/>
                <a:ext cx="1004713" cy="769441"/>
                <a:chOff x="1551487" y="2838912"/>
                <a:chExt cx="1004713" cy="769441"/>
              </a:xfrm>
            </p:grpSpPr>
            <p:sp>
              <p:nvSpPr>
                <p:cNvPr id="83" name="文本框 82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84" name="文本框 83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grpSp>
            <p:nvGrpSpPr>
              <p:cNvPr id="77" name="组合 76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80" name="文本框 79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81" name="文本框 80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82" name="文本框 81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sp>
            <p:nvSpPr>
              <p:cNvPr id="78" name="文本框 77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5" name="文本框 84"/>
            <p:cNvSpPr txBox="1"/>
            <p:nvPr/>
          </p:nvSpPr>
          <p:spPr>
            <a:xfrm>
              <a:off x="1818064" y="2104221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5738360" y="2122031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01604" y="1290894"/>
            <a:ext cx="91662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400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42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661374" y="4913526"/>
            <a:ext cx="6000628" cy="1468390"/>
            <a:chOff x="2099880" y="2554202"/>
            <a:chExt cx="6000628" cy="1468390"/>
          </a:xfrm>
        </p:grpSpPr>
        <p:grpSp>
          <p:nvGrpSpPr>
            <p:cNvPr id="7" name="组合 6"/>
            <p:cNvGrpSpPr/>
            <p:nvPr/>
          </p:nvGrpSpPr>
          <p:grpSpPr>
            <a:xfrm>
              <a:off x="2099880" y="2554202"/>
              <a:ext cx="2355907" cy="1429754"/>
              <a:chOff x="200293" y="2838912"/>
              <a:chExt cx="2355907" cy="1429754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组合 18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23" name="文本框 2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21" name="文本框 2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744601" y="2592838"/>
              <a:ext cx="2355907" cy="1429754"/>
              <a:chOff x="200293" y="2838912"/>
              <a:chExt cx="2355907" cy="1429754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组合 9"/>
              <p:cNvGrpSpPr/>
              <p:nvPr/>
            </p:nvGrpSpPr>
            <p:grpSpPr>
              <a:xfrm>
                <a:off x="1551487" y="2838912"/>
                <a:ext cx="1004713" cy="769441"/>
                <a:chOff x="1551487" y="2838912"/>
                <a:chExt cx="1004713" cy="76944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1020969" y="3425375"/>
            <a:ext cx="6787436" cy="1384995"/>
            <a:chOff x="1020969" y="3425375"/>
            <a:chExt cx="6787436" cy="1384995"/>
          </a:xfrm>
        </p:grpSpPr>
        <p:sp>
          <p:nvSpPr>
            <p:cNvPr id="4" name="文本框 3"/>
            <p:cNvSpPr txBox="1"/>
            <p:nvPr/>
          </p:nvSpPr>
          <p:spPr>
            <a:xfrm>
              <a:off x="1020969" y="3425375"/>
              <a:ext cx="6787436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用竖式计算，并验算。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680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255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75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884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43819" y="4207584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264115" y="4225394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679233" y="2044946"/>
            <a:ext cx="7885754" cy="1205917"/>
            <a:chOff x="2679233" y="2044946"/>
            <a:chExt cx="7885754" cy="1205917"/>
          </a:xfrm>
        </p:grpSpPr>
        <p:sp>
          <p:nvSpPr>
            <p:cNvPr id="31" name="矩形 30"/>
            <p:cNvSpPr/>
            <p:nvPr/>
          </p:nvSpPr>
          <p:spPr>
            <a:xfrm>
              <a:off x="2702899" y="204494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  <a:endParaRPr lang="zh-CN" altLang="en-US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2679233" y="272764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44</a:t>
              </a:r>
              <a:endParaRPr lang="zh-CN" altLang="en-US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5130264" y="2076991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1200</a:t>
              </a:r>
              <a:endParaRPr lang="zh-CN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7581468" y="204494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85</a:t>
              </a:r>
              <a:endParaRPr lang="zh-CN" altLang="en-US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9841712" y="204494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640</a:t>
              </a:r>
              <a:endParaRPr lang="zh-CN" altLang="en-US" dirty="0"/>
            </a:p>
          </p:txBody>
        </p:sp>
        <p:sp>
          <p:nvSpPr>
            <p:cNvPr id="37" name="矩形 36"/>
            <p:cNvSpPr/>
            <p:nvPr/>
          </p:nvSpPr>
          <p:spPr>
            <a:xfrm>
              <a:off x="9841712" y="2679748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</a:t>
              </a:r>
              <a:endParaRPr lang="zh-CN" altLang="en-US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7536535" y="2679748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450</a:t>
              </a:r>
              <a:endParaRPr lang="zh-CN" altLang="en-US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4973925" y="267974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076952" y="1429116"/>
            <a:ext cx="6966296" cy="3126754"/>
            <a:chOff x="1076952" y="1429116"/>
            <a:chExt cx="6966296" cy="3126754"/>
          </a:xfrm>
        </p:grpSpPr>
        <p:grpSp>
          <p:nvGrpSpPr>
            <p:cNvPr id="11" name="组合 10"/>
            <p:cNvGrpSpPr/>
            <p:nvPr/>
          </p:nvGrpSpPr>
          <p:grpSpPr>
            <a:xfrm>
              <a:off x="1751464" y="2156260"/>
              <a:ext cx="6291784" cy="2399610"/>
              <a:chOff x="1738586" y="1589589"/>
              <a:chExt cx="6291784" cy="2399610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2152705" y="1732561"/>
                <a:ext cx="2355907" cy="2253127"/>
                <a:chOff x="200293" y="2838912"/>
                <a:chExt cx="2355907" cy="2253127"/>
              </a:xfrm>
            </p:grpSpPr>
            <p:grpSp>
              <p:nvGrpSpPr>
                <p:cNvPr id="40" name="组合 39"/>
                <p:cNvGrpSpPr/>
                <p:nvPr/>
              </p:nvGrpSpPr>
              <p:grpSpPr>
                <a:xfrm>
                  <a:off x="985738" y="4270147"/>
                  <a:ext cx="1521430" cy="821892"/>
                  <a:chOff x="1021891" y="2786461"/>
                  <a:chExt cx="1521430" cy="821892"/>
                </a:xfrm>
              </p:grpSpPr>
              <p:sp>
                <p:nvSpPr>
                  <p:cNvPr id="52" name="文本框 51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53" name="文本框 52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54" name="文本框 53"/>
                  <p:cNvSpPr txBox="1"/>
                  <p:nvPr/>
                </p:nvSpPr>
                <p:spPr>
                  <a:xfrm>
                    <a:off x="1021891" y="278646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41" name="直接连接符 40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2" name="组合 41"/>
                <p:cNvGrpSpPr/>
                <p:nvPr/>
              </p:nvGrpSpPr>
              <p:grpSpPr>
                <a:xfrm>
                  <a:off x="933904" y="2838912"/>
                  <a:ext cx="1622296" cy="769441"/>
                  <a:chOff x="933904" y="2838912"/>
                  <a:chExt cx="1622296" cy="769441"/>
                </a:xfrm>
              </p:grpSpPr>
              <p:sp>
                <p:nvSpPr>
                  <p:cNvPr id="49" name="文本框 48"/>
                  <p:cNvSpPr txBox="1"/>
                  <p:nvPr/>
                </p:nvSpPr>
                <p:spPr>
                  <a:xfrm>
                    <a:off x="1551487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51" name="文本框 50"/>
                  <p:cNvSpPr txBox="1"/>
                  <p:nvPr/>
                </p:nvSpPr>
                <p:spPr>
                  <a:xfrm>
                    <a:off x="9339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43" name="组合 42"/>
                <p:cNvGrpSpPr/>
                <p:nvPr/>
              </p:nvGrpSpPr>
              <p:grpSpPr>
                <a:xfrm>
                  <a:off x="907987" y="3459547"/>
                  <a:ext cx="1635334" cy="809119"/>
                  <a:chOff x="907987" y="2799234"/>
                  <a:chExt cx="1635334" cy="809119"/>
                </a:xfrm>
              </p:grpSpPr>
              <p:sp>
                <p:nvSpPr>
                  <p:cNvPr id="46" name="文本框 45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7" name="文本框 46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8" name="文本框 47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44" name="文本框 43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1165829" y="383424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1</a:t>
                  </a:r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5674463" y="1736072"/>
                <a:ext cx="2355907" cy="2253127"/>
                <a:chOff x="200293" y="2838912"/>
                <a:chExt cx="2355907" cy="2253127"/>
              </a:xfrm>
            </p:grpSpPr>
            <p:grpSp>
              <p:nvGrpSpPr>
                <p:cNvPr id="56" name="组合 55"/>
                <p:cNvGrpSpPr/>
                <p:nvPr/>
              </p:nvGrpSpPr>
              <p:grpSpPr>
                <a:xfrm>
                  <a:off x="985738" y="4270147"/>
                  <a:ext cx="1521430" cy="821892"/>
                  <a:chOff x="1021891" y="2786461"/>
                  <a:chExt cx="1521430" cy="821892"/>
                </a:xfrm>
              </p:grpSpPr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1021891" y="278646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57" name="直接连接符 56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组合 57"/>
                <p:cNvGrpSpPr/>
                <p:nvPr/>
              </p:nvGrpSpPr>
              <p:grpSpPr>
                <a:xfrm>
                  <a:off x="1551487" y="2838912"/>
                  <a:ext cx="1004713" cy="769441"/>
                  <a:chOff x="1551487" y="2838912"/>
                  <a:chExt cx="1004713" cy="769441"/>
                </a:xfrm>
              </p:grpSpPr>
              <p:sp>
                <p:nvSpPr>
                  <p:cNvPr id="65" name="文本框 64"/>
                  <p:cNvSpPr txBox="1"/>
                  <p:nvPr/>
                </p:nvSpPr>
                <p:spPr>
                  <a:xfrm>
                    <a:off x="1551487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66" name="文本框 65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59" name="组合 58"/>
                <p:cNvGrpSpPr/>
                <p:nvPr/>
              </p:nvGrpSpPr>
              <p:grpSpPr>
                <a:xfrm>
                  <a:off x="907987" y="3459547"/>
                  <a:ext cx="1635334" cy="809119"/>
                  <a:chOff x="907987" y="2799234"/>
                  <a:chExt cx="1635334" cy="809119"/>
                </a:xfrm>
              </p:grpSpPr>
              <p:sp>
                <p:nvSpPr>
                  <p:cNvPr id="62" name="文本框 61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63" name="文本框 62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64" name="文本框 63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60" name="文本框 59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  <p:sp>
              <p:nvSpPr>
                <p:cNvPr id="61" name="文本框 60"/>
                <p:cNvSpPr txBox="1"/>
                <p:nvPr/>
              </p:nvSpPr>
              <p:spPr>
                <a:xfrm>
                  <a:off x="1165829" y="383424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1</a:t>
                  </a:r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70" name="文本框 69"/>
              <p:cNvSpPr txBox="1"/>
              <p:nvPr/>
            </p:nvSpPr>
            <p:spPr>
              <a:xfrm>
                <a:off x="1738586" y="1589589"/>
                <a:ext cx="7232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(1)</a:t>
                </a:r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5658882" y="1607399"/>
                <a:ext cx="7232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(2)</a:t>
                </a:r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72" name="文本框 71"/>
            <p:cNvSpPr txBox="1"/>
            <p:nvPr/>
          </p:nvSpPr>
          <p:spPr>
            <a:xfrm>
              <a:off x="1076952" y="1429116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76952" y="4917620"/>
            <a:ext cx="4049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试一试：用竖式计算。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200926" y="1960220"/>
            <a:ext cx="6000628" cy="1468390"/>
            <a:chOff x="2099880" y="2554202"/>
            <a:chExt cx="6000628" cy="1468390"/>
          </a:xfrm>
        </p:grpSpPr>
        <p:grpSp>
          <p:nvGrpSpPr>
            <p:cNvPr id="6" name="组合 5"/>
            <p:cNvGrpSpPr/>
            <p:nvPr/>
          </p:nvGrpSpPr>
          <p:grpSpPr>
            <a:xfrm>
              <a:off x="2099880" y="2554202"/>
              <a:ext cx="2355907" cy="1429754"/>
              <a:chOff x="200293" y="2838912"/>
              <a:chExt cx="2355907" cy="1429754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组合 18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23" name="文本框 2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21" name="文本框 2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744601" y="2592838"/>
              <a:ext cx="2355907" cy="1429754"/>
              <a:chOff x="200293" y="2838912"/>
              <a:chExt cx="2355907" cy="1429754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组合 8"/>
              <p:cNvGrpSpPr/>
              <p:nvPr/>
            </p:nvGrpSpPr>
            <p:grpSpPr>
              <a:xfrm>
                <a:off x="920866" y="2838912"/>
                <a:ext cx="1635334" cy="787467"/>
                <a:chOff x="920866" y="2838912"/>
                <a:chExt cx="1635334" cy="787467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920866" y="285693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12" name="文本框 1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sp>
            <p:nvSpPr>
              <p:cNvPr id="11" name="文本框 1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147450" y="1339920"/>
            <a:ext cx="6816362" cy="561857"/>
            <a:chOff x="1151000" y="1545794"/>
            <a:chExt cx="6816362" cy="561857"/>
          </a:xfrm>
        </p:grpSpPr>
        <p:sp>
          <p:nvSpPr>
            <p:cNvPr id="4" name="文本框 3"/>
            <p:cNvSpPr txBox="1"/>
            <p:nvPr/>
          </p:nvSpPr>
          <p:spPr>
            <a:xfrm>
              <a:off x="1604723" y="1584431"/>
              <a:ext cx="63626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689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527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548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888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51000" y="1545794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071296" y="1576483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87352" y="3825046"/>
            <a:ext cx="7370580" cy="2827568"/>
            <a:chOff x="987352" y="3825046"/>
            <a:chExt cx="7370580" cy="2827568"/>
          </a:xfrm>
        </p:grpSpPr>
        <p:grpSp>
          <p:nvGrpSpPr>
            <p:cNvPr id="30" name="组合 29"/>
            <p:cNvGrpSpPr/>
            <p:nvPr/>
          </p:nvGrpSpPr>
          <p:grpSpPr>
            <a:xfrm>
              <a:off x="2042391" y="4395976"/>
              <a:ext cx="2355907" cy="2253127"/>
              <a:chOff x="200293" y="2838912"/>
              <a:chExt cx="2355907" cy="2253127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560401" y="4257513"/>
                <a:ext cx="1946767" cy="834526"/>
                <a:chOff x="596554" y="2773827"/>
                <a:chExt cx="1946767" cy="834526"/>
              </a:xfrm>
            </p:grpSpPr>
            <p:sp>
              <p:nvSpPr>
                <p:cNvPr id="45" name="文本框 4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46" name="文本框 4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47" name="文本框 46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48" name="文本框 47"/>
                <p:cNvSpPr txBox="1"/>
                <p:nvPr/>
              </p:nvSpPr>
              <p:spPr>
                <a:xfrm>
                  <a:off x="596554" y="2773827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32" name="直接连接符 31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3" name="组合 32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42" name="文本框 41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43" name="文本框 42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44" name="文本框 43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39" name="文本框 38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35" name="文本框 34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1758756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635893" y="381288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6002025" y="4395975"/>
              <a:ext cx="2355907" cy="2256639"/>
              <a:chOff x="200293" y="2835400"/>
              <a:chExt cx="2355907" cy="2256639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466806" y="4255692"/>
                <a:ext cx="2040362" cy="836347"/>
                <a:chOff x="502959" y="2772006"/>
                <a:chExt cx="2040362" cy="836347"/>
              </a:xfrm>
            </p:grpSpPr>
            <p:sp>
              <p:nvSpPr>
                <p:cNvPr id="64" name="文本框 63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65" name="文本框 64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66" name="文本框 65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67" name="文本框 66"/>
                <p:cNvSpPr txBox="1"/>
                <p:nvPr/>
              </p:nvSpPr>
              <p:spPr>
                <a:xfrm>
                  <a:off x="502959" y="2772006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51" name="直接连接符 50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2" name="组合 51"/>
              <p:cNvGrpSpPr/>
              <p:nvPr/>
            </p:nvGrpSpPr>
            <p:grpSpPr>
              <a:xfrm>
                <a:off x="864413" y="2835400"/>
                <a:ext cx="1691787" cy="772953"/>
                <a:chOff x="864413" y="2835400"/>
                <a:chExt cx="1691787" cy="772953"/>
              </a:xfrm>
            </p:grpSpPr>
            <p:sp>
              <p:nvSpPr>
                <p:cNvPr id="61" name="文本框 60"/>
                <p:cNvSpPr txBox="1"/>
                <p:nvPr/>
              </p:nvSpPr>
              <p:spPr>
                <a:xfrm>
                  <a:off x="1500130" y="2835400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62" name="文本框 61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63" name="文本框 62"/>
                <p:cNvSpPr txBox="1"/>
                <p:nvPr/>
              </p:nvSpPr>
              <p:spPr>
                <a:xfrm>
                  <a:off x="864413" y="283540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58" name="文本框 57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59" name="文本框 58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60" name="文本框 59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sp>
            <p:nvSpPr>
              <p:cNvPr id="54" name="文本框 53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819517" y="383547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482018" y="38336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661864" y="443627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5440340" y="4479135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987352" y="3825046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89795" y="1287888"/>
            <a:ext cx="86405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直接写得数。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8475" y="3660675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33333" y="4157931"/>
            <a:ext cx="9042925" cy="1484318"/>
            <a:chOff x="1433333" y="4157931"/>
            <a:chExt cx="9042925" cy="1484318"/>
          </a:xfrm>
        </p:grpSpPr>
        <p:grpSp>
          <p:nvGrpSpPr>
            <p:cNvPr id="6" name="组合 5"/>
            <p:cNvGrpSpPr/>
            <p:nvPr/>
          </p:nvGrpSpPr>
          <p:grpSpPr>
            <a:xfrm>
              <a:off x="1919575" y="4157931"/>
              <a:ext cx="2355907" cy="1429754"/>
              <a:chOff x="200293" y="2838912"/>
              <a:chExt cx="2355907" cy="1429754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" name="组合 7"/>
              <p:cNvGrpSpPr/>
              <p:nvPr/>
            </p:nvGrpSpPr>
            <p:grpSpPr>
              <a:xfrm>
                <a:off x="1500210" y="2838912"/>
                <a:ext cx="1055990" cy="823930"/>
                <a:chOff x="1500210" y="2838912"/>
                <a:chExt cx="1055990" cy="823930"/>
              </a:xfrm>
            </p:grpSpPr>
            <p:sp>
              <p:nvSpPr>
                <p:cNvPr id="14" name="文本框 13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1500210" y="289340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12" name="文本框 1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sp>
            <p:nvSpPr>
              <p:cNvPr id="10" name="文本框 9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946110" y="4157931"/>
              <a:ext cx="2355907" cy="1429754"/>
              <a:chOff x="200293" y="2838912"/>
              <a:chExt cx="2355907" cy="1429754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8" name="组合 17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23" name="文本框 22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/>
                    <a:t>3</a:t>
                  </a:r>
                  <a:endParaRPr lang="zh-CN" altLang="en-US" sz="4400" dirty="0"/>
                </a:p>
              </p:txBody>
            </p:sp>
          </p:grpSp>
          <p:sp>
            <p:nvSpPr>
              <p:cNvPr id="20" name="文本框 19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120351" y="4212495"/>
              <a:ext cx="2355907" cy="1429754"/>
              <a:chOff x="200293" y="2838912"/>
              <a:chExt cx="2355907" cy="1429754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9" name="组合 28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30" name="组合 29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31" name="文本框 3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1433333" y="4252873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630330" y="4252873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7669531" y="4252873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785391" y="2039883"/>
            <a:ext cx="7570691" cy="1228832"/>
            <a:chOff x="2785391" y="2039883"/>
            <a:chExt cx="7570691" cy="1228832"/>
          </a:xfrm>
        </p:grpSpPr>
        <p:sp>
          <p:nvSpPr>
            <p:cNvPr id="43" name="矩形 42"/>
            <p:cNvSpPr/>
            <p:nvPr/>
          </p:nvSpPr>
          <p:spPr>
            <a:xfrm>
              <a:off x="2825399" y="209196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55</a:t>
              </a:r>
              <a:endParaRPr lang="zh-CN" altLang="en-US" dirty="0"/>
            </a:p>
          </p:txBody>
        </p:sp>
        <p:sp>
          <p:nvSpPr>
            <p:cNvPr id="44" name="矩形 43"/>
            <p:cNvSpPr/>
            <p:nvPr/>
          </p:nvSpPr>
          <p:spPr>
            <a:xfrm>
              <a:off x="2785391" y="272297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35</a:t>
              </a:r>
              <a:endParaRPr lang="zh-CN" altLang="en-US" dirty="0"/>
            </a:p>
          </p:txBody>
        </p:sp>
        <p:sp>
          <p:nvSpPr>
            <p:cNvPr id="45" name="矩形 44"/>
            <p:cNvSpPr/>
            <p:nvPr/>
          </p:nvSpPr>
          <p:spPr>
            <a:xfrm>
              <a:off x="5139432" y="274549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96</a:t>
              </a:r>
              <a:endParaRPr lang="zh-CN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5163755" y="204194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96</a:t>
              </a:r>
              <a:endParaRPr lang="zh-CN" altLang="en-US" dirty="0"/>
            </a:p>
          </p:txBody>
        </p:sp>
        <p:sp>
          <p:nvSpPr>
            <p:cNvPr id="47" name="矩形 46"/>
            <p:cNvSpPr/>
            <p:nvPr/>
          </p:nvSpPr>
          <p:spPr>
            <a:xfrm>
              <a:off x="7349705" y="203988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91</a:t>
              </a:r>
              <a:endParaRPr lang="zh-CN" altLang="en-US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7333683" y="272297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117</a:t>
              </a:r>
              <a:endParaRPr lang="zh-CN" altLang="en-US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9632808" y="2705114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9632807" y="203988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105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88801" y="1426863"/>
            <a:ext cx="9165510" cy="3062570"/>
            <a:chOff x="1188801" y="1426863"/>
            <a:chExt cx="9165510" cy="3062570"/>
          </a:xfrm>
        </p:grpSpPr>
        <p:grpSp>
          <p:nvGrpSpPr>
            <p:cNvPr id="4" name="组合 3"/>
            <p:cNvGrpSpPr/>
            <p:nvPr/>
          </p:nvGrpSpPr>
          <p:grpSpPr>
            <a:xfrm>
              <a:off x="1739272" y="2182867"/>
              <a:ext cx="2355907" cy="2253127"/>
              <a:chOff x="200293" y="2838912"/>
              <a:chExt cx="2355907" cy="2253127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985738" y="4270147"/>
                <a:ext cx="1521430" cy="821892"/>
                <a:chOff x="1021891" y="2786461"/>
                <a:chExt cx="1521430" cy="821892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" name="组合 6"/>
              <p:cNvGrpSpPr/>
              <p:nvPr/>
            </p:nvGrpSpPr>
            <p:grpSpPr>
              <a:xfrm>
                <a:off x="1513436" y="2838912"/>
                <a:ext cx="1042764" cy="808078"/>
                <a:chOff x="1513436" y="2838912"/>
                <a:chExt cx="1042764" cy="808078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1513436" y="2877549"/>
                  <a:ext cx="45696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8" name="组合 7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12" name="文本框 1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179224" y="383001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771635" y="383001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5036263" y="2221504"/>
              <a:ext cx="2355907" cy="2253127"/>
              <a:chOff x="200293" y="2838912"/>
              <a:chExt cx="2355907" cy="2253127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985738" y="4270147"/>
                <a:ext cx="1521430" cy="821892"/>
                <a:chOff x="1021891" y="2786461"/>
                <a:chExt cx="1521430" cy="821892"/>
              </a:xfrm>
            </p:grpSpPr>
            <p:sp>
              <p:nvSpPr>
                <p:cNvPr id="34" name="文本框 33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</p:grpSp>
          <p:cxnSp>
            <p:nvCxnSpPr>
              <p:cNvPr id="22" name="直接连接符 21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3" name="组合 22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24" name="组合 23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28" name="文本框 27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sp>
            <p:nvSpPr>
              <p:cNvPr id="25" name="文本框 24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770851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7998404" y="2236306"/>
              <a:ext cx="2355907" cy="2253127"/>
              <a:chOff x="200293" y="2838912"/>
              <a:chExt cx="2355907" cy="2253127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63904" y="4270147"/>
                <a:ext cx="2043264" cy="821892"/>
                <a:chOff x="500057" y="2786461"/>
                <a:chExt cx="2043264" cy="821892"/>
              </a:xfrm>
            </p:grpSpPr>
            <p:sp>
              <p:nvSpPr>
                <p:cNvPr id="52" name="文本框 51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500057" y="282768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39" name="直接连接符 38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0" name="组合 39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49" name="文本框 48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41" name="组合 40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46" name="文本框 45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47" name="文本框 46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48" name="文本框 47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42" name="文本框 41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800823" y="38473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599495" y="379858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6" name="文本框 55"/>
            <p:cNvSpPr txBox="1"/>
            <p:nvPr/>
          </p:nvSpPr>
          <p:spPr>
            <a:xfrm>
              <a:off x="1592288" y="2010766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4789285" y="2010766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7828486" y="2010766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188801" y="1426863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092753" y="4539948"/>
            <a:ext cx="4049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用竖式计算，并验算。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1308265" y="5129455"/>
            <a:ext cx="6478114" cy="1400315"/>
            <a:chOff x="848023" y="5371579"/>
            <a:chExt cx="6478114" cy="1400315"/>
          </a:xfrm>
        </p:grpSpPr>
        <p:sp>
          <p:nvSpPr>
            <p:cNvPr id="61" name="文本框 60"/>
            <p:cNvSpPr txBox="1"/>
            <p:nvPr/>
          </p:nvSpPr>
          <p:spPr>
            <a:xfrm>
              <a:off x="1279289" y="5386899"/>
              <a:ext cx="6046848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88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527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240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883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359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745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715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598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882154" y="5409246"/>
              <a:ext cx="6351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4463815" y="5371579"/>
              <a:ext cx="5668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848023" y="5954641"/>
              <a:ext cx="6351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4463815" y="5969291"/>
              <a:ext cx="6351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(4)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88801" y="1426863"/>
            <a:ext cx="4007862" cy="2427455"/>
            <a:chOff x="1188801" y="1426863"/>
            <a:chExt cx="4007862" cy="2427455"/>
          </a:xfrm>
        </p:grpSpPr>
        <p:sp>
          <p:nvSpPr>
            <p:cNvPr id="4" name="文本框 3"/>
            <p:cNvSpPr txBox="1"/>
            <p:nvPr/>
          </p:nvSpPr>
          <p:spPr>
            <a:xfrm>
              <a:off x="2220808" y="182814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88801" y="1426863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840756" y="1590277"/>
              <a:ext cx="2355907" cy="2264041"/>
              <a:chOff x="1805118" y="3265950"/>
              <a:chExt cx="2355907" cy="2264041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805118" y="3265950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10" name="直接连接符 9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组合 10"/>
                <p:cNvGrpSpPr/>
                <p:nvPr/>
              </p:nvGrpSpPr>
              <p:grpSpPr>
                <a:xfrm>
                  <a:off x="1500210" y="2838912"/>
                  <a:ext cx="1055990" cy="823930"/>
                  <a:chOff x="1500210" y="2838912"/>
                  <a:chExt cx="1055990" cy="823930"/>
                </a:xfrm>
              </p:grpSpPr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2" name="组合 11"/>
                <p:cNvGrpSpPr/>
                <p:nvPr/>
              </p:nvGrpSpPr>
              <p:grpSpPr>
                <a:xfrm>
                  <a:off x="907987" y="3459547"/>
                  <a:ext cx="1635334" cy="1643406"/>
                  <a:chOff x="907987" y="2799234"/>
                  <a:chExt cx="1635334" cy="1643406"/>
                </a:xfrm>
              </p:grpSpPr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16" name="文本框 15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3" name="文本框 12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8" name="文本框 7"/>
              <p:cNvSpPr txBox="1"/>
              <p:nvPr/>
            </p:nvSpPr>
            <p:spPr>
              <a:xfrm>
                <a:off x="3387706" y="42570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781941" y="42396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1" name="组合 80"/>
          <p:cNvGrpSpPr/>
          <p:nvPr/>
        </p:nvGrpSpPr>
        <p:grpSpPr>
          <a:xfrm>
            <a:off x="6036153" y="1632853"/>
            <a:ext cx="2898548" cy="2264041"/>
            <a:chOff x="6036153" y="1632853"/>
            <a:chExt cx="2898548" cy="2264041"/>
          </a:xfrm>
        </p:grpSpPr>
        <p:grpSp>
          <p:nvGrpSpPr>
            <p:cNvPr id="22" name="组合 21"/>
            <p:cNvGrpSpPr/>
            <p:nvPr/>
          </p:nvGrpSpPr>
          <p:grpSpPr>
            <a:xfrm>
              <a:off x="6578794" y="1632853"/>
              <a:ext cx="2355907" cy="2264041"/>
              <a:chOff x="5024836" y="3176853"/>
              <a:chExt cx="2355907" cy="2264041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5024836" y="3176853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组合 26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28" name="组合 27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29" name="文本框 28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6016914" y="41924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5424038" y="41679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8" name="文本框 77"/>
            <p:cNvSpPr txBox="1"/>
            <p:nvPr/>
          </p:nvSpPr>
          <p:spPr>
            <a:xfrm>
              <a:off x="6036153" y="1919445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249697" y="4060666"/>
            <a:ext cx="3008659" cy="2264041"/>
            <a:chOff x="2249697" y="4060666"/>
            <a:chExt cx="3008659" cy="2264041"/>
          </a:xfrm>
        </p:grpSpPr>
        <p:grpSp>
          <p:nvGrpSpPr>
            <p:cNvPr id="40" name="组合 39"/>
            <p:cNvGrpSpPr/>
            <p:nvPr/>
          </p:nvGrpSpPr>
          <p:grpSpPr>
            <a:xfrm>
              <a:off x="2902449" y="4060666"/>
              <a:ext cx="2355907" cy="2264041"/>
              <a:chOff x="5024836" y="3176853"/>
              <a:chExt cx="2355907" cy="2264041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5024836" y="3176853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45" name="直接连接符 44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组合 45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56" name="文本框 55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57" name="文本框 56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58" name="文本框 57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47" name="组合 46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49" name="文本框 48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51" name="文本框 50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52" name="文本框 51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53" name="文本框 52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54" name="文本框 53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55" name="文本框 54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48" name="文本框 47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42" name="文本框 41"/>
              <p:cNvSpPr txBox="1"/>
              <p:nvPr/>
            </p:nvSpPr>
            <p:spPr>
              <a:xfrm>
                <a:off x="6016914" y="41924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5424038" y="41679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6662168" y="41924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2249697" y="4153392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136621" y="4128910"/>
            <a:ext cx="2798080" cy="2264041"/>
            <a:chOff x="6136621" y="4128910"/>
            <a:chExt cx="2798080" cy="2264041"/>
          </a:xfrm>
        </p:grpSpPr>
        <p:grpSp>
          <p:nvGrpSpPr>
            <p:cNvPr id="59" name="组合 58"/>
            <p:cNvGrpSpPr/>
            <p:nvPr/>
          </p:nvGrpSpPr>
          <p:grpSpPr>
            <a:xfrm>
              <a:off x="6578794" y="4128910"/>
              <a:ext cx="2355907" cy="2264041"/>
              <a:chOff x="5024836" y="3176853"/>
              <a:chExt cx="2355907" cy="2264041"/>
            </a:xfrm>
          </p:grpSpPr>
          <p:grpSp>
            <p:nvGrpSpPr>
              <p:cNvPr id="60" name="组合 59"/>
              <p:cNvGrpSpPr/>
              <p:nvPr/>
            </p:nvGrpSpPr>
            <p:grpSpPr>
              <a:xfrm>
                <a:off x="5024836" y="3176853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64" name="直接连接符 63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5" name="组合 64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75" name="文本框 74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76" name="文本框 75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77" name="文本框 76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66" name="组合 65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71" name="文本框 70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72" name="文本框 71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74" name="文本框 73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67" name="文本框 66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61" name="文本框 60"/>
              <p:cNvSpPr txBox="1"/>
              <p:nvPr/>
            </p:nvSpPr>
            <p:spPr>
              <a:xfrm>
                <a:off x="6016914" y="417844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5424038" y="41679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6559753" y="415521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0" name="文本框 79"/>
            <p:cNvSpPr txBox="1"/>
            <p:nvPr/>
          </p:nvSpPr>
          <p:spPr>
            <a:xfrm>
              <a:off x="6136621" y="4153392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(4)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44175" y="1289578"/>
            <a:ext cx="4767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找出错误的原因，并改正。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85541" y="1804622"/>
            <a:ext cx="2355907" cy="2264041"/>
            <a:chOff x="200293" y="2838912"/>
            <a:chExt cx="2355907" cy="2264041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867979" y="2838912"/>
              <a:ext cx="1688221" cy="823930"/>
              <a:chOff x="867979" y="2838912"/>
              <a:chExt cx="1688221" cy="823930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500210" y="289340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867979" y="286979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41250" y="3459547"/>
              <a:ext cx="2102071" cy="1643406"/>
              <a:chOff x="441250" y="2799234"/>
              <a:chExt cx="2102071" cy="164340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2049678" y="3673199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487251" y="367098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907987" y="367098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441250" y="367098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79261" y="1772570"/>
            <a:ext cx="2355907" cy="2264041"/>
            <a:chOff x="200293" y="2838912"/>
            <a:chExt cx="2355907" cy="2264041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867979" y="2838912"/>
              <a:ext cx="1688221" cy="823930"/>
              <a:chOff x="867979" y="2838912"/>
              <a:chExt cx="1688221" cy="823930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500210" y="289340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867979" y="286979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41250" y="3459547"/>
              <a:ext cx="2102071" cy="1643406"/>
              <a:chOff x="441250" y="2799234"/>
              <a:chExt cx="2102071" cy="1643406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2049678" y="3673199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487251" y="367098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907987" y="367098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441250" y="367098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  <p:sp>
        <p:nvSpPr>
          <p:cNvPr id="72" name="文本框 71"/>
          <p:cNvSpPr txBox="1"/>
          <p:nvPr/>
        </p:nvSpPr>
        <p:spPr>
          <a:xfrm>
            <a:off x="1318584" y="1924529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025614" y="1874198"/>
            <a:ext cx="56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1178419" y="4265246"/>
            <a:ext cx="7917001" cy="2329892"/>
            <a:chOff x="1178419" y="4265246"/>
            <a:chExt cx="7917001" cy="2329892"/>
          </a:xfrm>
        </p:grpSpPr>
        <p:grpSp>
          <p:nvGrpSpPr>
            <p:cNvPr id="35" name="组合 34"/>
            <p:cNvGrpSpPr/>
            <p:nvPr/>
          </p:nvGrpSpPr>
          <p:grpSpPr>
            <a:xfrm>
              <a:off x="2968787" y="4265246"/>
              <a:ext cx="2355907" cy="2264041"/>
              <a:chOff x="2793958" y="4048958"/>
              <a:chExt cx="2355907" cy="2264041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2793958" y="4048958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39" name="直接连接符 38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0" name="组合 39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51" name="文本框 50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52" name="文本框 51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41" name="组合 40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4" name="文本框 43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45" name="文本框 44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46" name="文本框 45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47" name="文本框 46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48" name="文本框 47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9" name="文本框 48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42" name="文本框 41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37" name="文本框 36"/>
              <p:cNvSpPr txBox="1"/>
              <p:nvPr/>
            </p:nvSpPr>
            <p:spPr>
              <a:xfrm>
                <a:off x="4384964" y="4994931"/>
                <a:ext cx="312694" cy="38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3768222" y="4999953"/>
                <a:ext cx="312694" cy="38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6739513" y="4331097"/>
              <a:ext cx="2355907" cy="2264041"/>
              <a:chOff x="6356289" y="4046741"/>
              <a:chExt cx="2355907" cy="2264041"/>
            </a:xfrm>
          </p:grpSpPr>
          <p:grpSp>
            <p:nvGrpSpPr>
              <p:cNvPr id="54" name="组合 53"/>
              <p:cNvGrpSpPr/>
              <p:nvPr/>
            </p:nvGrpSpPr>
            <p:grpSpPr>
              <a:xfrm>
                <a:off x="6356289" y="4046741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58" name="直接连接符 57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组合 58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71" name="文本框 70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60" name="组合 59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62" name="文本框 61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63" name="文本框 62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64" name="文本框 63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65" name="文本框 64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66" name="文本框 65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1026648" y="365889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61" name="文本框 60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55" name="文本框 54"/>
              <p:cNvSpPr txBox="1"/>
              <p:nvPr/>
            </p:nvSpPr>
            <p:spPr>
              <a:xfrm>
                <a:off x="7932604" y="5021694"/>
                <a:ext cx="312694" cy="38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7417644" y="5021694"/>
                <a:ext cx="312694" cy="38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6771773" y="5021694"/>
                <a:ext cx="312694" cy="387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4" name="文本框 73"/>
            <p:cNvSpPr txBox="1"/>
            <p:nvPr/>
          </p:nvSpPr>
          <p:spPr>
            <a:xfrm>
              <a:off x="2923227" y="428355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011827" y="4359759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178419" y="4316213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78" name="AutoShape 27"/>
          <p:cNvSpPr>
            <a:spLocks noChangeArrowheads="1"/>
          </p:cNvSpPr>
          <p:nvPr/>
        </p:nvSpPr>
        <p:spPr bwMode="auto">
          <a:xfrm>
            <a:off x="4371071" y="3083924"/>
            <a:ext cx="2165688" cy="919401"/>
          </a:xfrm>
          <a:prstGeom prst="wedgeRoundRectCallout">
            <a:avLst>
              <a:gd name="adj1" fmla="val -66654"/>
              <a:gd name="adj2" fmla="val -3380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十位满十没有向百位进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9" name="AutoShape 27"/>
          <p:cNvSpPr>
            <a:spLocks noChangeArrowheads="1"/>
          </p:cNvSpPr>
          <p:nvPr/>
        </p:nvSpPr>
        <p:spPr bwMode="auto">
          <a:xfrm>
            <a:off x="9322666" y="3110478"/>
            <a:ext cx="2165688" cy="919401"/>
          </a:xfrm>
          <a:prstGeom prst="wedgeRoundRectCallout">
            <a:avLst>
              <a:gd name="adj1" fmla="val -66654"/>
              <a:gd name="adj2" fmla="val -3380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个位满十没有向十位进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22846" y="1373359"/>
            <a:ext cx="96095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先笔算，说说你是怎样计算的</a:t>
            </a:r>
            <a:r>
              <a:rPr lang="zh-CN" altLang="en-US" sz="2800" dirty="0" smtClean="0">
                <a:latin typeface="宋体" panose="02010600030101010101" pitchFamily="2" charset="-122"/>
              </a:rPr>
              <a:t>？</a:t>
            </a:r>
            <a:endParaRPr lang="en-US" altLang="zh-CN" sz="2800" dirty="0" smtClean="0">
              <a:latin typeface="宋体" panose="02010600030101010101" pitchFamily="2" charset="-122"/>
            </a:endParaRPr>
          </a:p>
          <a:p>
            <a:pPr eaLnBrk="1" fontAlgn="base" hangingPunct="1">
              <a:lnSpc>
                <a:spcPct val="13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+47=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+36=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87+25=</a:t>
            </a: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39250" y="5372626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9986348" y="3995828"/>
            <a:ext cx="1661903" cy="1123712"/>
          </a:xfrm>
          <a:prstGeom prst="wedgeRoundRectCallout">
            <a:avLst>
              <a:gd name="adj1" fmla="val 28517"/>
              <a:gd name="adj2" fmla="val 6559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个位、十位分别满十怎么办？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046408" y="2828963"/>
            <a:ext cx="8624797" cy="3198745"/>
            <a:chOff x="1046408" y="2828963"/>
            <a:chExt cx="8624797" cy="3198745"/>
          </a:xfrm>
        </p:grpSpPr>
        <p:grpSp>
          <p:nvGrpSpPr>
            <p:cNvPr id="29" name="组合 28"/>
            <p:cNvGrpSpPr/>
            <p:nvPr/>
          </p:nvGrpSpPr>
          <p:grpSpPr>
            <a:xfrm>
              <a:off x="2298047" y="3517510"/>
              <a:ext cx="1480141" cy="2253127"/>
              <a:chOff x="1076059" y="2838912"/>
              <a:chExt cx="1480141" cy="2253127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076059" y="4284479"/>
                <a:ext cx="1431109" cy="807560"/>
                <a:chOff x="1112212" y="2800793"/>
                <a:chExt cx="1431109" cy="807560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1112212" y="2813505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12" name="直接连接符 11"/>
              <p:cNvCxnSpPr/>
              <p:nvPr/>
            </p:nvCxnSpPr>
            <p:spPr>
              <a:xfrm flipV="1">
                <a:off x="1149142" y="4268665"/>
                <a:ext cx="1326524" cy="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组合 18"/>
              <p:cNvGrpSpPr/>
              <p:nvPr/>
            </p:nvGrpSpPr>
            <p:grpSpPr>
              <a:xfrm>
                <a:off x="1577404" y="2838912"/>
                <a:ext cx="978796" cy="769441"/>
                <a:chOff x="1577404" y="2838912"/>
                <a:chExt cx="978796" cy="76944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1577404" y="3499225"/>
                <a:ext cx="965917" cy="769441"/>
                <a:chOff x="1577404" y="2838912"/>
                <a:chExt cx="965917" cy="769441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sp>
            <p:nvSpPr>
              <p:cNvPr id="23" name="文本框 22"/>
              <p:cNvSpPr txBox="1"/>
              <p:nvPr/>
            </p:nvSpPr>
            <p:spPr>
              <a:xfrm>
                <a:off x="1076059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860408" y="39042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4696487" y="3569587"/>
              <a:ext cx="1480141" cy="2253127"/>
              <a:chOff x="1076059" y="2838912"/>
              <a:chExt cx="1480141" cy="2253127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1541251" y="4284479"/>
                <a:ext cx="965917" cy="807560"/>
                <a:chOff x="1577404" y="2800793"/>
                <a:chExt cx="965917" cy="807560"/>
              </a:xfrm>
            </p:grpSpPr>
            <p:sp>
              <p:nvSpPr>
                <p:cNvPr id="41" name="文本框 40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42" name="文本框 4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cxnSp>
            <p:nvCxnSpPr>
              <p:cNvPr id="32" name="直接连接符 31"/>
              <p:cNvCxnSpPr/>
              <p:nvPr/>
            </p:nvCxnSpPr>
            <p:spPr>
              <a:xfrm flipV="1">
                <a:off x="1149142" y="4268665"/>
                <a:ext cx="1326524" cy="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3" name="组合 32"/>
              <p:cNvGrpSpPr/>
              <p:nvPr/>
            </p:nvGrpSpPr>
            <p:grpSpPr>
              <a:xfrm>
                <a:off x="1577404" y="2838912"/>
                <a:ext cx="978796" cy="769441"/>
                <a:chOff x="1577404" y="2838912"/>
                <a:chExt cx="978796" cy="769441"/>
              </a:xfrm>
            </p:grpSpPr>
            <p:sp>
              <p:nvSpPr>
                <p:cNvPr id="39" name="文本框 38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1577404" y="3499225"/>
                <a:ext cx="965917" cy="769441"/>
                <a:chOff x="1577404" y="2838912"/>
                <a:chExt cx="965917" cy="769441"/>
              </a:xfrm>
            </p:grpSpPr>
            <p:sp>
              <p:nvSpPr>
                <p:cNvPr id="37" name="文本框 36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sp>
            <p:nvSpPr>
              <p:cNvPr id="35" name="文本框 34"/>
              <p:cNvSpPr txBox="1"/>
              <p:nvPr/>
            </p:nvSpPr>
            <p:spPr>
              <a:xfrm>
                <a:off x="1076059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860408" y="39042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8191064" y="3774581"/>
              <a:ext cx="1480141" cy="2253127"/>
              <a:chOff x="1076059" y="2838912"/>
              <a:chExt cx="1480141" cy="2253127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1076059" y="4284479"/>
                <a:ext cx="1431109" cy="807560"/>
                <a:chOff x="1112212" y="2800793"/>
                <a:chExt cx="1431109" cy="807560"/>
              </a:xfrm>
            </p:grpSpPr>
            <p:sp>
              <p:nvSpPr>
                <p:cNvPr id="55" name="文本框 5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56" name="文本框 5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57" name="文本框 56"/>
                <p:cNvSpPr txBox="1"/>
                <p:nvPr/>
              </p:nvSpPr>
              <p:spPr>
                <a:xfrm>
                  <a:off x="1112212" y="2813505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46" name="直接连接符 45"/>
              <p:cNvCxnSpPr/>
              <p:nvPr/>
            </p:nvCxnSpPr>
            <p:spPr>
              <a:xfrm flipV="1">
                <a:off x="1149142" y="4268665"/>
                <a:ext cx="1326524" cy="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7" name="组合 46"/>
              <p:cNvGrpSpPr/>
              <p:nvPr/>
            </p:nvGrpSpPr>
            <p:grpSpPr>
              <a:xfrm>
                <a:off x="1577404" y="2838912"/>
                <a:ext cx="978796" cy="769441"/>
                <a:chOff x="1577404" y="2838912"/>
                <a:chExt cx="978796" cy="769441"/>
              </a:xfrm>
            </p:grpSpPr>
            <p:sp>
              <p:nvSpPr>
                <p:cNvPr id="53" name="文本框 52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grpSp>
            <p:nvGrpSpPr>
              <p:cNvPr id="48" name="组合 47"/>
              <p:cNvGrpSpPr/>
              <p:nvPr/>
            </p:nvGrpSpPr>
            <p:grpSpPr>
              <a:xfrm>
                <a:off x="1577404" y="3499225"/>
                <a:ext cx="965917" cy="769441"/>
                <a:chOff x="1577404" y="2838912"/>
                <a:chExt cx="965917" cy="769441"/>
              </a:xfrm>
            </p:grpSpPr>
            <p:sp>
              <p:nvSpPr>
                <p:cNvPr id="51" name="文本框 50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49" name="文本框 48"/>
              <p:cNvSpPr txBox="1"/>
              <p:nvPr/>
            </p:nvSpPr>
            <p:spPr>
              <a:xfrm>
                <a:off x="1076059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860408" y="39042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0" name="文本框 59"/>
            <p:cNvSpPr txBox="1"/>
            <p:nvPr/>
          </p:nvSpPr>
          <p:spPr>
            <a:xfrm>
              <a:off x="1617470" y="3322280"/>
              <a:ext cx="723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429391" y="3331513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404781" y="3331513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046408" y="282896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列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竖</a:t>
              </a:r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式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计算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：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1673" y="1262131"/>
            <a:ext cx="10262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希望小学有男生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397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人，女生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人，学校给每人准备一套校服，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套够吗？为什么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1672" y="3887717"/>
            <a:ext cx="10715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学校食堂上个月用去大米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565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千克，这个月比上个月多用大米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千克。这个月用去大米多少千克？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91672" y="2687388"/>
            <a:ext cx="10262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【参考答案】够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因为男生大约有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人（不超过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），女生大约有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人（不超过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），所以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，够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8670" y="5411467"/>
            <a:ext cx="391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740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164105" y="1328482"/>
            <a:ext cx="84305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直接写得数。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12971" y="3567736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08311" y="4489259"/>
            <a:ext cx="9358531" cy="1512843"/>
            <a:chOff x="1608311" y="4489259"/>
            <a:chExt cx="9358531" cy="1512843"/>
          </a:xfrm>
        </p:grpSpPr>
        <p:grpSp>
          <p:nvGrpSpPr>
            <p:cNvPr id="7" name="组合 6"/>
            <p:cNvGrpSpPr/>
            <p:nvPr/>
          </p:nvGrpSpPr>
          <p:grpSpPr>
            <a:xfrm>
              <a:off x="2017851" y="4517784"/>
              <a:ext cx="2355907" cy="1429754"/>
              <a:chOff x="200293" y="2838912"/>
              <a:chExt cx="2355907" cy="1429754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组合 8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1487251" y="3499225"/>
                <a:ext cx="1056070" cy="769441"/>
                <a:chOff x="1487251" y="2838912"/>
                <a:chExt cx="1056070" cy="769441"/>
              </a:xfrm>
            </p:grpSpPr>
            <p:sp>
              <p:nvSpPr>
                <p:cNvPr id="12" name="文本框 1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11" name="文本框 1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5354660" y="4517784"/>
              <a:ext cx="2355907" cy="1429754"/>
              <a:chOff x="200293" y="2838912"/>
              <a:chExt cx="2355907" cy="1429754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28" name="文本框 27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22" name="组合 21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23" name="文本框 22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8610935" y="4572348"/>
              <a:ext cx="2355907" cy="1429754"/>
              <a:chOff x="200293" y="2838912"/>
              <a:chExt cx="2355907" cy="1429754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2" name="组合 31"/>
              <p:cNvGrpSpPr/>
              <p:nvPr/>
            </p:nvGrpSpPr>
            <p:grpSpPr>
              <a:xfrm>
                <a:off x="1551487" y="2838912"/>
                <a:ext cx="1004713" cy="769441"/>
                <a:chOff x="1551487" y="2838912"/>
                <a:chExt cx="1004713" cy="769441"/>
              </a:xfrm>
            </p:grpSpPr>
            <p:sp>
              <p:nvSpPr>
                <p:cNvPr id="38" name="文本框 37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grpSp>
            <p:nvGrpSpPr>
              <p:cNvPr id="33" name="组合 32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sp>
            <p:nvSpPr>
              <p:cNvPr id="34" name="文本框 33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1608311" y="4489259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4902296" y="4542905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213060" y="4634117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949592" y="2122279"/>
            <a:ext cx="6680658" cy="1154460"/>
            <a:chOff x="2949592" y="2122279"/>
            <a:chExt cx="6680658" cy="1154460"/>
          </a:xfrm>
        </p:grpSpPr>
        <p:sp>
          <p:nvSpPr>
            <p:cNvPr id="5" name="矩形 4"/>
            <p:cNvSpPr/>
            <p:nvPr/>
          </p:nvSpPr>
          <p:spPr>
            <a:xfrm>
              <a:off x="2979597" y="212227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71</a:t>
              </a:r>
              <a:endParaRPr lang="zh-CN" altLang="en-US" dirty="0"/>
            </a:p>
          </p:txBody>
        </p:sp>
        <p:sp>
          <p:nvSpPr>
            <p:cNvPr id="44" name="矩形 43"/>
            <p:cNvSpPr/>
            <p:nvPr/>
          </p:nvSpPr>
          <p:spPr>
            <a:xfrm>
              <a:off x="5843729" y="212227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62</a:t>
              </a:r>
              <a:endParaRPr lang="zh-CN" altLang="en-US" dirty="0"/>
            </a:p>
          </p:txBody>
        </p:sp>
        <p:sp>
          <p:nvSpPr>
            <p:cNvPr id="45" name="矩形 44"/>
            <p:cNvSpPr/>
            <p:nvPr/>
          </p:nvSpPr>
          <p:spPr>
            <a:xfrm>
              <a:off x="9062795" y="212227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82</a:t>
              </a:r>
              <a:endParaRPr lang="zh-CN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9086511" y="273210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82</a:t>
              </a:r>
              <a:endParaRPr lang="zh-CN" altLang="en-US" dirty="0"/>
            </a:p>
          </p:txBody>
        </p:sp>
        <p:sp>
          <p:nvSpPr>
            <p:cNvPr id="47" name="矩形 46"/>
            <p:cNvSpPr/>
            <p:nvPr/>
          </p:nvSpPr>
          <p:spPr>
            <a:xfrm>
              <a:off x="5843729" y="271592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84</a:t>
              </a:r>
              <a:endParaRPr lang="zh-CN" altLang="en-US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2949592" y="275351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63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1010893" y="1356937"/>
            <a:ext cx="9507816" cy="2944332"/>
            <a:chOff x="1036651" y="1730425"/>
            <a:chExt cx="9507816" cy="2944332"/>
          </a:xfrm>
        </p:grpSpPr>
        <p:grpSp>
          <p:nvGrpSpPr>
            <p:cNvPr id="5" name="组合 4"/>
            <p:cNvGrpSpPr/>
            <p:nvPr/>
          </p:nvGrpSpPr>
          <p:grpSpPr>
            <a:xfrm>
              <a:off x="2047531" y="2314752"/>
              <a:ext cx="2355907" cy="2253127"/>
              <a:chOff x="200293" y="2838912"/>
              <a:chExt cx="2355907" cy="2253127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463904" y="4270147"/>
                <a:ext cx="2043264" cy="821892"/>
                <a:chOff x="500057" y="2786461"/>
                <a:chExt cx="2043264" cy="821892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500057" y="282768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" name="组合 7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1487251" y="3499225"/>
                <a:ext cx="1056070" cy="769441"/>
                <a:chOff x="1487251" y="2838912"/>
                <a:chExt cx="1056070" cy="769441"/>
              </a:xfrm>
            </p:grpSpPr>
            <p:sp>
              <p:nvSpPr>
                <p:cNvPr id="12" name="文本框 11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10" name="文本框 9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1823475" y="37957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653288" y="38214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5127742" y="2368191"/>
              <a:ext cx="2355907" cy="2253127"/>
              <a:chOff x="200293" y="2838912"/>
              <a:chExt cx="2355907" cy="2253127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985738" y="4270147"/>
                <a:ext cx="1521430" cy="821892"/>
                <a:chOff x="1021891" y="2786461"/>
                <a:chExt cx="1521430" cy="821892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组合 25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33" name="文本框 32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30" name="文本框 29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28" name="文本框 27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1784514" y="379389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8188560" y="2421630"/>
              <a:ext cx="2355907" cy="2253127"/>
              <a:chOff x="200293" y="2838912"/>
              <a:chExt cx="2355907" cy="2253127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985738" y="4270147"/>
                <a:ext cx="1521430" cy="821892"/>
                <a:chOff x="1021891" y="2786461"/>
                <a:chExt cx="1521430" cy="821892"/>
              </a:xfrm>
            </p:grpSpPr>
            <p:sp>
              <p:nvSpPr>
                <p:cNvPr id="53" name="文本框 52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cxnSp>
            <p:nvCxnSpPr>
              <p:cNvPr id="42" name="直接连接符 41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3" name="组合 42"/>
              <p:cNvGrpSpPr/>
              <p:nvPr/>
            </p:nvGrpSpPr>
            <p:grpSpPr>
              <a:xfrm>
                <a:off x="1551487" y="2838912"/>
                <a:ext cx="1004713" cy="769441"/>
                <a:chOff x="1551487" y="2838912"/>
                <a:chExt cx="1004713" cy="769441"/>
              </a:xfrm>
            </p:grpSpPr>
            <p:sp>
              <p:nvSpPr>
                <p:cNvPr id="50" name="文本框 49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grpSp>
            <p:nvGrpSpPr>
              <p:cNvPr id="44" name="组合 43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47" name="文本框 46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48" name="文本框 47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49" name="文本框 48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sp>
            <p:nvSpPr>
              <p:cNvPr id="45" name="文本框 44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1825241" y="38481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6" name="文本框 55"/>
            <p:cNvSpPr txBox="1"/>
            <p:nvPr/>
          </p:nvSpPr>
          <p:spPr>
            <a:xfrm>
              <a:off x="1680820" y="2340401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754727" y="2353256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036651" y="1730425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7860696" y="2464529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372908" y="4209711"/>
            <a:ext cx="5860900" cy="2031325"/>
            <a:chOff x="1372908" y="4209711"/>
            <a:chExt cx="5860900" cy="2031325"/>
          </a:xfrm>
        </p:grpSpPr>
        <p:sp>
          <p:nvSpPr>
            <p:cNvPr id="64" name="文本框 63"/>
            <p:cNvSpPr txBox="1"/>
            <p:nvPr/>
          </p:nvSpPr>
          <p:spPr>
            <a:xfrm>
              <a:off x="1372908" y="4209711"/>
              <a:ext cx="5860900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算一算，比一比。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95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726=            678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323=</a:t>
              </a:r>
              <a:endPara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726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95=            323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678=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1731828" y="4930523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648160" y="4963763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734421" y="5553324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4690332" y="5566203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(4)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组合 39"/>
          <p:cNvGrpSpPr/>
          <p:nvPr/>
        </p:nvGrpSpPr>
        <p:grpSpPr>
          <a:xfrm>
            <a:off x="2968025" y="4049646"/>
            <a:ext cx="2355907" cy="2253127"/>
            <a:chOff x="200293" y="2838912"/>
            <a:chExt cx="2355907" cy="2253127"/>
          </a:xfrm>
        </p:grpSpPr>
        <p:grpSp>
          <p:nvGrpSpPr>
            <p:cNvPr id="41" name="组合 40"/>
            <p:cNvGrpSpPr/>
            <p:nvPr/>
          </p:nvGrpSpPr>
          <p:grpSpPr>
            <a:xfrm>
              <a:off x="985738" y="4270147"/>
              <a:ext cx="1521430" cy="821892"/>
              <a:chOff x="1021891" y="2786461"/>
              <a:chExt cx="1521430" cy="821892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21891" y="278646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</p:grpSp>
        <p:cxnSp>
          <p:nvCxnSpPr>
            <p:cNvPr id="42" name="直接连接符 41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51" name="文本框 50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1487251" y="3499225"/>
              <a:ext cx="1056070" cy="769441"/>
              <a:chOff x="1487251" y="2838912"/>
              <a:chExt cx="1056070" cy="769441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sp>
          <p:nvSpPr>
            <p:cNvPr id="45" name="文本框 44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784514" y="37938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005535" y="1565151"/>
            <a:ext cx="2355907" cy="2253127"/>
            <a:chOff x="200293" y="2838912"/>
            <a:chExt cx="2355907" cy="2253127"/>
          </a:xfrm>
        </p:grpSpPr>
        <p:grpSp>
          <p:nvGrpSpPr>
            <p:cNvPr id="7" name="组合 6"/>
            <p:cNvGrpSpPr/>
            <p:nvPr/>
          </p:nvGrpSpPr>
          <p:grpSpPr>
            <a:xfrm>
              <a:off x="985738" y="4270147"/>
              <a:ext cx="1521430" cy="821892"/>
              <a:chOff x="1021891" y="2786461"/>
              <a:chExt cx="1521430" cy="821892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21891" y="278646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1551487" y="2838912"/>
              <a:ext cx="1004713" cy="769441"/>
              <a:chOff x="1551487" y="2838912"/>
              <a:chExt cx="1004713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825241" y="38481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108018" y="1572624"/>
            <a:ext cx="2355907" cy="2227369"/>
            <a:chOff x="200293" y="2838912"/>
            <a:chExt cx="2355907" cy="2227369"/>
          </a:xfrm>
        </p:grpSpPr>
        <p:grpSp>
          <p:nvGrpSpPr>
            <p:cNvPr id="24" name="组合 23"/>
            <p:cNvGrpSpPr/>
            <p:nvPr/>
          </p:nvGrpSpPr>
          <p:grpSpPr>
            <a:xfrm>
              <a:off x="459711" y="4269989"/>
              <a:ext cx="2047457" cy="796292"/>
              <a:chOff x="495864" y="2786303"/>
              <a:chExt cx="2047457" cy="796292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073321" y="281315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021891" y="278646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495864" y="278630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cxnSp>
          <p:nvCxnSpPr>
            <p:cNvPr id="25" name="直接连接符 24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784514" y="37938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10055" y="37911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188552" y="4087765"/>
            <a:ext cx="2355907" cy="2227369"/>
            <a:chOff x="200293" y="2838912"/>
            <a:chExt cx="2355907" cy="2227369"/>
          </a:xfrm>
        </p:grpSpPr>
        <p:grpSp>
          <p:nvGrpSpPr>
            <p:cNvPr id="60" name="组合 59"/>
            <p:cNvGrpSpPr/>
            <p:nvPr/>
          </p:nvGrpSpPr>
          <p:grpSpPr>
            <a:xfrm>
              <a:off x="459711" y="4269989"/>
              <a:ext cx="2047457" cy="796292"/>
              <a:chOff x="495864" y="2786303"/>
              <a:chExt cx="2047457" cy="796292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2073321" y="281315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021891" y="2786461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495864" y="278630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cxnSp>
          <p:nvCxnSpPr>
            <p:cNvPr id="61" name="直接连接符 60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组合 61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71" name="文本框 70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68" name="文本框 67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sp>
          <p:nvSpPr>
            <p:cNvPr id="64" name="文本框 63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84514" y="37938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510055" y="37911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2106366" y="1926357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7205600" y="1601128"/>
            <a:ext cx="56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010893" y="135693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2107588" y="4266684"/>
            <a:ext cx="56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(3)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7303885" y="4034450"/>
            <a:ext cx="56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(4)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1043189" y="1416676"/>
            <a:ext cx="6680034" cy="2031325"/>
            <a:chOff x="1043189" y="1416676"/>
            <a:chExt cx="6680034" cy="2031325"/>
          </a:xfrm>
        </p:grpSpPr>
        <p:sp>
          <p:nvSpPr>
            <p:cNvPr id="25" name="文本框 24"/>
            <p:cNvSpPr txBox="1"/>
            <p:nvPr/>
          </p:nvSpPr>
          <p:spPr>
            <a:xfrm>
              <a:off x="1043189" y="1416676"/>
              <a:ext cx="6680034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用竖式计算，并验算。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685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750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586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358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746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87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528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218112" y="2050127"/>
              <a:ext cx="6351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504798" y="2050127"/>
              <a:ext cx="5668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18112" y="2683578"/>
              <a:ext cx="6351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504798" y="2709337"/>
              <a:ext cx="6351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(4)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31568" y="3709728"/>
            <a:ext cx="7504679" cy="2684232"/>
            <a:chOff x="1131568" y="3709728"/>
            <a:chExt cx="7504679" cy="2684232"/>
          </a:xfrm>
        </p:grpSpPr>
        <p:grpSp>
          <p:nvGrpSpPr>
            <p:cNvPr id="37" name="组合 36"/>
            <p:cNvGrpSpPr/>
            <p:nvPr/>
          </p:nvGrpSpPr>
          <p:grpSpPr>
            <a:xfrm>
              <a:off x="2833801" y="4046598"/>
              <a:ext cx="2355907" cy="2227369"/>
              <a:chOff x="200293" y="2838912"/>
              <a:chExt cx="2355907" cy="2227369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59711" y="4269989"/>
                <a:ext cx="2047457" cy="796292"/>
                <a:chOff x="495864" y="2786303"/>
                <a:chExt cx="2047457" cy="796292"/>
              </a:xfrm>
            </p:grpSpPr>
            <p:sp>
              <p:nvSpPr>
                <p:cNvPr id="51" name="文本框 50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2073321" y="281315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495864" y="278630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39" name="直接连接符 38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0" name="组合 39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48" name="文本框 47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49" name="文本框 48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41" name="组合 40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45" name="文本框 44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46" name="文本框 4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47" name="文本框 46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42" name="文本框 41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784514" y="379389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10055" y="379119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6280340" y="4166591"/>
              <a:ext cx="2355907" cy="2227369"/>
              <a:chOff x="200293" y="2838912"/>
              <a:chExt cx="2355907" cy="2227369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459711" y="4269989"/>
                <a:ext cx="2047457" cy="796292"/>
                <a:chOff x="495864" y="2786303"/>
                <a:chExt cx="2047457" cy="796292"/>
              </a:xfrm>
            </p:grpSpPr>
            <p:sp>
              <p:nvSpPr>
                <p:cNvPr id="69" name="文本框 68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70" name="文本框 69"/>
                <p:cNvSpPr txBox="1"/>
                <p:nvPr/>
              </p:nvSpPr>
              <p:spPr>
                <a:xfrm>
                  <a:off x="2073321" y="281315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71" name="文本框 70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72" name="文本框 71"/>
                <p:cNvSpPr txBox="1"/>
                <p:nvPr/>
              </p:nvSpPr>
              <p:spPr>
                <a:xfrm>
                  <a:off x="495864" y="278630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57" name="直接连接符 56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8" name="组合 57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66" name="文本框 65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67" name="文本框 6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68" name="文本框 67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grpSp>
            <p:nvGrpSpPr>
              <p:cNvPr id="59" name="组合 58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63" name="文本框 62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64" name="文本框 6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65" name="文本框 64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60" name="文本框 59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510055" y="379119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3" name="文本框 72"/>
            <p:cNvSpPr txBox="1"/>
            <p:nvPr/>
          </p:nvSpPr>
          <p:spPr>
            <a:xfrm>
              <a:off x="2702569" y="4157290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5822115" y="4256085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1131568" y="3709728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2137652" y="1098353"/>
            <a:ext cx="5820709" cy="2448182"/>
            <a:chOff x="2137652" y="1429601"/>
            <a:chExt cx="5820709" cy="2448182"/>
          </a:xfrm>
        </p:grpSpPr>
        <p:grpSp>
          <p:nvGrpSpPr>
            <p:cNvPr id="5" name="组合 4"/>
            <p:cNvGrpSpPr/>
            <p:nvPr/>
          </p:nvGrpSpPr>
          <p:grpSpPr>
            <a:xfrm>
              <a:off x="5602454" y="1624656"/>
              <a:ext cx="2355907" cy="2253127"/>
              <a:chOff x="200293" y="2838912"/>
              <a:chExt cx="2355907" cy="2253127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985738" y="4270147"/>
                <a:ext cx="1521430" cy="821892"/>
                <a:chOff x="1021891" y="2786461"/>
                <a:chExt cx="1521430" cy="821892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" name="组合 7"/>
              <p:cNvGrpSpPr/>
              <p:nvPr/>
            </p:nvGrpSpPr>
            <p:grpSpPr>
              <a:xfrm>
                <a:off x="1551487" y="2838912"/>
                <a:ext cx="1004713" cy="769441"/>
                <a:chOff x="1551487" y="2838912"/>
                <a:chExt cx="1004713" cy="76944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10" name="文本框 9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825241" y="38481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2371126" y="1429601"/>
              <a:ext cx="2355907" cy="2227369"/>
              <a:chOff x="200293" y="2838912"/>
              <a:chExt cx="2355907" cy="2227369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459711" y="4269989"/>
                <a:ext cx="2047457" cy="796292"/>
                <a:chOff x="495864" y="2786303"/>
                <a:chExt cx="2047457" cy="796292"/>
              </a:xfrm>
            </p:grpSpPr>
            <p:sp>
              <p:nvSpPr>
                <p:cNvPr id="37" name="文本框 36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>
                  <a:off x="2073321" y="281315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1021891" y="278646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495864" y="278630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5" name="组合 24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34" name="文本框 33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sp>
            <p:nvSpPr>
              <p:cNvPr id="27" name="文本框 26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510055" y="379119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1811104" y="38562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2137652" y="1458198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507705" y="1619899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(4)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1277552" y="3417295"/>
            <a:ext cx="4790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找出错误的原因，并改正。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43392" y="4019855"/>
            <a:ext cx="7736927" cy="2384811"/>
            <a:chOff x="1743392" y="4019855"/>
            <a:chExt cx="7736927" cy="2384811"/>
          </a:xfrm>
        </p:grpSpPr>
        <p:grpSp>
          <p:nvGrpSpPr>
            <p:cNvPr id="44" name="组合 43"/>
            <p:cNvGrpSpPr/>
            <p:nvPr/>
          </p:nvGrpSpPr>
          <p:grpSpPr>
            <a:xfrm>
              <a:off x="2112495" y="4019855"/>
              <a:ext cx="2355907" cy="2264041"/>
              <a:chOff x="200293" y="2838912"/>
              <a:chExt cx="2355907" cy="2264041"/>
            </a:xfrm>
          </p:grpSpPr>
          <p:cxnSp>
            <p:nvCxnSpPr>
              <p:cNvPr id="45" name="直接连接符 44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6" name="组合 45"/>
              <p:cNvGrpSpPr/>
              <p:nvPr/>
            </p:nvGrpSpPr>
            <p:grpSpPr>
              <a:xfrm>
                <a:off x="867979" y="2838912"/>
                <a:ext cx="1688221" cy="823930"/>
                <a:chOff x="867979" y="2838912"/>
                <a:chExt cx="1688221" cy="823930"/>
              </a:xfrm>
            </p:grpSpPr>
            <p:sp>
              <p:nvSpPr>
                <p:cNvPr id="56" name="文本框 5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57" name="文本框 56"/>
                <p:cNvSpPr txBox="1"/>
                <p:nvPr/>
              </p:nvSpPr>
              <p:spPr>
                <a:xfrm>
                  <a:off x="1500210" y="289340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58" name="文本框 57"/>
                <p:cNvSpPr txBox="1"/>
                <p:nvPr/>
              </p:nvSpPr>
              <p:spPr>
                <a:xfrm>
                  <a:off x="867979" y="286979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441250" y="3459547"/>
                <a:ext cx="2102071" cy="1643406"/>
                <a:chOff x="441250" y="2799234"/>
                <a:chExt cx="2102071" cy="1643406"/>
              </a:xfrm>
            </p:grpSpPr>
            <p:sp>
              <p:nvSpPr>
                <p:cNvPr id="49" name="文本框 48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2049678" y="3673199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1487251" y="367098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907987" y="367098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441250" y="367098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sp>
            <p:nvSpPr>
              <p:cNvPr id="48" name="文本框 47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7124412" y="4140625"/>
              <a:ext cx="2355907" cy="2264041"/>
              <a:chOff x="200293" y="2838912"/>
              <a:chExt cx="2355907" cy="2264041"/>
            </a:xfrm>
          </p:grpSpPr>
          <p:cxnSp>
            <p:nvCxnSpPr>
              <p:cNvPr id="60" name="直接连接符 59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1" name="组合 60"/>
              <p:cNvGrpSpPr/>
              <p:nvPr/>
            </p:nvGrpSpPr>
            <p:grpSpPr>
              <a:xfrm>
                <a:off x="867979" y="2838912"/>
                <a:ext cx="1688221" cy="823930"/>
                <a:chOff x="867979" y="2838912"/>
                <a:chExt cx="1688221" cy="823930"/>
              </a:xfrm>
            </p:grpSpPr>
            <p:sp>
              <p:nvSpPr>
                <p:cNvPr id="71" name="文本框 70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72" name="文本框 71"/>
                <p:cNvSpPr txBox="1"/>
                <p:nvPr/>
              </p:nvSpPr>
              <p:spPr>
                <a:xfrm>
                  <a:off x="1500210" y="289340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73" name="文本框 72"/>
                <p:cNvSpPr txBox="1"/>
                <p:nvPr/>
              </p:nvSpPr>
              <p:spPr>
                <a:xfrm>
                  <a:off x="867979" y="286979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62" name="组合 61"/>
              <p:cNvGrpSpPr/>
              <p:nvPr/>
            </p:nvGrpSpPr>
            <p:grpSpPr>
              <a:xfrm>
                <a:off x="441250" y="3459547"/>
                <a:ext cx="2102071" cy="1643406"/>
                <a:chOff x="441250" y="2799234"/>
                <a:chExt cx="2102071" cy="1643406"/>
              </a:xfrm>
            </p:grpSpPr>
            <p:sp>
              <p:nvSpPr>
                <p:cNvPr id="64" name="文本框 63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65" name="文本框 64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66" name="文本框 65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67" name="文本框 66"/>
                <p:cNvSpPr txBox="1"/>
                <p:nvPr/>
              </p:nvSpPr>
              <p:spPr>
                <a:xfrm>
                  <a:off x="2049678" y="3673199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68" name="文本框 67"/>
                <p:cNvSpPr txBox="1"/>
                <p:nvPr/>
              </p:nvSpPr>
              <p:spPr>
                <a:xfrm>
                  <a:off x="1487251" y="367098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69" name="文本框 68"/>
                <p:cNvSpPr txBox="1"/>
                <p:nvPr/>
              </p:nvSpPr>
              <p:spPr>
                <a:xfrm>
                  <a:off x="907987" y="367098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70" name="文本框 69"/>
                <p:cNvSpPr txBox="1"/>
                <p:nvPr/>
              </p:nvSpPr>
              <p:spPr>
                <a:xfrm>
                  <a:off x="441250" y="367098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sp>
            <p:nvSpPr>
              <p:cNvPr id="63" name="文本框 62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</p:grpSp>
        <p:sp>
          <p:nvSpPr>
            <p:cNvPr id="74" name="文本框 73"/>
            <p:cNvSpPr txBox="1"/>
            <p:nvPr/>
          </p:nvSpPr>
          <p:spPr>
            <a:xfrm>
              <a:off x="1743392" y="4166803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953648" y="4261440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4720305" y="4450609"/>
            <a:ext cx="2165688" cy="2145268"/>
          </a:xfrm>
          <a:prstGeom prst="wedgeRoundRectCallout">
            <a:avLst>
              <a:gd name="adj1" fmla="val -66654"/>
              <a:gd name="adj2" fmla="val -3380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个位满十没有向十位进一，十位满十没有向百位进一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9738984" y="4895214"/>
            <a:ext cx="1792617" cy="1328023"/>
          </a:xfrm>
          <a:prstGeom prst="wedgeRoundRectCallout">
            <a:avLst>
              <a:gd name="adj1" fmla="val -66654"/>
              <a:gd name="adj2" fmla="val -3380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个位满十没有向十位进一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6" grpId="0" animBg="1"/>
      <p:bldP spid="7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871054" y="1250484"/>
            <a:ext cx="7191722" cy="2810398"/>
            <a:chOff x="871054" y="1250484"/>
            <a:chExt cx="7191722" cy="2810398"/>
          </a:xfrm>
        </p:grpSpPr>
        <p:grpSp>
          <p:nvGrpSpPr>
            <p:cNvPr id="5" name="组合 4"/>
            <p:cNvGrpSpPr/>
            <p:nvPr/>
          </p:nvGrpSpPr>
          <p:grpSpPr>
            <a:xfrm>
              <a:off x="2449320" y="1696054"/>
              <a:ext cx="2355907" cy="2264041"/>
              <a:chOff x="2462479" y="4677860"/>
              <a:chExt cx="2355907" cy="2264041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2462479" y="4677860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10" name="直接连接符 9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组合 10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22" name="文本框 21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23" name="文本框 22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2" name="组合 11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16" name="文本框 15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3" name="文本框 12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7" name="文本框 6"/>
              <p:cNvSpPr txBox="1"/>
              <p:nvPr/>
            </p:nvSpPr>
            <p:spPr>
              <a:xfrm>
                <a:off x="3454557" y="568301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834823" y="563275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121943" y="572289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5706869" y="1796841"/>
              <a:ext cx="2355907" cy="2264041"/>
              <a:chOff x="5932124" y="4822646"/>
              <a:chExt cx="2355907" cy="2264041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5932124" y="4822646"/>
                <a:ext cx="2355907" cy="2264041"/>
                <a:chOff x="200293" y="2838912"/>
                <a:chExt cx="2355907" cy="2264041"/>
              </a:xfrm>
            </p:grpSpPr>
            <p:cxnSp>
              <p:nvCxnSpPr>
                <p:cNvPr id="29" name="直接连接符 28"/>
                <p:cNvCxnSpPr/>
                <p:nvPr/>
              </p:nvCxnSpPr>
              <p:spPr>
                <a:xfrm>
                  <a:off x="200293" y="4257513"/>
                  <a:ext cx="2275373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组合 29"/>
                <p:cNvGrpSpPr/>
                <p:nvPr/>
              </p:nvGrpSpPr>
              <p:grpSpPr>
                <a:xfrm>
                  <a:off x="867979" y="2838912"/>
                  <a:ext cx="1688221" cy="823930"/>
                  <a:chOff x="867979" y="2838912"/>
                  <a:chExt cx="1688221" cy="823930"/>
                </a:xfrm>
              </p:grpSpPr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1500210" y="289340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2" name="文本框 41"/>
                  <p:cNvSpPr txBox="1"/>
                  <p:nvPr/>
                </p:nvSpPr>
                <p:spPr>
                  <a:xfrm>
                    <a:off x="867979" y="286979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31" name="组合 30"/>
                <p:cNvGrpSpPr/>
                <p:nvPr/>
              </p:nvGrpSpPr>
              <p:grpSpPr>
                <a:xfrm>
                  <a:off x="441250" y="3459547"/>
                  <a:ext cx="2102071" cy="1643406"/>
                  <a:chOff x="441250" y="2799234"/>
                  <a:chExt cx="2102071" cy="1643406"/>
                </a:xfrm>
              </p:grpSpPr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148725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907987" y="279923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2049678" y="3673199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487251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907987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441250" y="367098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2" name="文本框 31"/>
                <p:cNvSpPr txBox="1"/>
                <p:nvPr/>
              </p:nvSpPr>
              <p:spPr>
                <a:xfrm>
                  <a:off x="200293" y="3445291"/>
                  <a:ext cx="465192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+</a:t>
                  </a:r>
                  <a:endParaRPr lang="zh-CN" altLang="en-US" sz="4400" dirty="0"/>
                </a:p>
              </p:txBody>
            </p:sp>
          </p:grpSp>
          <p:sp>
            <p:nvSpPr>
              <p:cNvPr id="27" name="文本框 26"/>
              <p:cNvSpPr txBox="1"/>
              <p:nvPr/>
            </p:nvSpPr>
            <p:spPr>
              <a:xfrm>
                <a:off x="7523933" y="581991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6257238" y="584475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2442055" y="1698046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561601" y="1796841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871054" y="1250484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147716" y="4391696"/>
            <a:ext cx="4408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在括号里填上合适的数。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1242224" y="1397822"/>
            <a:ext cx="3424933" cy="2429502"/>
            <a:chOff x="-263347" y="2690246"/>
            <a:chExt cx="3424933" cy="2429502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-145283" y="4254781"/>
              <a:ext cx="3306869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-32708" y="2690246"/>
              <a:ext cx="3052971" cy="781813"/>
              <a:chOff x="-32708" y="2690246"/>
              <a:chExt cx="3052971" cy="781813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2550263" y="270261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-32708" y="2700883"/>
                <a:ext cx="14168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400" dirty="0" smtClean="0"/>
                  <a:t>（   ） 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106925" y="2690246"/>
                <a:ext cx="11747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400" dirty="0" smtClean="0"/>
                  <a:t>（   ）</a:t>
                </a:r>
                <a:endParaRPr lang="zh-CN" altLang="en-US" sz="4400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-33155" y="3499225"/>
              <a:ext cx="3091630" cy="1620523"/>
              <a:chOff x="-33155" y="2838912"/>
              <a:chExt cx="3091630" cy="1620523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770589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2588475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2550263" y="368999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15870" y="3687429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675716" y="363451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-33155" y="3605616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-263347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703161" y="1378996"/>
            <a:ext cx="3424933" cy="2443818"/>
            <a:chOff x="-263347" y="2675930"/>
            <a:chExt cx="3424933" cy="244381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-145283" y="4254781"/>
              <a:ext cx="3306869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-32708" y="2675930"/>
              <a:ext cx="3170367" cy="1624049"/>
              <a:chOff x="-32708" y="2675930"/>
              <a:chExt cx="3170367" cy="1624049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2550263" y="270261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-32708" y="2700883"/>
                <a:ext cx="14168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400" dirty="0" smtClean="0"/>
                  <a:t>（   ） </a:t>
                </a:r>
                <a:endParaRPr lang="zh-CN" altLang="en-US" sz="4400" dirty="0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011077" y="3457808"/>
                <a:ext cx="11747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400" dirty="0" smtClean="0"/>
                  <a:t>（   ）</a:t>
                </a:r>
                <a:endParaRPr lang="zh-CN" altLang="en-US" sz="4400" dirty="0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962866" y="3530538"/>
                <a:ext cx="11747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400" dirty="0" smtClean="0"/>
                  <a:t>（   ）</a:t>
                </a:r>
                <a:endParaRPr lang="zh-CN" altLang="en-US" sz="4400" dirty="0"/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581526" y="2675930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675716" y="3496488"/>
              <a:ext cx="2344547" cy="1623260"/>
              <a:chOff x="675716" y="2836175"/>
              <a:chExt cx="2344547" cy="1623260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687391" y="283617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550263" y="368999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646850" y="365721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675716" y="363451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-263347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1111467" y="3882994"/>
            <a:ext cx="10389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小红本周练习口算了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道题，小明口算的题目数和小红同样多。两人一共口算了多少道题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120797" y="5468043"/>
            <a:ext cx="317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550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32975" y="1462593"/>
            <a:ext cx="1552348" cy="579835"/>
            <a:chOff x="2132975" y="1462593"/>
            <a:chExt cx="1552348" cy="579835"/>
          </a:xfrm>
        </p:grpSpPr>
        <p:sp>
          <p:nvSpPr>
            <p:cNvPr id="2" name="矩形 1"/>
            <p:cNvSpPr/>
            <p:nvPr/>
          </p:nvSpPr>
          <p:spPr>
            <a:xfrm>
              <a:off x="2132975" y="151920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dirty="0"/>
            </a:p>
          </p:txBody>
        </p:sp>
        <p:sp>
          <p:nvSpPr>
            <p:cNvPr id="37" name="矩形 36"/>
            <p:cNvSpPr/>
            <p:nvPr/>
          </p:nvSpPr>
          <p:spPr>
            <a:xfrm>
              <a:off x="3321121" y="146259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659165" y="1502106"/>
            <a:ext cx="2298688" cy="1309591"/>
            <a:chOff x="6659165" y="1502106"/>
            <a:chExt cx="2298688" cy="1309591"/>
          </a:xfrm>
        </p:grpSpPr>
        <p:sp>
          <p:nvSpPr>
            <p:cNvPr id="38" name="矩形 37"/>
            <p:cNvSpPr/>
            <p:nvPr/>
          </p:nvSpPr>
          <p:spPr>
            <a:xfrm>
              <a:off x="6659165" y="150210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7653832" y="227574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dirty="0"/>
            </a:p>
          </p:txBody>
        </p:sp>
        <p:sp>
          <p:nvSpPr>
            <p:cNvPr id="40" name="矩形 39"/>
            <p:cNvSpPr/>
            <p:nvPr/>
          </p:nvSpPr>
          <p:spPr>
            <a:xfrm>
              <a:off x="8593651" y="2288477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65186" y="1499223"/>
            <a:ext cx="102885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下面算式中的每个图形代表一个数字，相同的图形代表相同的数字，想想它们分别是几？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330518" y="3356516"/>
            <a:ext cx="3424933" cy="2416372"/>
            <a:chOff x="-263347" y="2703376"/>
            <a:chExt cx="3424933" cy="2416372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-145283" y="4254781"/>
              <a:ext cx="3306869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组合 7"/>
            <p:cNvGrpSpPr/>
            <p:nvPr/>
          </p:nvGrpSpPr>
          <p:grpSpPr>
            <a:xfrm>
              <a:off x="641761" y="2703376"/>
              <a:ext cx="2495898" cy="1511356"/>
              <a:chOff x="641761" y="2703376"/>
              <a:chExt cx="2495898" cy="1511356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2388736" y="2703376"/>
                <a:ext cx="74892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4400" dirty="0"/>
                  <a:t>□</a:t>
                </a:r>
                <a:endParaRPr lang="zh-CN" altLang="en-US" sz="4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641761" y="2712596"/>
                <a:ext cx="88205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4400" dirty="0"/>
                  <a:t>△</a:t>
                </a:r>
                <a:r>
                  <a:rPr lang="zh-CN" altLang="en-US" sz="4400" dirty="0" smtClean="0"/>
                  <a:t> </a:t>
                </a:r>
                <a:endParaRPr lang="zh-CN" altLang="en-US" sz="4400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1395836" y="2714738"/>
                <a:ext cx="74892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4400" dirty="0"/>
                  <a:t>○</a:t>
                </a:r>
                <a:endParaRPr lang="zh-CN" altLang="en-US" sz="4400" dirty="0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440822" y="3386984"/>
                <a:ext cx="88205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4400" dirty="0"/>
                  <a:t>△</a:t>
                </a:r>
                <a:r>
                  <a:rPr lang="zh-CN" altLang="en-US" sz="4400" dirty="0" smtClean="0"/>
                  <a:t> 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341130" y="3445291"/>
                <a:ext cx="74892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4400" dirty="0"/>
                  <a:t>○</a:t>
                </a:r>
                <a:endParaRPr lang="zh-CN" altLang="en-US" sz="4400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75716" y="4294831"/>
              <a:ext cx="2344547" cy="824917"/>
              <a:chOff x="675716" y="3634518"/>
              <a:chExt cx="2344547" cy="824917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2550263" y="368999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646850" y="365721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675716" y="363451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-263347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076973" y="1439519"/>
            <a:ext cx="102435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△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○＝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□＝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讲评：因为每个图形代表一个数字，从百位上看△可能是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，如果是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，十位上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加上一个数要向百位进一，百位上就变成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了与题目矛盾，所以只能是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；十位上○＋△＝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，○可能是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，不管是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，结合个位考虑（个位要向十位进一），只能是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；那么□就是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5146146" y="4043033"/>
            <a:ext cx="1480141" cy="2253127"/>
            <a:chOff x="1076059" y="2838912"/>
            <a:chExt cx="1480141" cy="2253127"/>
          </a:xfrm>
        </p:grpSpPr>
        <p:grpSp>
          <p:nvGrpSpPr>
            <p:cNvPr id="24" name="组合 23"/>
            <p:cNvGrpSpPr/>
            <p:nvPr/>
          </p:nvGrpSpPr>
          <p:grpSpPr>
            <a:xfrm>
              <a:off x="1076059" y="4284479"/>
              <a:ext cx="1431109" cy="807560"/>
              <a:chOff x="1112212" y="2800793"/>
              <a:chExt cx="1431109" cy="807560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112212" y="281350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cxnSp>
          <p:nvCxnSpPr>
            <p:cNvPr id="12" name="直接连接符 11"/>
            <p:cNvCxnSpPr/>
            <p:nvPr/>
          </p:nvCxnSpPr>
          <p:spPr>
            <a:xfrm flipV="1">
              <a:off x="1149142" y="4268665"/>
              <a:ext cx="1326524" cy="1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组合 18"/>
            <p:cNvGrpSpPr/>
            <p:nvPr/>
          </p:nvGrpSpPr>
          <p:grpSpPr>
            <a:xfrm>
              <a:off x="1577404" y="2838912"/>
              <a:ext cx="978796" cy="769441"/>
              <a:chOff x="1577404" y="2838912"/>
              <a:chExt cx="978796" cy="769441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15774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/>
                  <a:t>8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577404" y="3499225"/>
              <a:ext cx="965917" cy="769441"/>
              <a:chOff x="1577404" y="2838912"/>
              <a:chExt cx="965917" cy="769441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15774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1076059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860408" y="39042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56510" y="4048164"/>
            <a:ext cx="1480141" cy="2253127"/>
            <a:chOff x="1076059" y="2838912"/>
            <a:chExt cx="1480141" cy="2253127"/>
          </a:xfrm>
        </p:grpSpPr>
        <p:grpSp>
          <p:nvGrpSpPr>
            <p:cNvPr id="31" name="组合 30"/>
            <p:cNvGrpSpPr/>
            <p:nvPr/>
          </p:nvGrpSpPr>
          <p:grpSpPr>
            <a:xfrm>
              <a:off x="1541251" y="4284479"/>
              <a:ext cx="965917" cy="807560"/>
              <a:chOff x="1577404" y="2800793"/>
              <a:chExt cx="965917" cy="807560"/>
            </a:xfrm>
          </p:grpSpPr>
          <p:sp>
            <p:nvSpPr>
              <p:cNvPr id="41" name="文本框 40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cxnSp>
          <p:nvCxnSpPr>
            <p:cNvPr id="32" name="直接连接符 31"/>
            <p:cNvCxnSpPr/>
            <p:nvPr/>
          </p:nvCxnSpPr>
          <p:spPr>
            <a:xfrm flipV="1">
              <a:off x="1149142" y="4268665"/>
              <a:ext cx="1326524" cy="1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组合 32"/>
            <p:cNvGrpSpPr/>
            <p:nvPr/>
          </p:nvGrpSpPr>
          <p:grpSpPr>
            <a:xfrm>
              <a:off x="1577404" y="2838912"/>
              <a:ext cx="978796" cy="769441"/>
              <a:chOff x="1577404" y="2838912"/>
              <a:chExt cx="978796" cy="769441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15774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1577404" y="3499225"/>
              <a:ext cx="965917" cy="769441"/>
              <a:chOff x="1577404" y="2838912"/>
              <a:chExt cx="965917" cy="769441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15774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1076059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60408" y="39042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9925842" y="3873924"/>
            <a:ext cx="1480141" cy="2253127"/>
            <a:chOff x="1076059" y="2838912"/>
            <a:chExt cx="1480141" cy="2253127"/>
          </a:xfrm>
        </p:grpSpPr>
        <p:grpSp>
          <p:nvGrpSpPr>
            <p:cNvPr id="45" name="组合 44"/>
            <p:cNvGrpSpPr/>
            <p:nvPr/>
          </p:nvGrpSpPr>
          <p:grpSpPr>
            <a:xfrm>
              <a:off x="1076059" y="4284479"/>
              <a:ext cx="1431109" cy="807560"/>
              <a:chOff x="1112212" y="2800793"/>
              <a:chExt cx="1431109" cy="807560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1112212" y="281350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cxnSp>
          <p:nvCxnSpPr>
            <p:cNvPr id="46" name="直接连接符 45"/>
            <p:cNvCxnSpPr/>
            <p:nvPr/>
          </p:nvCxnSpPr>
          <p:spPr>
            <a:xfrm flipV="1">
              <a:off x="1149142" y="4268665"/>
              <a:ext cx="1326524" cy="1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7" name="组合 46"/>
            <p:cNvGrpSpPr/>
            <p:nvPr/>
          </p:nvGrpSpPr>
          <p:grpSpPr>
            <a:xfrm>
              <a:off x="1577404" y="2838912"/>
              <a:ext cx="978796" cy="769441"/>
              <a:chOff x="1577404" y="2838912"/>
              <a:chExt cx="978796" cy="769441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15774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/>
                  <a:t>8</a:t>
                </a:r>
                <a:endParaRPr lang="zh-CN" altLang="en-US" sz="4400" dirty="0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1577404" y="3499225"/>
              <a:ext cx="965917" cy="769441"/>
              <a:chOff x="1577404" y="2838912"/>
              <a:chExt cx="965917" cy="769441"/>
            </a:xfrm>
          </p:grpSpPr>
          <p:sp>
            <p:nvSpPr>
              <p:cNvPr id="51" name="文本框 50"/>
              <p:cNvSpPr txBox="1"/>
              <p:nvPr/>
            </p:nvSpPr>
            <p:spPr>
              <a:xfrm>
                <a:off x="15774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>
              <a:off x="1076059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860408" y="39042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09268" y="3075026"/>
            <a:ext cx="3219719" cy="2918421"/>
          </a:xfrm>
          <a:prstGeom prst="rect">
            <a:avLst/>
          </a:prstGeom>
        </p:spPr>
      </p:pic>
      <p:sp>
        <p:nvSpPr>
          <p:cNvPr id="62" name="AutoShape 27"/>
          <p:cNvSpPr>
            <a:spLocks noChangeArrowheads="1"/>
          </p:cNvSpPr>
          <p:nvPr/>
        </p:nvSpPr>
        <p:spPr bwMode="auto">
          <a:xfrm>
            <a:off x="3093504" y="1504667"/>
            <a:ext cx="5147355" cy="1975009"/>
          </a:xfrm>
          <a:prstGeom prst="wedgeRoundRectCallout">
            <a:avLst>
              <a:gd name="adj1" fmla="val -61762"/>
              <a:gd name="adj2" fmla="val 40224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两位数加两位数</a:t>
            </a:r>
            <a:r>
              <a:rPr lang="zh-CN" altLang="en-US" dirty="0">
                <a:solidFill>
                  <a:srgbClr val="FF0000"/>
                </a:solidFill>
              </a:rPr>
              <a:t>连续进位加法的计算方法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相同数位对齐</a:t>
            </a:r>
            <a:r>
              <a:rPr lang="zh-CN" altLang="en-US" dirty="0" smtClean="0">
                <a:solidFill>
                  <a:srgbClr val="0000FF"/>
                </a:solidFill>
              </a:rPr>
              <a:t>；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2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从个位加起；</a:t>
            </a:r>
            <a:endParaRPr lang="zh-CN" altLang="en-US" dirty="0">
              <a:solidFill>
                <a:srgbClr val="000099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>
                <a:solidFill>
                  <a:srgbClr val="0000FF"/>
                </a:solidFill>
              </a:rPr>
              <a:t>3.</a:t>
            </a:r>
            <a:r>
              <a:rPr lang="zh-CN" altLang="en-US" dirty="0">
                <a:solidFill>
                  <a:srgbClr val="0000FF"/>
                </a:solidFill>
              </a:rPr>
              <a:t>哪一位上的数相加满十就向前一位进</a:t>
            </a:r>
            <a:r>
              <a:rPr lang="zh-CN" altLang="zh-CN" dirty="0">
                <a:solidFill>
                  <a:srgbClr val="0000FF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。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464217" y="5422339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8720454" y="3712561"/>
            <a:ext cx="2727833" cy="1123712"/>
          </a:xfrm>
          <a:prstGeom prst="wedgeRoundRectCallout">
            <a:avLst>
              <a:gd name="adj1" fmla="val 28517"/>
              <a:gd name="adj2" fmla="val 6559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三位数加三</a:t>
            </a:r>
            <a:r>
              <a:rPr lang="zh-CN" altLang="en-US" dirty="0" smtClean="0">
                <a:solidFill>
                  <a:srgbClr val="FF0000"/>
                </a:solidFill>
              </a:rPr>
              <a:t>位数</a:t>
            </a:r>
            <a:r>
              <a:rPr lang="zh-CN" altLang="en-US" dirty="0" smtClean="0">
                <a:solidFill>
                  <a:srgbClr val="0000FF"/>
                </a:solidFill>
                <a:latin typeface="宋体" panose="02010600030101010101" pitchFamily="2" charset="-122"/>
              </a:rPr>
              <a:t>时，个位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、十位分别满十怎么办？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197002" y="1372355"/>
            <a:ext cx="76187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 smtClean="0">
                <a:ea typeface="黑体" panose="02010609060101010101" pitchFamily="49" charset="-122"/>
              </a:rPr>
              <a:t>尝试笔算</a:t>
            </a:r>
            <a:r>
              <a:rPr lang="zh-CN" altLang="en-US" sz="3200" b="1" dirty="0">
                <a:solidFill>
                  <a:srgbClr val="FF0000"/>
                </a:solidFill>
              </a:rPr>
              <a:t>三位数加三位数</a:t>
            </a:r>
            <a:endParaRPr lang="en-US" altLang="zh-CN" sz="3200" b="1" dirty="0" smtClean="0"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 smtClean="0">
                <a:ea typeface="黑体" panose="02010609060101010101" pitchFamily="49" charset="-122"/>
              </a:rPr>
              <a:t>    </a:t>
            </a:r>
            <a:r>
              <a:rPr lang="zh-CN" altLang="zh-CN" sz="3200" b="1" dirty="0" smtClean="0">
                <a:ea typeface="黑体" panose="02010609060101010101" pitchFamily="49" charset="-122"/>
              </a:rPr>
              <a:t>376</a:t>
            </a:r>
            <a:r>
              <a:rPr lang="zh-CN" altLang="zh-CN" sz="3200" b="1" dirty="0">
                <a:ea typeface="黑体" panose="02010609060101010101" pitchFamily="49" charset="-122"/>
              </a:rPr>
              <a:t>+284</a:t>
            </a:r>
            <a:r>
              <a:rPr lang="zh-CN" altLang="zh-CN" sz="3200" b="1" dirty="0" smtClean="0">
                <a:ea typeface="黑体" panose="02010609060101010101" pitchFamily="49" charset="-122"/>
              </a:rPr>
              <a:t>=</a:t>
            </a:r>
            <a:r>
              <a:rPr lang="en-US" altLang="zh-CN" sz="3200" b="1" dirty="0" smtClean="0">
                <a:ea typeface="黑体" panose="02010609060101010101" pitchFamily="49" charset="-122"/>
              </a:rPr>
              <a:t>                   </a:t>
            </a:r>
            <a:r>
              <a:rPr lang="zh-CN" altLang="zh-CN" sz="3200" b="1" dirty="0" smtClean="0">
                <a:ea typeface="黑体" panose="02010609060101010101" pitchFamily="49" charset="-122"/>
              </a:rPr>
              <a:t>5 </a:t>
            </a:r>
            <a:r>
              <a:rPr lang="zh-CN" altLang="zh-CN" sz="3200" b="1" dirty="0">
                <a:ea typeface="黑体" panose="02010609060101010101" pitchFamily="49" charset="-122"/>
              </a:rPr>
              <a:t>4 9</a:t>
            </a:r>
            <a:r>
              <a:rPr lang="en-US" altLang="zh-CN" sz="3200" b="1" dirty="0">
                <a:ea typeface="黑体" panose="02010609060101010101" pitchFamily="49" charset="-122"/>
              </a:rPr>
              <a:t>+</a:t>
            </a:r>
            <a:r>
              <a:rPr lang="zh-CN" altLang="zh-CN" sz="3200" b="1" dirty="0">
                <a:ea typeface="黑体" panose="02010609060101010101" pitchFamily="49" charset="-122"/>
              </a:rPr>
              <a:t>8 6 7</a:t>
            </a:r>
            <a:r>
              <a:rPr lang="en-US" altLang="zh-CN" sz="3200" b="1" dirty="0">
                <a:ea typeface="黑体" panose="02010609060101010101" pitchFamily="49" charset="-122"/>
              </a:rPr>
              <a:t>=          </a:t>
            </a:r>
            <a:endParaRPr lang="zh-CN" altLang="zh-CN" sz="3200" b="1" dirty="0">
              <a:ea typeface="黑体" panose="020106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153765" y="2273348"/>
            <a:ext cx="72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062984" y="2247400"/>
            <a:ext cx="56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06285" y="3150732"/>
            <a:ext cx="6791704" cy="2815656"/>
            <a:chOff x="1287612" y="3293431"/>
            <a:chExt cx="6791704" cy="2815656"/>
          </a:xfrm>
        </p:grpSpPr>
        <p:grpSp>
          <p:nvGrpSpPr>
            <p:cNvPr id="29" name="组合 28"/>
            <p:cNvGrpSpPr/>
            <p:nvPr/>
          </p:nvGrpSpPr>
          <p:grpSpPr>
            <a:xfrm>
              <a:off x="1877040" y="3855960"/>
              <a:ext cx="2355907" cy="2253127"/>
              <a:chOff x="200293" y="2838912"/>
              <a:chExt cx="2355907" cy="2253127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076059" y="4284479"/>
                <a:ext cx="1431109" cy="807560"/>
                <a:chOff x="1112212" y="2800793"/>
                <a:chExt cx="1431109" cy="807560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1112212" y="2813505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cxnSp>
            <p:nvCxnSpPr>
              <p:cNvPr id="12" name="直接连接符 11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组合 18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61" name="文本框 60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62" name="文本框 61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23" name="文本框 22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796371" y="388394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5723409" y="3734751"/>
              <a:ext cx="2355907" cy="2253127"/>
              <a:chOff x="200293" y="2838912"/>
              <a:chExt cx="2355907" cy="2253127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484593" y="4284479"/>
                <a:ext cx="2022575" cy="807560"/>
                <a:chOff x="520746" y="2800793"/>
                <a:chExt cx="2022575" cy="807560"/>
              </a:xfrm>
            </p:grpSpPr>
            <p:sp>
              <p:nvSpPr>
                <p:cNvPr id="79" name="文本框 78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80" name="文本框 7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81" name="文本框 80"/>
                <p:cNvSpPr txBox="1"/>
                <p:nvPr/>
              </p:nvSpPr>
              <p:spPr>
                <a:xfrm>
                  <a:off x="1112212" y="2813505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82" name="文本框 81"/>
                <p:cNvSpPr txBox="1"/>
                <p:nvPr/>
              </p:nvSpPr>
              <p:spPr>
                <a:xfrm>
                  <a:off x="520746" y="2813505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cxnSp>
            <p:nvCxnSpPr>
              <p:cNvPr id="67" name="直接连接符 66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8" name="组合 67"/>
              <p:cNvGrpSpPr/>
              <p:nvPr/>
            </p:nvGrpSpPr>
            <p:grpSpPr>
              <a:xfrm>
                <a:off x="933904" y="2838912"/>
                <a:ext cx="1622296" cy="769441"/>
                <a:chOff x="933904" y="2838912"/>
                <a:chExt cx="1622296" cy="769441"/>
              </a:xfrm>
            </p:grpSpPr>
            <p:sp>
              <p:nvSpPr>
                <p:cNvPr id="76" name="文本框 75"/>
                <p:cNvSpPr txBox="1"/>
                <p:nvPr/>
              </p:nvSpPr>
              <p:spPr>
                <a:xfrm>
                  <a:off x="1551487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77" name="文本框 7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78" name="文本框 77"/>
                <p:cNvSpPr txBox="1"/>
                <p:nvPr/>
              </p:nvSpPr>
              <p:spPr>
                <a:xfrm>
                  <a:off x="9339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grpSp>
            <p:nvGrpSpPr>
              <p:cNvPr id="69" name="组合 68"/>
              <p:cNvGrpSpPr/>
              <p:nvPr/>
            </p:nvGrpSpPr>
            <p:grpSpPr>
              <a:xfrm>
                <a:off x="907987" y="3459547"/>
                <a:ext cx="1635334" cy="809119"/>
                <a:chOff x="907987" y="2799234"/>
                <a:chExt cx="1635334" cy="809119"/>
              </a:xfrm>
            </p:grpSpPr>
            <p:sp>
              <p:nvSpPr>
                <p:cNvPr id="73" name="文本框 72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74" name="文本框 7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75" name="文本框 74"/>
                <p:cNvSpPr txBox="1"/>
                <p:nvPr/>
              </p:nvSpPr>
              <p:spPr>
                <a:xfrm>
                  <a:off x="907987" y="2799234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sp>
            <p:nvSpPr>
              <p:cNvPr id="70" name="文本框 69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1796371" y="388394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1165829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3" name="文本框 82"/>
              <p:cNvSpPr txBox="1"/>
              <p:nvPr/>
            </p:nvSpPr>
            <p:spPr>
              <a:xfrm>
                <a:off x="616548" y="38342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4" name="文本框 43"/>
            <p:cNvSpPr txBox="1"/>
            <p:nvPr/>
          </p:nvSpPr>
          <p:spPr>
            <a:xfrm>
              <a:off x="1669408" y="3817910"/>
              <a:ext cx="723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581293" y="3700376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287612" y="3293431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列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竖</a:t>
              </a:r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式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计算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：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5804531" y="3642463"/>
            <a:ext cx="2355907" cy="2253127"/>
            <a:chOff x="200293" y="2838912"/>
            <a:chExt cx="2355907" cy="2253127"/>
          </a:xfrm>
        </p:grpSpPr>
        <p:grpSp>
          <p:nvGrpSpPr>
            <p:cNvPr id="24" name="组合 23"/>
            <p:cNvGrpSpPr/>
            <p:nvPr/>
          </p:nvGrpSpPr>
          <p:grpSpPr>
            <a:xfrm>
              <a:off x="1076059" y="4284479"/>
              <a:ext cx="1431109" cy="807560"/>
              <a:chOff x="1112212" y="2800793"/>
              <a:chExt cx="1431109" cy="807560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0</a:t>
                </a:r>
                <a:endParaRPr lang="zh-CN" altLang="en-US" sz="4400" dirty="0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112212" y="281350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cxnSp>
          <p:nvCxnSpPr>
            <p:cNvPr id="12" name="直接连接符 11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组合 18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/>
                  <a:t>7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3</a:t>
                </a:r>
                <a:endParaRPr lang="zh-CN" altLang="en-US" sz="4400" dirty="0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96371" y="38839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906908" y="3642463"/>
            <a:ext cx="2355907" cy="2253127"/>
            <a:chOff x="200293" y="2838912"/>
            <a:chExt cx="2355907" cy="2253127"/>
          </a:xfrm>
        </p:grpSpPr>
        <p:grpSp>
          <p:nvGrpSpPr>
            <p:cNvPr id="66" name="组合 65"/>
            <p:cNvGrpSpPr/>
            <p:nvPr/>
          </p:nvGrpSpPr>
          <p:grpSpPr>
            <a:xfrm>
              <a:off x="484593" y="4284479"/>
              <a:ext cx="2022575" cy="807560"/>
              <a:chOff x="520746" y="2800793"/>
              <a:chExt cx="2022575" cy="807560"/>
            </a:xfrm>
          </p:grpSpPr>
          <p:sp>
            <p:nvSpPr>
              <p:cNvPr id="79" name="文本框 78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81" name="文本框 80"/>
              <p:cNvSpPr txBox="1"/>
              <p:nvPr/>
            </p:nvSpPr>
            <p:spPr>
              <a:xfrm>
                <a:off x="1112212" y="281350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520746" y="281350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cxnSp>
          <p:nvCxnSpPr>
            <p:cNvPr id="67" name="直接连接符 66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68" name="组合 67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76" name="文本框 75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796371" y="38839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616548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66458" y="3547921"/>
            <a:ext cx="3219719" cy="2918421"/>
          </a:xfrm>
          <a:prstGeom prst="rect">
            <a:avLst/>
          </a:prstGeom>
        </p:spPr>
      </p:pic>
      <p:sp>
        <p:nvSpPr>
          <p:cNvPr id="43" name="AutoShape 27"/>
          <p:cNvSpPr>
            <a:spLocks noChangeArrowheads="1"/>
          </p:cNvSpPr>
          <p:nvPr/>
        </p:nvSpPr>
        <p:spPr bwMode="auto">
          <a:xfrm>
            <a:off x="2612571" y="1400403"/>
            <a:ext cx="5147355" cy="1975009"/>
          </a:xfrm>
          <a:prstGeom prst="wedgeRoundRectCallout">
            <a:avLst>
              <a:gd name="adj1" fmla="val -61762"/>
              <a:gd name="adj2" fmla="val 40224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三位数加三位数</a:t>
            </a:r>
            <a:r>
              <a:rPr lang="zh-CN" altLang="en-US" dirty="0" smtClean="0">
                <a:solidFill>
                  <a:srgbClr val="FF0000"/>
                </a:solidFill>
              </a:rPr>
              <a:t>连续</a:t>
            </a:r>
            <a:r>
              <a:rPr lang="zh-CN" altLang="en-US" dirty="0">
                <a:solidFill>
                  <a:srgbClr val="FF0000"/>
                </a:solidFill>
              </a:rPr>
              <a:t>进位加法的计算方法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相同数位对齐</a:t>
            </a:r>
            <a:r>
              <a:rPr lang="zh-CN" altLang="en-US" dirty="0" smtClean="0">
                <a:solidFill>
                  <a:srgbClr val="0000FF"/>
                </a:solidFill>
              </a:rPr>
              <a:t>；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2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从个位加起；</a:t>
            </a:r>
            <a:endParaRPr lang="zh-CN" altLang="en-US" dirty="0">
              <a:solidFill>
                <a:srgbClr val="000099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>
                <a:solidFill>
                  <a:srgbClr val="0000FF"/>
                </a:solidFill>
              </a:rPr>
              <a:t>3.</a:t>
            </a:r>
            <a:r>
              <a:rPr lang="zh-CN" altLang="en-US" dirty="0">
                <a:solidFill>
                  <a:srgbClr val="0000FF"/>
                </a:solidFill>
              </a:rPr>
              <a:t>哪一位上的数相加满十就向前一位进</a:t>
            </a:r>
            <a:r>
              <a:rPr lang="zh-CN" altLang="zh-CN" dirty="0">
                <a:solidFill>
                  <a:srgbClr val="0000FF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。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460500" y="2060312"/>
            <a:ext cx="6983951" cy="2730579"/>
          </a:xfrm>
          <a:prstGeom prst="roundRect">
            <a:avLst>
              <a:gd name="adj" fmla="val 46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三位数加三位数连续进位加法的</a:t>
            </a:r>
            <a:r>
              <a:rPr lang="zh-CN" altLang="en-US" sz="2400" dirty="0" smtClean="0">
                <a:solidFill>
                  <a:srgbClr val="FF0000"/>
                </a:solidFill>
              </a:rPr>
              <a:t>计算方法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            </a:t>
            </a:r>
            <a:r>
              <a:rPr lang="zh-CN" altLang="zh-CN" sz="2400" dirty="0" smtClean="0">
                <a:solidFill>
                  <a:srgbClr val="0000FF"/>
                </a:solidFill>
              </a:rPr>
              <a:t>1</a:t>
            </a:r>
            <a:r>
              <a:rPr lang="zh-CN" altLang="zh-CN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相同数位对齐；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            </a:t>
            </a:r>
            <a:r>
              <a:rPr lang="zh-CN" altLang="zh-CN" sz="2400" dirty="0" smtClean="0">
                <a:solidFill>
                  <a:srgbClr val="0000FF"/>
                </a:solidFill>
              </a:rPr>
              <a:t>2</a:t>
            </a:r>
            <a:r>
              <a:rPr lang="zh-CN" altLang="zh-CN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从个位加起</a:t>
            </a:r>
            <a:r>
              <a:rPr lang="zh-CN" altLang="en-US" sz="2400" dirty="0" smtClean="0">
                <a:solidFill>
                  <a:srgbClr val="0000FF"/>
                </a:solidFill>
              </a:rPr>
              <a:t>；</a:t>
            </a:r>
            <a:endParaRPr lang="en-US" altLang="zh-CN" sz="2400" dirty="0">
              <a:solidFill>
                <a:srgbClr val="000099"/>
              </a:solidFill>
            </a:endParaRPr>
          </a:p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            </a:t>
            </a:r>
            <a:r>
              <a:rPr lang="zh-CN" altLang="zh-CN" sz="2400" dirty="0" smtClean="0">
                <a:solidFill>
                  <a:srgbClr val="0000FF"/>
                </a:solidFill>
              </a:rPr>
              <a:t>3</a:t>
            </a:r>
            <a:r>
              <a:rPr lang="zh-CN" altLang="zh-CN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哪一位上的数相加满十就向前一位进</a:t>
            </a:r>
            <a:r>
              <a:rPr lang="zh-CN" altLang="zh-CN" sz="2400" dirty="0">
                <a:solidFill>
                  <a:srgbClr val="0000FF"/>
                </a:solidFill>
              </a:rPr>
              <a:t>1</a:t>
            </a:r>
            <a:r>
              <a:rPr lang="zh-CN" altLang="en-US" sz="2400" dirty="0">
                <a:solidFill>
                  <a:srgbClr val="0000FF"/>
                </a:solidFill>
              </a:rPr>
              <a:t>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16950" y="3278095"/>
            <a:ext cx="3055579" cy="325419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478043"/>
            <a:ext cx="8263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通过应用加法笔算法则进行计算，探索三位数加法连续进位的方法，加深认识加法笔算法则，能正确笔算连续进位的三位数加法。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学生能联系整百数的口算，初步学会用与加数接近的整百数估计三位数加法的得数。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68946" y="1248376"/>
            <a:ext cx="103385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三位数加法（连续进位）的笔算方法：相同数位对齐，从个位加起；不管哪一位上的数相加满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，都要向前一位进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，计算时要记得加进上来的“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8241" y="3353999"/>
            <a:ext cx="359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】用竖式计算。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61871" y="4211466"/>
            <a:ext cx="2355907" cy="1429754"/>
            <a:chOff x="200293" y="2838912"/>
            <a:chExt cx="2355907" cy="1429754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1977" y="1206419"/>
            <a:ext cx="10055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【讲解】写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竖式时，相同数位对齐，先用个位上的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，在个位上写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向十位进一；再用十位上的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再加上进上来的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，在十位上写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，向百位进一；百位上的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，再加上进上来的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，结果就是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916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396095" y="3003526"/>
            <a:ext cx="2355907" cy="2253127"/>
            <a:chOff x="200293" y="2838912"/>
            <a:chExt cx="2355907" cy="2253127"/>
          </a:xfrm>
        </p:grpSpPr>
        <p:grpSp>
          <p:nvGrpSpPr>
            <p:cNvPr id="5" name="组合 4"/>
            <p:cNvGrpSpPr/>
            <p:nvPr/>
          </p:nvGrpSpPr>
          <p:grpSpPr>
            <a:xfrm>
              <a:off x="1076059" y="4284479"/>
              <a:ext cx="1431109" cy="807560"/>
              <a:chOff x="1112212" y="2800793"/>
              <a:chExt cx="1431109" cy="807560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12212" y="2813505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933904" y="2838912"/>
              <a:ext cx="1622296" cy="769441"/>
              <a:chOff x="933904" y="2838912"/>
              <a:chExt cx="1622296" cy="769441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551487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086200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9</a:t>
                </a:r>
                <a:endParaRPr lang="zh-CN" altLang="en-US" sz="4400" dirty="0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933904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907987" y="3459547"/>
              <a:ext cx="1635334" cy="809119"/>
              <a:chOff x="907987" y="2799234"/>
              <a:chExt cx="1635334" cy="809119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907987" y="2799234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200293" y="3445291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+</a:t>
              </a:r>
              <a:endParaRPr lang="zh-CN" altLang="en-US" sz="44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796371" y="38839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165829" y="3834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171977" y="5319581"/>
            <a:ext cx="359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】用竖式计算。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2131</Words>
  <Application>Microsoft Office PowerPoint</Application>
  <PresentationFormat>宽屏</PresentationFormat>
  <Paragraphs>874</Paragraphs>
  <Slides>29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2023-01-17T01:18:38Z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C13D54B7ED074C30AED7F1D699C8A562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