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10C34E3-A980-44B0-A698-EDC35F7034E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C013E7A-8E39-4624-9D54-E91A6B2517D1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2BA37-3529-4031-AA94-F253B5159AD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CBF38-5E1A-4F62-A621-9608E3C2BB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CBF38-5E1A-4F62-A621-9608E3C2BB14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3C3B2-EAA0-4FBB-AEC4-5802BEDA5C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D598C-29C9-4BB3-A1F0-BAAF442D8C9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5125C-55AB-41AB-A65A-61ACCE48C3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0C351-66AE-4825-8136-C786C6E5365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04F75-1DB2-4FC2-A18F-EF010C9E73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93990-741A-489E-AA71-58CA482471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F389A-7C50-436E-8A24-6E29227CD9D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BA34F-8A39-489C-8FE9-7613EB9786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871E-93B6-4770-ACDD-BE239E3B450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C1FFD-1F25-4142-8301-0830CFBBC0B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buFont typeface="Arial" panose="020B0604020202020204" pitchFamily="34" charset="0"/>
              <a:buNone/>
            </a:pPr>
            <a:fld id="{E5BB7A49-7167-4DC3-B219-C8A5D9FE4A6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5805264"/>
            <a:ext cx="9144000" cy="497205"/>
          </a:xfrm>
          <a:prstGeom prst="rect">
            <a:avLst/>
          </a:prstGeom>
          <a:solidFill>
            <a:srgbClr val="FFFFFF">
              <a:alpha val="47059"/>
            </a:srgbClr>
          </a:solidFill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单圆角矩形 8"/>
          <p:cNvSpPr/>
          <p:nvPr/>
        </p:nvSpPr>
        <p:spPr>
          <a:xfrm>
            <a:off x="0" y="1124744"/>
            <a:ext cx="2484438" cy="720725"/>
          </a:xfrm>
          <a:prstGeom prst="round1Rect">
            <a:avLst>
              <a:gd name="adj" fmla="val 48412"/>
            </a:avLst>
          </a:prstGeom>
          <a:solidFill>
            <a:srgbClr val="8DD2EB"/>
          </a:solidFill>
          <a:ln>
            <a:solidFill>
              <a:srgbClr val="8DD2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>
              <a:solidFill>
                <a:prstClr val="white"/>
              </a:solidFill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2251075" y="1804194"/>
            <a:ext cx="3600450" cy="19050"/>
          </a:xfrm>
          <a:prstGeom prst="line">
            <a:avLst/>
          </a:prstGeom>
          <a:noFill/>
          <a:ln w="57150" cmpd="thinThick">
            <a:solidFill>
              <a:srgbClr val="8DD2EB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664025" y="2613025"/>
            <a:ext cx="730250" cy="73025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txBody>
          <a:bodyPr wrap="none" anchor="ctr"/>
          <a:lstStyle/>
          <a:p>
            <a:pPr algn="ctr" eaLnBrk="0" hangingPunct="0">
              <a:buFont typeface="Arial" panose="020B0604020202020204" pitchFamily="34" charset="0"/>
              <a:buNone/>
            </a:pPr>
            <a:endParaRPr lang="zh-CN" altLang="en-US">
              <a:solidFill>
                <a:prstClr val="black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111125" y="1147341"/>
            <a:ext cx="6637338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3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zh-CN" altLang="en-US" sz="1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sz="1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500" b="1" dirty="0">
                <a:solidFill>
                  <a:prstClr val="whit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单元  </a:t>
            </a:r>
            <a:r>
              <a:rPr lang="zh-CN" altLang="en-US" sz="3500" b="1" dirty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长 方 体 和 正 方 体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79512" y="2636912"/>
            <a:ext cx="87582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  </a:t>
            </a:r>
            <a:r>
              <a:rPr lang="en-US" altLang="zh-CN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课时    展开与折叠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52413" y="469900"/>
            <a:ext cx="7643812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zh-CN" sz="2400" b="1" dirty="0"/>
              <a:t>例</a:t>
            </a:r>
            <a:r>
              <a:rPr lang="en-US" altLang="zh-CN" sz="2400" b="1" dirty="0"/>
              <a:t>3</a:t>
            </a:r>
            <a:r>
              <a:rPr lang="zh-CN" altLang="en-US" sz="2400" b="1" dirty="0"/>
              <a:t>、</a:t>
            </a:r>
            <a:r>
              <a:rPr lang="zh-CN" altLang="zh-CN" sz="2400" b="1" dirty="0"/>
              <a:t>把一个长方体纸盒剪开，使它铺成一个平面</a:t>
            </a:r>
          </a:p>
        </p:txBody>
      </p:sp>
      <p:grpSp>
        <p:nvGrpSpPr>
          <p:cNvPr id="17" name="组合 16"/>
          <p:cNvGrpSpPr/>
          <p:nvPr/>
        </p:nvGrpSpPr>
        <p:grpSpPr bwMode="auto">
          <a:xfrm>
            <a:off x="146050" y="2181225"/>
            <a:ext cx="3294063" cy="2155825"/>
            <a:chOff x="-147" y="3486"/>
            <a:chExt cx="5187" cy="3395"/>
          </a:xfrm>
        </p:grpSpPr>
        <p:pic>
          <p:nvPicPr>
            <p:cNvPr id="16388" name="图片 8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 flipH="1">
              <a:off x="-147" y="4307"/>
              <a:ext cx="1720" cy="2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云形标注 14"/>
            <p:cNvSpPr/>
            <p:nvPr/>
          </p:nvSpPr>
          <p:spPr bwMode="auto">
            <a:xfrm rot="21420000" flipH="1">
              <a:off x="1298" y="3486"/>
              <a:ext cx="3742" cy="908"/>
            </a:xfrm>
            <a:prstGeom prst="cloudCallout">
              <a:avLst>
                <a:gd name="adj1" fmla="val 20412"/>
                <a:gd name="adj2" fmla="val 70477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90" name="文本框 15"/>
            <p:cNvSpPr txBox="1">
              <a:spLocks noChangeArrowheads="1"/>
            </p:cNvSpPr>
            <p:nvPr/>
          </p:nvSpPr>
          <p:spPr bwMode="auto">
            <a:xfrm>
              <a:off x="1807" y="3580"/>
              <a:ext cx="316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 dirty="0"/>
                <a:t>这是我剪的。</a:t>
              </a:r>
            </a:p>
          </p:txBody>
        </p:sp>
      </p:grpSp>
      <p:grpSp>
        <p:nvGrpSpPr>
          <p:cNvPr id="21" name="组合 20"/>
          <p:cNvGrpSpPr/>
          <p:nvPr/>
        </p:nvGrpSpPr>
        <p:grpSpPr bwMode="auto">
          <a:xfrm>
            <a:off x="3870325" y="2249488"/>
            <a:ext cx="3363913" cy="1847850"/>
            <a:chOff x="8443" y="2254"/>
            <a:chExt cx="5297" cy="2910"/>
          </a:xfrm>
        </p:grpSpPr>
        <p:pic>
          <p:nvPicPr>
            <p:cNvPr id="16392" name="图片 10" descr="小男孩3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1817" y="2795"/>
              <a:ext cx="1923" cy="23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云形标注 18"/>
            <p:cNvSpPr/>
            <p:nvPr/>
          </p:nvSpPr>
          <p:spPr bwMode="auto">
            <a:xfrm>
              <a:off x="8443" y="2254"/>
              <a:ext cx="4377" cy="910"/>
            </a:xfrm>
            <a:prstGeom prst="cloudCallout">
              <a:avLst>
                <a:gd name="adj1" fmla="val 20412"/>
                <a:gd name="adj2" fmla="val 70477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394" name="文本框 19"/>
            <p:cNvSpPr txBox="1">
              <a:spLocks noChangeArrowheads="1"/>
            </p:cNvSpPr>
            <p:nvPr/>
          </p:nvSpPr>
          <p:spPr bwMode="auto">
            <a:xfrm>
              <a:off x="8761" y="2339"/>
              <a:ext cx="3486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000" dirty="0"/>
                <a:t>我剪的是这样······</a:t>
              </a: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5716588" y="984250"/>
            <a:ext cx="3262312" cy="1481138"/>
            <a:chOff x="4652088" y="2440602"/>
            <a:chExt cx="4698584" cy="2131406"/>
          </a:xfrm>
        </p:grpSpPr>
        <p:pic>
          <p:nvPicPr>
            <p:cNvPr id="16396" name="图片 4" descr="QQ截图20150204105712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7684778" y="2928934"/>
              <a:ext cx="1665894" cy="1643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圆角矩形标注 5"/>
            <p:cNvSpPr/>
            <p:nvPr/>
          </p:nvSpPr>
          <p:spPr>
            <a:xfrm>
              <a:off x="4652088" y="2440602"/>
              <a:ext cx="3587386" cy="559694"/>
            </a:xfrm>
            <a:prstGeom prst="wedgeRoundRectCallout">
              <a:avLst>
                <a:gd name="adj1" fmla="val 45368"/>
                <a:gd name="adj2" fmla="val 92737"/>
                <a:gd name="adj3" fmla="val 16667"/>
              </a:avLst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000" b="1" dirty="0">
                  <a:solidFill>
                    <a:schemeClr val="tx1"/>
                  </a:solidFill>
                </a:rPr>
                <a:t>小心，不要剪散了！</a:t>
              </a:r>
            </a:p>
          </p:txBody>
        </p:sp>
      </p:grpSp>
      <p:grpSp>
        <p:nvGrpSpPr>
          <p:cNvPr id="10" name="组合 9"/>
          <p:cNvGrpSpPr/>
          <p:nvPr/>
        </p:nvGrpSpPr>
        <p:grpSpPr bwMode="auto">
          <a:xfrm flipH="1">
            <a:off x="4341813" y="3662363"/>
            <a:ext cx="4581525" cy="1539875"/>
            <a:chOff x="285720" y="4288327"/>
            <a:chExt cx="4582191" cy="1540055"/>
          </a:xfrm>
        </p:grpSpPr>
        <p:pic>
          <p:nvPicPr>
            <p:cNvPr id="16399" name="图片 3" descr="小兔子1.pn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285720" y="4288327"/>
              <a:ext cx="1023627" cy="15400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圆角矩形标注 8"/>
            <p:cNvSpPr/>
            <p:nvPr/>
          </p:nvSpPr>
          <p:spPr>
            <a:xfrm>
              <a:off x="1438413" y="5083757"/>
              <a:ext cx="3429498" cy="465192"/>
            </a:xfrm>
            <a:prstGeom prst="wedgeRoundRectCallout">
              <a:avLst>
                <a:gd name="adj1" fmla="val -53342"/>
                <a:gd name="adj2" fmla="val 13592"/>
                <a:gd name="adj3" fmla="val 16667"/>
              </a:avLst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000" b="1" dirty="0">
                  <a:solidFill>
                    <a:schemeClr val="tx1"/>
                  </a:solidFill>
                </a:rPr>
                <a:t>把你剪开的平面图展示一下。</a:t>
              </a:r>
            </a:p>
          </p:txBody>
        </p:sp>
      </p:grpSp>
      <p:pic>
        <p:nvPicPr>
          <p:cNvPr id="16401" name="图片 1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38250" y="911225"/>
            <a:ext cx="1858963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2" name="图片 2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911225"/>
            <a:ext cx="1892300" cy="130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 descr="2"/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1325" y="2863850"/>
            <a:ext cx="1508125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 descr="2"/>
          <p:cNvPicPr>
            <a:picLocks noChangeAspect="1" noChangeArrowheads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449"/>
          <a:stretch>
            <a:fillRect/>
          </a:stretch>
        </p:blipFill>
        <p:spPr bwMode="auto">
          <a:xfrm>
            <a:off x="3702050" y="2863850"/>
            <a:ext cx="18034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5" name="Text Box 2"/>
          <p:cNvSpPr txBox="1">
            <a:spLocks noChangeArrowheads="1"/>
          </p:cNvSpPr>
          <p:nvPr/>
        </p:nvSpPr>
        <p:spPr bwMode="auto">
          <a:xfrm>
            <a:off x="1049338" y="4840288"/>
            <a:ext cx="571817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zh-CN" sz="2400" b="1" dirty="0"/>
              <a:t>上面这些图形叫做长方体的平面展开图</a:t>
            </a:r>
            <a:endParaRPr lang="en-US" altLang="zh-CN" sz="2400" b="1" dirty="0"/>
          </a:p>
        </p:txBody>
      </p:sp>
      <p:grpSp>
        <p:nvGrpSpPr>
          <p:cNvPr id="24" name="组合 23"/>
          <p:cNvGrpSpPr/>
          <p:nvPr/>
        </p:nvGrpSpPr>
        <p:grpSpPr bwMode="auto">
          <a:xfrm>
            <a:off x="-141288" y="5226050"/>
            <a:ext cx="8567738" cy="1416050"/>
            <a:chOff x="-248920" y="3285489"/>
            <a:chExt cx="8568696" cy="1416695"/>
          </a:xfrm>
        </p:grpSpPr>
        <p:pic>
          <p:nvPicPr>
            <p:cNvPr id="16407" name="图片 7" descr="小老鼠3.png"/>
            <p:cNvPicPr>
              <a:picLocks noChangeAspect="1" noChangeArrowheads="1"/>
            </p:cNvPicPr>
            <p:nvPr/>
          </p:nvPicPr>
          <p:blipFill>
            <a:blip r:embed="rId10" cstate="email"/>
            <a:srcRect/>
            <a:stretch>
              <a:fillRect/>
            </a:stretch>
          </p:blipFill>
          <p:spPr bwMode="auto">
            <a:xfrm>
              <a:off x="-248920" y="3285489"/>
              <a:ext cx="1528446" cy="1416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圆角矩形标注 24"/>
            <p:cNvSpPr/>
            <p:nvPr/>
          </p:nvSpPr>
          <p:spPr>
            <a:xfrm>
              <a:off x="1603900" y="3525311"/>
              <a:ext cx="6715876" cy="937052"/>
            </a:xfrm>
            <a:prstGeom prst="wedgeRoundRectCallout">
              <a:avLst>
                <a:gd name="adj1" fmla="val -57460"/>
                <a:gd name="adj2" fmla="val -3319"/>
                <a:gd name="adj3" fmla="val 16667"/>
              </a:avLst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zh-CN" altLang="en-US" sz="2000" b="1" dirty="0">
                  <a:solidFill>
                    <a:schemeClr val="tx1"/>
                  </a:solidFill>
                  <a:latin typeface="+mn-ea"/>
                </a:rPr>
                <a:t>观察自己剪的展开图，说一说哪两个面是相对的，用不同的符号表示出来。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76225" y="690563"/>
            <a:ext cx="764381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zh-CN" sz="2400" b="1" dirty="0"/>
              <a:t>例</a:t>
            </a:r>
            <a:r>
              <a:rPr lang="en-US" altLang="zh-CN" sz="2400" b="1" dirty="0"/>
              <a:t>4</a:t>
            </a:r>
            <a:r>
              <a:rPr lang="zh-CN" altLang="en-US" sz="2400" b="1" dirty="0"/>
              <a:t>、将一个正方体纸盒剪开，看看它的展开图。</a:t>
            </a:r>
            <a:endParaRPr lang="zh-CN" altLang="zh-CN" sz="2400" b="1" dirty="0"/>
          </a:p>
        </p:txBody>
      </p:sp>
      <p:pic>
        <p:nvPicPr>
          <p:cNvPr id="17411" name="图片 26" descr="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2813" y="1439863"/>
            <a:ext cx="2084387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组合 27"/>
          <p:cNvGrpSpPr/>
          <p:nvPr/>
        </p:nvGrpSpPr>
        <p:grpSpPr bwMode="auto">
          <a:xfrm flipH="1">
            <a:off x="4551363" y="1733550"/>
            <a:ext cx="4081462" cy="1416050"/>
            <a:chOff x="-248920" y="3285489"/>
            <a:chExt cx="4081784" cy="1416695"/>
          </a:xfrm>
        </p:grpSpPr>
        <p:pic>
          <p:nvPicPr>
            <p:cNvPr id="17413" name="图片 7" descr="小老鼠3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-248920" y="3285489"/>
              <a:ext cx="1528446" cy="14166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圆角矩形标注 29"/>
            <p:cNvSpPr/>
            <p:nvPr/>
          </p:nvSpPr>
          <p:spPr>
            <a:xfrm>
              <a:off x="1605426" y="3566605"/>
              <a:ext cx="2227438" cy="1059344"/>
            </a:xfrm>
            <a:prstGeom prst="wedgeRoundRectCallout">
              <a:avLst>
                <a:gd name="adj1" fmla="val -57460"/>
                <a:gd name="adj2" fmla="val -3319"/>
                <a:gd name="adj3" fmla="val 16667"/>
              </a:avLst>
            </a:prstGeom>
            <a:solidFill>
              <a:srgbClr val="FFFF6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defRPr/>
              </a:pPr>
              <a:r>
                <a:rPr lang="zh-CN" altLang="en-US" sz="2000" b="1" dirty="0">
                  <a:solidFill>
                    <a:schemeClr val="tx1"/>
                  </a:solidFill>
                  <a:latin typeface="+mn-ea"/>
                </a:rPr>
                <a:t>在展开图上将原来相对的面涂上相同的颜色</a:t>
              </a:r>
              <a:r>
                <a:rPr lang="zh-CN" altLang="en-US" sz="2000" b="1" dirty="0" smtClean="0">
                  <a:solidFill>
                    <a:schemeClr val="tx1"/>
                  </a:solidFill>
                  <a:latin typeface="+mn-ea"/>
                </a:rPr>
                <a:t>。 </a:t>
              </a:r>
              <a:endParaRPr lang="zh-CN" altLang="en-US" sz="2000" b="1" dirty="0">
                <a:solidFill>
                  <a:schemeClr val="tx1"/>
                </a:solidFill>
                <a:latin typeface="+mn-ea"/>
              </a:endParaRPr>
            </a:p>
          </p:txBody>
        </p:sp>
      </p:grpSp>
      <p:grpSp>
        <p:nvGrpSpPr>
          <p:cNvPr id="40" name="组合 39"/>
          <p:cNvGrpSpPr/>
          <p:nvPr/>
        </p:nvGrpSpPr>
        <p:grpSpPr bwMode="auto">
          <a:xfrm>
            <a:off x="1728788" y="3000375"/>
            <a:ext cx="4699000" cy="3332163"/>
            <a:chOff x="5026" y="5451"/>
            <a:chExt cx="5248" cy="4170"/>
          </a:xfrm>
        </p:grpSpPr>
        <p:sp>
          <p:nvSpPr>
            <p:cNvPr id="32" name="矩形 31"/>
            <p:cNvSpPr/>
            <p:nvPr/>
          </p:nvSpPr>
          <p:spPr>
            <a:xfrm>
              <a:off x="6338" y="8230"/>
              <a:ext cx="1312" cy="139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  <p:sp>
          <p:nvSpPr>
            <p:cNvPr id="33" name="矩形 32"/>
            <p:cNvSpPr/>
            <p:nvPr/>
          </p:nvSpPr>
          <p:spPr>
            <a:xfrm>
              <a:off x="6338" y="5451"/>
              <a:ext cx="1312" cy="139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  <p:sp>
          <p:nvSpPr>
            <p:cNvPr id="34" name="矩形 33"/>
            <p:cNvSpPr/>
            <p:nvPr/>
          </p:nvSpPr>
          <p:spPr>
            <a:xfrm>
              <a:off x="8962" y="6842"/>
              <a:ext cx="1312" cy="13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  <p:sp>
          <p:nvSpPr>
            <p:cNvPr id="35" name="矩形 34"/>
            <p:cNvSpPr/>
            <p:nvPr/>
          </p:nvSpPr>
          <p:spPr>
            <a:xfrm>
              <a:off x="7650" y="6842"/>
              <a:ext cx="1312" cy="1389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  <p:sp>
          <p:nvSpPr>
            <p:cNvPr id="36" name="矩形 35"/>
            <p:cNvSpPr/>
            <p:nvPr/>
          </p:nvSpPr>
          <p:spPr>
            <a:xfrm>
              <a:off x="5026" y="6842"/>
              <a:ext cx="1312" cy="1389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  <p:sp>
          <p:nvSpPr>
            <p:cNvPr id="37" name="矩形 36"/>
            <p:cNvSpPr/>
            <p:nvPr/>
          </p:nvSpPr>
          <p:spPr>
            <a:xfrm>
              <a:off x="6338" y="6842"/>
              <a:ext cx="1312" cy="13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zh-CN" altLang="en-US" noProof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未标题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667000"/>
            <a:ext cx="510540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全屏显示(4:3)</PresentationFormat>
  <Paragraphs>13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7</cp:revision>
  <dcterms:created xsi:type="dcterms:W3CDTF">2017-01-21T06:37:00Z</dcterms:created>
  <dcterms:modified xsi:type="dcterms:W3CDTF">2023-01-17T01:18:43Z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0AE5AF9467E648C38B3E3F70A697A3B6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