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83" r:id="rId3"/>
    <p:sldId id="289" r:id="rId4"/>
    <p:sldId id="288" r:id="rId5"/>
    <p:sldId id="276" r:id="rId6"/>
    <p:sldId id="267" r:id="rId7"/>
    <p:sldId id="269" r:id="rId8"/>
    <p:sldId id="281" r:id="rId9"/>
    <p:sldId id="282" r:id="rId10"/>
    <p:sldId id="262" r:id="rId11"/>
    <p:sldId id="264" r:id="rId12"/>
    <p:sldId id="286" r:id="rId13"/>
    <p:sldId id="284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6627" name="日期占位符 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07C73D67-F180-4A55-9D74-05A2C5A00E70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6628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26629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E15B3BE4-BC08-4889-982F-EA3ED6412C5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/>
          <a:lstStyle>
            <a:lvl1pPr algn="l" eaLnBrk="1" hangingPunct="1">
              <a:buSzTx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cs typeface="等线" panose="02010600030101010101" charset="-122"/>
                <a:sym typeface="Wingdings" panose="05000000000000000000"/>
              </a:defRPr>
            </a:lvl1pPr>
          </a:lstStyle>
          <a:p>
            <a:r>
              <a:rPr lang="zh-CN" altLang="en-US"/>
              <a:t> </a:t>
            </a:r>
          </a:p>
        </p:txBody>
      </p:sp>
      <p:sp>
        <p:nvSpPr>
          <p:cNvPr id="25603" name="日期占位符 2"/>
          <p:cNvSpPr>
            <a:spLocks noGrp="1" noChangeArrowheads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9D5B81EF-880C-4CA0-A974-A9903E9620E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1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smtClean="0"/>
          </a:p>
        </p:txBody>
      </p:sp>
      <p:sp>
        <p:nvSpPr>
          <p:cNvPr id="25605" name="备注占位符 4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二级</a:t>
            </a:r>
          </a:p>
          <a:p>
            <a:pPr lvl="2"/>
            <a:r>
              <a:rPr lang="zh-CN" smtClean="0"/>
              <a:t>三级</a:t>
            </a:r>
          </a:p>
          <a:p>
            <a:pPr lvl="3"/>
            <a:r>
              <a:rPr lang="zh-CN" smtClean="0"/>
              <a:t>四级</a:t>
            </a:r>
          </a:p>
          <a:p>
            <a:pPr lvl="4"/>
            <a:r>
              <a:rPr lang="zh-CN" smtClean="0"/>
              <a:t>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/>
          <a:lstStyle>
            <a:lvl1pPr algn="l" eaLnBrk="1" hangingPunct="1">
              <a:buSzTx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cs typeface="等线" panose="02010600030101010101" charset="-122"/>
                <a:sym typeface="Wingdings" panose="05000000000000000000"/>
              </a:defRPr>
            </a:lvl1pPr>
          </a:lstStyle>
          <a:p>
            <a:r>
              <a:rPr lang="zh-CN" altLang="en-US"/>
              <a:t> </a:t>
            </a:r>
          </a:p>
        </p:txBody>
      </p:sp>
      <p:sp>
        <p:nvSpPr>
          <p:cNvPr id="25607" name="灯片编号占位符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87F219E-1D2B-4645-9A21-03DC8CB2F14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765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2765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686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686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789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789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891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891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994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994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867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2867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970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2970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072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072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174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174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277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277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379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379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482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482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584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584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DFBC1D-62FE-4F08-A956-79720C65E04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868DCB4-86DE-4394-907B-1ABAF499DB8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4A1C4E-7105-4DF1-B565-F9B5506C1D2F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D0FB19C-06DB-4D03-B75C-5BC52B99D7A2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F03F38-DCDF-4F2D-81E5-2DC5A106DEF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720F7DA-ACFD-48F7-8E47-50B354C32662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8CA1D0-E0DB-41CE-B4B7-11BE2A664E2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FF8D6A-B40D-4548-993E-CBF46EB2330D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E0C5F-A612-4F68-88C8-EEF8A7CFA86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E19CEAF-5EB8-4A24-8D2E-60EB95C8E4F6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A4BD42-A12B-4C00-80AB-15EE234C6B0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44A5F15-D74B-4FC0-B7CC-DB92F324F7E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2F6F6-99D2-4833-94AF-91537BC32CB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49A16DE-538E-4DDC-94C6-EF5552FFA839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9CCCD9-DF5A-43BC-BEB6-D0A498F5F51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3DE3969-AFB6-4DC8-B150-67B25AEFBE0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03FA-70E1-4851-BDBD-1E86BB44B98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C5A51-0B05-4634-832E-E7F0441C02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A112D9-C4D4-4765-86AF-A8EEA168AA4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BF38D82-5698-4965-8742-B38D59F5D5D8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55135A-1AF3-4DFE-A978-15257B1B6AA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A9D031C-053D-4422-A4B5-C3F95BE59E49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7C3A31D-0F02-4DB8-A152-C377705BE648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F66BD87-7FF7-4D50-A9FD-5CEF29518B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 kern="12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/>
          <p:nvPr/>
        </p:nvSpPr>
        <p:spPr>
          <a:xfrm>
            <a:off x="4786313" y="1857375"/>
            <a:ext cx="3929062" cy="1754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buSzTx/>
            </a:pP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A7E2"/>
                </a:solidFill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Wingdings" panose="05000000000000000000"/>
              </a:rPr>
              <a:t>Unit </a:t>
            </a:r>
            <a:r>
              <a:rPr lang="en-US" altLang="zh-CN" sz="54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A7E2"/>
                </a:solidFill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Wingdings" panose="05000000000000000000"/>
              </a:rPr>
              <a:t>4</a:t>
            </a:r>
          </a:p>
          <a:p>
            <a:pPr algn="ctr" fontAlgn="auto">
              <a:buSzTx/>
            </a:pPr>
            <a:r>
              <a:rPr lang="en-US" altLang="zh-CN" sz="54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A7E2"/>
                </a:solidFill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Wingdings" panose="05000000000000000000"/>
              </a:rPr>
              <a:t>Road </a:t>
            </a: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A7E2"/>
                </a:solidFill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Wingdings" panose="05000000000000000000"/>
              </a:rPr>
              <a:t>safety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806" y="1700808"/>
            <a:ext cx="4084637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294" name="Picture 5" descr="C:\Documents and Settings\DELL\桌面\568f19f6b95b58810751e5189111_799_79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357238"/>
            <a:ext cx="1857375" cy="7588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C:\Documents and Settings\DELL\桌面\568f19f6b95b58810751e5189111_799_79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/>
          <a:stretch>
            <a:fillRect/>
          </a:stretch>
        </p:blipFill>
        <p:spPr bwMode="auto">
          <a:xfrm rot="21000000">
            <a:off x="1395413" y="755575"/>
            <a:ext cx="1412875" cy="5778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C:\Documents and Settings\DELL\桌面\20100827_d3474511d40b505d33b5Sd5XxwJtUN2p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0" flipH="1">
            <a:off x="428625" y="1071488"/>
            <a:ext cx="814388" cy="78581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圆角矩形 10"/>
          <p:cNvSpPr/>
          <p:nvPr/>
        </p:nvSpPr>
        <p:spPr>
          <a:xfrm>
            <a:off x="1785938" y="1714425"/>
            <a:ext cx="428625" cy="857250"/>
          </a:xfrm>
          <a:prstGeom prst="roundRect">
            <a:avLst/>
          </a:prstGeom>
          <a:solidFill>
            <a:srgbClr val="1D1D1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6" name="流程图: 联系 12"/>
          <p:cNvSpPr/>
          <p:nvPr/>
        </p:nvSpPr>
        <p:spPr>
          <a:xfrm>
            <a:off x="1857375" y="1785863"/>
            <a:ext cx="285750" cy="285750"/>
          </a:xfrm>
          <a:prstGeom prst="flowChartConnector">
            <a:avLst/>
          </a:prstGeom>
          <a:solidFill>
            <a:srgbClr val="FF0000"/>
          </a:solid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7" name="流程图: 联系 13"/>
          <p:cNvSpPr/>
          <p:nvPr/>
        </p:nvSpPr>
        <p:spPr>
          <a:xfrm>
            <a:off x="1857375" y="2143050"/>
            <a:ext cx="285750" cy="285750"/>
          </a:xfrm>
          <a:prstGeom prst="flowChartConnector">
            <a:avLst/>
          </a:prstGeom>
          <a:solidFill>
            <a:srgbClr val="00A249"/>
          </a:solid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62743" y="573325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from="-2147483640" to="-2147483640">
                                      <p:cBhvr>
                                        <p:cTn id="10" dur="8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圆角矩形 20"/>
          <p:cNvSpPr/>
          <p:nvPr/>
        </p:nvSpPr>
        <p:spPr>
          <a:xfrm>
            <a:off x="285750" y="2286000"/>
            <a:ext cx="8429625" cy="857250"/>
          </a:xfrm>
          <a:prstGeom prst="roundRect">
            <a:avLst>
              <a:gd name="adj" fmla="val 47886"/>
            </a:avLst>
          </a:prstGeom>
          <a:solidFill>
            <a:srgbClr val="CCC1DA"/>
          </a:solidFill>
          <a:ln w="63500" cap="flat" cmpd="sng" algn="ctr">
            <a:solidFill>
              <a:srgbClr val="CCC1D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选出一人做交通灯，交通灯提问，被提问同学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迅速</a:t>
            </a:r>
            <a:r>
              <a:rPr lang="zh-CN" altLang="en-US" sz="2400" b="1" dirty="0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回答。</a:t>
            </a:r>
            <a:endParaRPr lang="en-US" altLang="zh-CN" sz="2400" b="1" dirty="0">
              <a:solidFill>
                <a:srgbClr val="40315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1" name="圆角矩形 21"/>
          <p:cNvSpPr/>
          <p:nvPr/>
        </p:nvSpPr>
        <p:spPr>
          <a:xfrm>
            <a:off x="285750" y="3429000"/>
            <a:ext cx="8429625" cy="785813"/>
          </a:xfrm>
          <a:prstGeom prst="roundRect">
            <a:avLst>
              <a:gd name="adj" fmla="val 47886"/>
            </a:avLst>
          </a:prstGeom>
          <a:solidFill>
            <a:srgbClr val="CCC1DA"/>
          </a:solidFill>
          <a:ln w="63500" cap="flat" cmpd="sng" algn="ctr">
            <a:solidFill>
              <a:srgbClr val="CCC1D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其他人认真倾听判断对错，对的说</a:t>
            </a:r>
            <a:r>
              <a:rPr lang="en-US" altLang="zh-CN" sz="2400" b="1" dirty="0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right</a:t>
            </a:r>
            <a:r>
              <a:rPr lang="zh-CN" altLang="en-US" sz="2400" b="1" dirty="0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，错的及时改正。</a:t>
            </a:r>
            <a:endParaRPr lang="en-US" altLang="zh-CN" sz="2400" b="1" dirty="0">
              <a:solidFill>
                <a:srgbClr val="40315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2" name="圆角矩形 22"/>
          <p:cNvSpPr/>
          <p:nvPr/>
        </p:nvSpPr>
        <p:spPr>
          <a:xfrm>
            <a:off x="285750" y="4429125"/>
            <a:ext cx="8501063" cy="785813"/>
          </a:xfrm>
          <a:prstGeom prst="roundRect">
            <a:avLst>
              <a:gd name="adj" fmla="val 47886"/>
            </a:avLst>
          </a:prstGeom>
          <a:solidFill>
            <a:srgbClr val="CCC1DA"/>
          </a:solidFill>
          <a:ln w="63500" cap="flat" cmpd="sng" algn="ctr">
            <a:solidFill>
              <a:srgbClr val="CCC1D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尽量用到黑板上的句型，必须问到每位同学哦</a:t>
            </a:r>
            <a:r>
              <a:rPr lang="zh-CN" altLang="en-US" sz="2400" b="1" dirty="0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40315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Calibri" panose="020F0502020204030204" pitchFamily="34" charset="0"/>
            </a:endParaRPr>
          </a:p>
        </p:txBody>
      </p:sp>
      <p:grpSp>
        <p:nvGrpSpPr>
          <p:cNvPr id="21509" name="矩形 11"/>
          <p:cNvGrpSpPr/>
          <p:nvPr/>
        </p:nvGrpSpPr>
        <p:grpSpPr bwMode="auto">
          <a:xfrm>
            <a:off x="304800" y="122238"/>
            <a:ext cx="3322638" cy="908050"/>
            <a:chOff x="192" y="77"/>
            <a:chExt cx="2093" cy="572"/>
          </a:xfrm>
        </p:grpSpPr>
        <p:pic>
          <p:nvPicPr>
            <p:cNvPr id="21510" name="矩形 11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" y="77"/>
              <a:ext cx="2093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2534" name="Rectangle 7"/>
            <p:cNvSpPr/>
            <p:nvPr/>
          </p:nvSpPr>
          <p:spPr>
            <a:xfrm>
              <a:off x="225" y="135"/>
              <a:ext cx="2025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Play a game</a:t>
              </a:r>
              <a:endPara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2536" name="圆角矩形 12"/>
          <p:cNvSpPr/>
          <p:nvPr/>
        </p:nvSpPr>
        <p:spPr>
          <a:xfrm>
            <a:off x="2571750" y="1214438"/>
            <a:ext cx="4786313" cy="642937"/>
          </a:xfrm>
          <a:prstGeom prst="roundRect">
            <a:avLst>
              <a:gd name="adj" fmla="val 45935"/>
            </a:avLst>
          </a:prstGeom>
          <a:solidFill>
            <a:srgbClr val="659A2A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zh-CN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自读</a:t>
            </a:r>
            <a:r>
              <a:rPr lang="en-US" altLang="zh-CN" sz="2400" b="1" dirty="0">
                <a:solidFill>
                  <a:srgbClr val="FFFF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Fun time</a:t>
            </a:r>
            <a:r>
              <a:rPr lang="zh-CN" alt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，了解游戏规则。</a:t>
            </a:r>
          </a:p>
          <a:p>
            <a:pPr algn="ctr"/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1513" name="组合 14"/>
          <p:cNvGrpSpPr/>
          <p:nvPr/>
        </p:nvGrpSpPr>
        <p:grpSpPr bwMode="auto">
          <a:xfrm>
            <a:off x="114300" y="860425"/>
            <a:ext cx="3028950" cy="1141413"/>
            <a:chOff x="114299" y="859860"/>
            <a:chExt cx="3028941" cy="1142231"/>
          </a:xfrm>
        </p:grpSpPr>
        <p:pic>
          <p:nvPicPr>
            <p:cNvPr id="21514" name="Picture 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3359" y="1212792"/>
              <a:ext cx="969261" cy="93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21515" name="Picture 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852870"/>
              <a:ext cx="963165" cy="93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21516" name="Picture 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66926" y="712562"/>
              <a:ext cx="969261" cy="93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1517" name="TextBox 13"/>
            <p:cNvSpPr>
              <a:spLocks noChangeArrowheads="1"/>
            </p:cNvSpPr>
            <p:nvPr/>
          </p:nvSpPr>
          <p:spPr bwMode="auto">
            <a:xfrm>
              <a:off x="1142976" y="1357298"/>
              <a:ext cx="20002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2060"/>
                  </a:solidFill>
                  <a:latin typeface="Arial Black" panose="020B0A04020102020204" pitchFamily="34" charset="0"/>
                </a:rPr>
                <a:t>Rules</a:t>
              </a:r>
              <a:r>
                <a:rPr lang="zh-CN" altLang="en-US" sz="2800">
                  <a:solidFill>
                    <a:srgbClr val="002060"/>
                  </a:solidFill>
                  <a:latin typeface="Arial Black" panose="020B0A04020102020204" pitchFamily="34" charset="0"/>
                </a:rPr>
                <a:t>：</a:t>
              </a:r>
            </a:p>
          </p:txBody>
        </p:sp>
      </p:grpSp>
      <p:sp>
        <p:nvSpPr>
          <p:cNvPr id="22538" name="椭圆 13"/>
          <p:cNvSpPr/>
          <p:nvPr/>
        </p:nvSpPr>
        <p:spPr>
          <a:xfrm>
            <a:off x="1285875" y="5572125"/>
            <a:ext cx="571500" cy="357188"/>
          </a:xfrm>
          <a:prstGeom prst="ellipse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642938" y="7429500"/>
            <a:ext cx="9144000" cy="3857625"/>
          </a:xfrm>
          <a:prstGeom prst="cloudCallout">
            <a:avLst>
              <a:gd name="adj1" fmla="val -41847"/>
              <a:gd name="adj2" fmla="val -30972"/>
            </a:avLst>
          </a:prstGeom>
          <a:solidFill>
            <a:srgbClr val="FFFF66"/>
          </a:solidFill>
          <a:ln w="9525" algn="ctr">
            <a:solidFill>
              <a:srgbClr val="FFFF66"/>
            </a:solidFill>
            <a:round/>
          </a:ln>
        </p:spPr>
        <p:txBody>
          <a:bodyPr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2532" name="矩形 7"/>
          <p:cNvGrpSpPr/>
          <p:nvPr/>
        </p:nvGrpSpPr>
        <p:grpSpPr bwMode="auto">
          <a:xfrm>
            <a:off x="304800" y="122238"/>
            <a:ext cx="3962400" cy="908050"/>
            <a:chOff x="192" y="77"/>
            <a:chExt cx="2496" cy="572"/>
          </a:xfrm>
        </p:grpSpPr>
        <p:pic>
          <p:nvPicPr>
            <p:cNvPr id="22533" name="矩形 7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" y="77"/>
              <a:ext cx="249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4581" name="Rectangle 6"/>
            <p:cNvSpPr/>
            <p:nvPr/>
          </p:nvSpPr>
          <p:spPr>
            <a:xfrm>
              <a:off x="225" y="135"/>
              <a:ext cx="2430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Make a proposal</a:t>
              </a:r>
              <a:endPara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2535" name="组合 24"/>
          <p:cNvGrpSpPr/>
          <p:nvPr/>
        </p:nvGrpSpPr>
        <p:grpSpPr bwMode="auto">
          <a:xfrm>
            <a:off x="1714500" y="1714500"/>
            <a:ext cx="6048375" cy="1343025"/>
            <a:chOff x="533474" y="1214422"/>
            <a:chExt cx="7464303" cy="1343205"/>
          </a:xfrm>
        </p:grpSpPr>
        <p:sp>
          <p:nvSpPr>
            <p:cNvPr id="24587" name="圆角矩形 11"/>
            <p:cNvSpPr/>
            <p:nvPr/>
          </p:nvSpPr>
          <p:spPr>
            <a:xfrm>
              <a:off x="533474" y="1214422"/>
              <a:ext cx="7229207" cy="1214601"/>
            </a:xfrm>
            <a:prstGeom prst="roundRect">
              <a:avLst>
                <a:gd name="adj" fmla="val 47886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en-US" altLang="zh-CN" sz="2400" b="1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537" name="矩形 3"/>
            <p:cNvSpPr>
              <a:spLocks noChangeArrowheads="1"/>
            </p:cNvSpPr>
            <p:nvPr/>
          </p:nvSpPr>
          <p:spPr bwMode="auto">
            <a:xfrm>
              <a:off x="709796" y="1357316"/>
              <a:ext cx="7287981" cy="1200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AutoNum type="arabicPeriod"/>
              </a:pPr>
              <a:r>
                <a:rPr lang="zh-CN" altLang="en-US" sz="2400" b="1" dirty="0">
                  <a:solidFill>
                    <a:srgbClr val="17375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六人一组，每人写至少一句交通规则，</a:t>
              </a:r>
              <a:endParaRPr lang="en-US" altLang="zh-CN" sz="2400" b="1" dirty="0">
                <a:solidFill>
                  <a:srgbClr val="17375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457200" indent="-457200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17375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zh-CN" altLang="en-US" sz="2400" b="1" dirty="0">
                  <a:solidFill>
                    <a:srgbClr val="17375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不要重复。</a:t>
              </a:r>
              <a:endParaRPr lang="en-US" altLang="zh-CN" sz="2400" b="1" dirty="0">
                <a:solidFill>
                  <a:srgbClr val="17375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2538" name="组合 25"/>
          <p:cNvGrpSpPr/>
          <p:nvPr/>
        </p:nvGrpSpPr>
        <p:grpSpPr bwMode="auto">
          <a:xfrm>
            <a:off x="1785938" y="3357563"/>
            <a:ext cx="6000750" cy="1571625"/>
            <a:chOff x="2088327" y="2428868"/>
            <a:chExt cx="8094285" cy="1571636"/>
          </a:xfrm>
        </p:grpSpPr>
        <p:sp>
          <p:nvSpPr>
            <p:cNvPr id="24585" name="圆角矩形 12"/>
            <p:cNvSpPr/>
            <p:nvPr/>
          </p:nvSpPr>
          <p:spPr>
            <a:xfrm>
              <a:off x="2088327" y="2571744"/>
              <a:ext cx="8094285" cy="1428760"/>
            </a:xfrm>
            <a:prstGeom prst="roundRect">
              <a:avLst>
                <a:gd name="adj" fmla="val 47886"/>
              </a:avLst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en-US" altLang="zh-CN" sz="2400" b="1">
                <a:solidFill>
                  <a:srgbClr val="40315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540" name="矩形 5"/>
            <p:cNvSpPr>
              <a:spLocks noChangeArrowheads="1"/>
            </p:cNvSpPr>
            <p:nvPr/>
          </p:nvSpPr>
          <p:spPr bwMode="auto">
            <a:xfrm>
              <a:off x="2184687" y="2428868"/>
              <a:ext cx="7972229" cy="120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17375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 </a:t>
              </a:r>
              <a:r>
                <a:rPr lang="zh-CN" altLang="en-US" sz="2400" b="1" dirty="0">
                  <a:solidFill>
                    <a:srgbClr val="17375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快速贴在纸上，稍做装饰，做成小组倡</a:t>
              </a:r>
              <a:endParaRPr lang="en-US" altLang="zh-CN" sz="2400" b="1" dirty="0">
                <a:solidFill>
                  <a:srgbClr val="17375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457200" indent="-45720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17375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议书，小组齐读倡议书。</a:t>
              </a:r>
              <a:endParaRPr lang="en-US" altLang="zh-CN" sz="2400" b="1" dirty="0">
                <a:solidFill>
                  <a:srgbClr val="17375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8"/>
          <p:cNvGrpSpPr/>
          <p:nvPr/>
        </p:nvGrpSpPr>
        <p:grpSpPr bwMode="auto">
          <a:xfrm>
            <a:off x="6286500" y="2500313"/>
            <a:ext cx="2571750" cy="2714625"/>
            <a:chOff x="3071803" y="2214554"/>
            <a:chExt cx="2571768" cy="2714644"/>
          </a:xfrm>
        </p:grpSpPr>
        <p:pic>
          <p:nvPicPr>
            <p:cNvPr id="23555" name="Picture 2" descr="E:\漂亮便签图片\200832516477184_2.jpg"/>
            <p:cNvPicPr>
              <a:picLocks noChangeAspect="1" noChangeArrowheads="1"/>
            </p:cNvPicPr>
            <p:nvPr/>
          </p:nvPicPr>
          <p:blipFill>
            <a:blip r:embed="rId3" cstate="email">
              <a:lum bright="20000" contrast="-10000"/>
            </a:blip>
            <a:srcRect/>
            <a:stretch>
              <a:fillRect/>
            </a:stretch>
          </p:blipFill>
          <p:spPr bwMode="auto">
            <a:xfrm>
              <a:off x="3071803" y="2214554"/>
              <a:ext cx="2571768" cy="271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6" name="Text Box 8"/>
            <p:cNvSpPr>
              <a:spLocks noChangeArrowheads="1"/>
            </p:cNvSpPr>
            <p:nvPr/>
          </p:nvSpPr>
          <p:spPr bwMode="auto">
            <a:xfrm>
              <a:off x="3357554" y="2714621"/>
              <a:ext cx="2000264" cy="177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3800"/>
                </a:lnSpc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</a:rPr>
                <a:t>Read</a:t>
              </a:r>
              <a:r>
                <a:rPr lang="zh-CN" altLang="en-US" sz="3200" b="1">
                  <a:latin typeface="Comic Sans MS" panose="030F0702030302020204" pitchFamily="66" charset="0"/>
                </a:rPr>
                <a:t> </a:t>
              </a:r>
              <a:r>
                <a:rPr lang="en-US" altLang="zh-CN" sz="3200" b="1">
                  <a:latin typeface="Comic Sans MS" panose="030F0702030302020204" pitchFamily="66" charset="0"/>
                </a:rPr>
                <a:t>and act.</a:t>
              </a:r>
            </a:p>
            <a:p>
              <a:pPr algn="ctr">
                <a:lnSpc>
                  <a:spcPts val="3600"/>
                </a:lnSpc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</a:rPr>
                <a:t>(</a:t>
              </a:r>
              <a:r>
                <a:rPr lang="zh-CN" altLang="en-US" sz="3200" b="1">
                  <a:latin typeface="Comic Sans MS" panose="030F0702030302020204" pitchFamily="66" charset="0"/>
                </a:rPr>
                <a:t>边读边演</a:t>
              </a:r>
              <a:r>
                <a:rPr lang="en-US" altLang="zh-CN" sz="3200" b="1">
                  <a:latin typeface="Comic Sans MS" panose="030F0702030302020204" pitchFamily="66" charset="0"/>
                </a:rPr>
                <a:t>)</a:t>
              </a:r>
            </a:p>
          </p:txBody>
        </p:sp>
      </p:grpSp>
      <p:sp>
        <p:nvSpPr>
          <p:cNvPr id="26627" name="Text Box 14"/>
          <p:cNvSpPr/>
          <p:nvPr/>
        </p:nvSpPr>
        <p:spPr>
          <a:xfrm>
            <a:off x="3571875" y="4857750"/>
            <a:ext cx="1071563" cy="1433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1">
                <a:latin typeface="Comic Sans MS" panose="030F0702030302020204" pitchFamily="66" charset="0"/>
              </a:rPr>
              <a:t>…</a:t>
            </a:r>
          </a:p>
        </p:txBody>
      </p:sp>
      <p:grpSp>
        <p:nvGrpSpPr>
          <p:cNvPr id="23558" name="组合 16"/>
          <p:cNvGrpSpPr/>
          <p:nvPr/>
        </p:nvGrpSpPr>
        <p:grpSpPr bwMode="auto">
          <a:xfrm>
            <a:off x="357188" y="2495550"/>
            <a:ext cx="2517775" cy="2719388"/>
            <a:chOff x="785786" y="2071678"/>
            <a:chExt cx="2643206" cy="2718726"/>
          </a:xfrm>
        </p:grpSpPr>
        <p:pic>
          <p:nvPicPr>
            <p:cNvPr id="23559" name="Picture 1" descr="E:\漂亮便签图片\200832516477184_2.jpg"/>
            <p:cNvPicPr>
              <a:picLocks noChangeAspect="1" noChangeArrowheads="1"/>
            </p:cNvPicPr>
            <p:nvPr/>
          </p:nvPicPr>
          <p:blipFill>
            <a:blip r:embed="rId4" cstate="email">
              <a:lum bright="10000" contrast="-10000"/>
            </a:blip>
            <a:srcRect/>
            <a:stretch>
              <a:fillRect/>
            </a:stretch>
          </p:blipFill>
          <p:spPr bwMode="auto">
            <a:xfrm>
              <a:off x="785786" y="2071678"/>
              <a:ext cx="2643206" cy="2718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 Box 5"/>
            <p:cNvSpPr>
              <a:spLocks noChangeArrowheads="1"/>
            </p:cNvSpPr>
            <p:nvPr/>
          </p:nvSpPr>
          <p:spPr bwMode="auto">
            <a:xfrm>
              <a:off x="928662" y="2571744"/>
              <a:ext cx="2160588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</a:rPr>
                <a:t>Read together.(</a:t>
              </a:r>
              <a:r>
                <a:rPr lang="zh-CN" altLang="en-US" sz="3200" b="1">
                  <a:latin typeface="Comic Sans MS" panose="030F0702030302020204" pitchFamily="66" charset="0"/>
                </a:rPr>
                <a:t>齐读</a:t>
              </a:r>
              <a:r>
                <a:rPr lang="en-US" altLang="zh-CN" sz="3200" b="1">
                  <a:latin typeface="Comic Sans MS" panose="030F0702030302020204" pitchFamily="66" charset="0"/>
                </a:rPr>
                <a:t>)</a:t>
              </a:r>
            </a:p>
          </p:txBody>
        </p:sp>
      </p:grpSp>
      <p:grpSp>
        <p:nvGrpSpPr>
          <p:cNvPr id="23561" name="组合 20"/>
          <p:cNvGrpSpPr/>
          <p:nvPr/>
        </p:nvGrpSpPr>
        <p:grpSpPr bwMode="auto">
          <a:xfrm>
            <a:off x="3357563" y="2500313"/>
            <a:ext cx="2446337" cy="2500312"/>
            <a:chOff x="6072198" y="2285992"/>
            <a:chExt cx="2445916" cy="2500330"/>
          </a:xfrm>
        </p:grpSpPr>
        <p:pic>
          <p:nvPicPr>
            <p:cNvPr id="23562" name="Picture 2" descr="E:\漂亮便签图片\200832516477184_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72198" y="2285992"/>
              <a:ext cx="2445916" cy="250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Text Box 11"/>
            <p:cNvSpPr>
              <a:spLocks noChangeArrowheads="1"/>
            </p:cNvSpPr>
            <p:nvPr/>
          </p:nvSpPr>
          <p:spPr bwMode="auto">
            <a:xfrm>
              <a:off x="6143636" y="2928934"/>
              <a:ext cx="2301607" cy="163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</a:rPr>
                <a:t>Read one</a:t>
              </a:r>
              <a:r>
                <a:rPr lang="zh-CN" altLang="en-US" sz="3200" b="1">
                  <a:latin typeface="Comic Sans MS" panose="030F0702030302020204" pitchFamily="66" charset="0"/>
                </a:rPr>
                <a:t> </a:t>
              </a:r>
              <a:endParaRPr lang="en-US" altLang="zh-CN" sz="3200" b="1">
                <a:latin typeface="Comic Sans MS" panose="030F0702030302020204" pitchFamily="66" charset="0"/>
              </a:endParaRPr>
            </a:p>
            <a:p>
              <a:pPr algn="ctr">
                <a:lnSpc>
                  <a:spcPts val="2700"/>
                </a:lnSpc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</a:rPr>
                <a:t>by one.</a:t>
              </a:r>
            </a:p>
            <a:p>
              <a:pPr algn="ctr">
                <a:lnSpc>
                  <a:spcPts val="2700"/>
                </a:lnSpc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</a:rPr>
                <a:t>(</a:t>
              </a:r>
              <a:r>
                <a:rPr lang="zh-CN" altLang="en-US" sz="3200" b="1">
                  <a:latin typeface="Comic Sans MS" panose="030F0702030302020204" pitchFamily="66" charset="0"/>
                </a:rPr>
                <a:t>轮流读</a:t>
              </a:r>
              <a:r>
                <a:rPr lang="en-US" altLang="zh-CN" sz="3200" b="1">
                  <a:latin typeface="Comic Sans MS" panose="030F0702030302020204" pitchFamily="66" charset="0"/>
                </a:rPr>
                <a:t>)</a:t>
              </a:r>
            </a:p>
          </p:txBody>
        </p:sp>
      </p:grpSp>
      <p:sp>
        <p:nvSpPr>
          <p:cNvPr id="26630" name="圆角矩形 13"/>
          <p:cNvSpPr/>
          <p:nvPr/>
        </p:nvSpPr>
        <p:spPr>
          <a:xfrm>
            <a:off x="357188" y="1000125"/>
            <a:ext cx="8143875" cy="928688"/>
          </a:xfrm>
          <a:prstGeom prst="roundRect">
            <a:avLst>
              <a:gd name="adj" fmla="val 45935"/>
            </a:avLst>
          </a:prstGeom>
          <a:solidFill>
            <a:srgbClr val="659A2A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集体展示，</a:t>
            </a:r>
            <a:r>
              <a:rPr lang="zh-CN" altLang="en-US" sz="2800" b="1">
                <a:solidFill>
                  <a:srgbClr val="FFFFFF"/>
                </a:solidFill>
                <a:latin typeface="Comic Sans MS" panose="030F0702030302020204" pitchFamily="66" charset="0"/>
              </a:rPr>
              <a:t>选择一种喜欢的方式展示你们的海报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23565" name="矩形 14"/>
          <p:cNvGrpSpPr/>
          <p:nvPr/>
        </p:nvGrpSpPr>
        <p:grpSpPr bwMode="auto">
          <a:xfrm>
            <a:off x="304800" y="122238"/>
            <a:ext cx="3395663" cy="908050"/>
            <a:chOff x="192" y="77"/>
            <a:chExt cx="2139" cy="572"/>
          </a:xfrm>
        </p:grpSpPr>
        <p:pic>
          <p:nvPicPr>
            <p:cNvPr id="23566" name="矩形 14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2" y="77"/>
              <a:ext cx="213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6632" name="Rectangle 15"/>
            <p:cNvSpPr/>
            <p:nvPr/>
          </p:nvSpPr>
          <p:spPr>
            <a:xfrm>
              <a:off x="225" y="135"/>
              <a:ext cx="2070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Show time</a:t>
              </a:r>
              <a:endPara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矩形 2"/>
          <p:cNvGrpSpPr/>
          <p:nvPr/>
        </p:nvGrpSpPr>
        <p:grpSpPr bwMode="auto">
          <a:xfrm>
            <a:off x="304800" y="122238"/>
            <a:ext cx="3395663" cy="908050"/>
            <a:chOff x="192" y="77"/>
            <a:chExt cx="2139" cy="572"/>
          </a:xfrm>
        </p:grpSpPr>
        <p:pic>
          <p:nvPicPr>
            <p:cNvPr id="24579" name="矩形 2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" y="77"/>
              <a:ext cx="213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8675" name="Rectangle 4"/>
            <p:cNvSpPr/>
            <p:nvPr/>
          </p:nvSpPr>
          <p:spPr>
            <a:xfrm>
              <a:off x="225" y="135"/>
              <a:ext cx="2070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Homework</a:t>
              </a:r>
              <a:endPara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8677" name="圆角矩形 3"/>
          <p:cNvSpPr/>
          <p:nvPr/>
        </p:nvSpPr>
        <p:spPr>
          <a:xfrm>
            <a:off x="214313" y="1357313"/>
            <a:ext cx="8643937" cy="1357312"/>
          </a:xfrm>
          <a:prstGeom prst="roundRect">
            <a:avLst>
              <a:gd name="adj" fmla="val 50000"/>
            </a:avLst>
          </a:prstGeom>
          <a:solidFill>
            <a:srgbClr val="D7E4BD">
              <a:alpha val="81176"/>
            </a:srgbClr>
          </a:solidFill>
          <a:ln w="63500" cap="flat" cmpd="sng" algn="ctr">
            <a:solidFill>
              <a:srgbClr val="C3D69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514350" indent="-514350" algn="just" eaLnBrk="0" hangingPunct="0">
              <a:buFontTx/>
              <a:buAutoNum type="arabicPeriod"/>
            </a:pP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Look, read and check the proposals in groups.</a:t>
            </a:r>
          </a:p>
          <a:p>
            <a:pPr marL="514350" indent="-514350" algn="just" eaLnBrk="0" hangingPunct="0"/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       在小组内阅读、欣赏并批阅倡议书。</a:t>
            </a:r>
            <a:endParaRPr lang="en-US" altLang="zh-CN" sz="2400" b="1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4582" name="组合 7"/>
          <p:cNvGrpSpPr/>
          <p:nvPr/>
        </p:nvGrpSpPr>
        <p:grpSpPr bwMode="auto">
          <a:xfrm>
            <a:off x="214313" y="3214688"/>
            <a:ext cx="9218612" cy="1428750"/>
            <a:chOff x="142844" y="2285992"/>
            <a:chExt cx="9362845" cy="1285884"/>
          </a:xfrm>
        </p:grpSpPr>
        <p:sp>
          <p:nvSpPr>
            <p:cNvPr id="28680" name="圆角矩形 5"/>
            <p:cNvSpPr/>
            <p:nvPr/>
          </p:nvSpPr>
          <p:spPr>
            <a:xfrm>
              <a:off x="142844" y="2285992"/>
              <a:ext cx="8858184" cy="1285884"/>
            </a:xfrm>
            <a:prstGeom prst="roundRect">
              <a:avLst>
                <a:gd name="adj" fmla="val 50000"/>
              </a:avLst>
            </a:prstGeom>
            <a:solidFill>
              <a:srgbClr val="FFFFA3">
                <a:alpha val="80000"/>
              </a:srgbClr>
            </a:solidFill>
            <a:ln w="63500" cap="flat" cmpd="sng" algn="ctr">
              <a:solidFill>
                <a:srgbClr val="F6F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514350" indent="-514350" algn="just" eaLnBrk="0" hangingPunct="0"/>
              <a:endParaRPr lang="zh-CN" altLang="zh-CN" sz="2400" b="1"/>
            </a:p>
          </p:txBody>
        </p:sp>
        <p:sp>
          <p:nvSpPr>
            <p:cNvPr id="24584" name="TextBox 6"/>
            <p:cNvSpPr>
              <a:spLocks noChangeArrowheads="1"/>
            </p:cNvSpPr>
            <p:nvPr/>
          </p:nvSpPr>
          <p:spPr bwMode="auto">
            <a:xfrm>
              <a:off x="433063" y="2491131"/>
              <a:ext cx="9072626" cy="59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 eaLnBrk="0" hangingPunct="0">
                <a:buFontTx/>
                <a:buAutoNum type="arabicPeriod" startAt="2"/>
              </a:pPr>
              <a:r>
                <a:rPr lang="en-US" altLang="zh-CN" sz="2400" b="1" dirty="0">
                  <a:latin typeface="Calibri" panose="020F0502020204030204" pitchFamily="34" charset="0"/>
                </a:rPr>
                <a:t>Preview Sound time, Culture time and Cartoon time.</a:t>
              </a:r>
            </a:p>
            <a:p>
              <a:pPr marL="457200" indent="-457200" eaLnBrk="0" hangingPunct="0"/>
              <a:r>
                <a:rPr lang="en-US" altLang="zh-CN" sz="2400" b="1" dirty="0">
                  <a:latin typeface="Calibri" panose="020F0502020204030204" pitchFamily="34" charset="0"/>
                </a:rPr>
                <a:t>       </a:t>
              </a:r>
              <a:r>
                <a:rPr lang="zh-CN" altLang="en-US" sz="2400" b="1" dirty="0">
                  <a:latin typeface="Calibri" panose="020F0502020204030204" pitchFamily="34" charset="0"/>
                </a:rPr>
                <a:t>预习</a:t>
              </a:r>
              <a:r>
                <a:rPr lang="en-US" altLang="zh-CN" sz="2400" b="1" dirty="0">
                  <a:latin typeface="Calibri" panose="020F0502020204030204" pitchFamily="34" charset="0"/>
                </a:rPr>
                <a:t>Sound time, Culture time and Cartoon time</a:t>
              </a:r>
              <a:r>
                <a:rPr lang="zh-CN" altLang="en-US" sz="2400" b="1" dirty="0">
                  <a:latin typeface="Calibri" panose="020F0502020204030204" pitchFamily="34" charset="0"/>
                </a:rPr>
                <a:t>。</a:t>
              </a:r>
              <a:endPara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585" name="Picture 4" descr="d:\360\360se6\USERDA~1\Temp\01BOOO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4933950"/>
            <a:ext cx="1924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New pic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02900" y="10185400"/>
            <a:ext cx="355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圆角矩形 4"/>
          <p:cNvSpPr/>
          <p:nvPr/>
        </p:nvSpPr>
        <p:spPr>
          <a:xfrm>
            <a:off x="142875" y="1214438"/>
            <a:ext cx="8643938" cy="1214437"/>
          </a:xfrm>
          <a:prstGeom prst="roundRect">
            <a:avLst>
              <a:gd name="adj" fmla="val 50000"/>
            </a:avLst>
          </a:prstGeom>
          <a:solidFill>
            <a:srgbClr val="FF9797">
              <a:alpha val="81176"/>
            </a:srgbClr>
          </a:solidFill>
          <a:ln w="63500" cap="flat" cmpd="sng" algn="ctr">
            <a:solidFill>
              <a:srgbClr val="FF6D6D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514350" indent="-514350" algn="just" eaLnBrk="0" hangingPunct="0">
              <a:buFontTx/>
              <a:buAutoNum type="arabicPeriod"/>
            </a:pP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listen, read, say and write the words and phrases</a:t>
            </a: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：</a:t>
            </a:r>
            <a:endParaRPr lang="en-US" altLang="zh-CN" sz="2400" b="1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marL="514350" indent="-514350" algn="just" eaLnBrk="0" hangingPunct="0"/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zh-CN" altLang="zh-C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pavement, zebra crossing, green man, red man, </a:t>
            </a:r>
            <a:r>
              <a:rPr lang="en-US" altLang="zh-C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</a:t>
            </a:r>
          </a:p>
          <a:p>
            <a:pPr marL="514350" indent="-514350" algn="just" eaLnBrk="0" hangingPunct="0"/>
            <a:r>
              <a:rPr lang="en-US" altLang="zh-C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zh-CN" altLang="zh-C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traffic lights.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3315" name="组合 7"/>
          <p:cNvGrpSpPr/>
          <p:nvPr/>
        </p:nvGrpSpPr>
        <p:grpSpPr bwMode="auto">
          <a:xfrm>
            <a:off x="142875" y="2643188"/>
            <a:ext cx="9144000" cy="1790700"/>
            <a:chOff x="142844" y="2285992"/>
            <a:chExt cx="9286940" cy="1285884"/>
          </a:xfrm>
        </p:grpSpPr>
        <p:sp>
          <p:nvSpPr>
            <p:cNvPr id="6153" name="圆角矩形 5"/>
            <p:cNvSpPr/>
            <p:nvPr/>
          </p:nvSpPr>
          <p:spPr>
            <a:xfrm>
              <a:off x="142844" y="2285992"/>
              <a:ext cx="8858064" cy="1285884"/>
            </a:xfrm>
            <a:prstGeom prst="roundRect">
              <a:avLst>
                <a:gd name="adj" fmla="val 50000"/>
              </a:avLst>
            </a:prstGeom>
            <a:solidFill>
              <a:srgbClr val="FFFFA3">
                <a:alpha val="80000"/>
              </a:srgbClr>
            </a:solidFill>
            <a:ln w="63500" cap="flat" cmpd="sng" algn="ctr">
              <a:solidFill>
                <a:srgbClr val="F6F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514350" indent="-514350" algn="just" eaLnBrk="0" hangingPunct="0"/>
              <a:endParaRPr lang="zh-CN" altLang="zh-CN" sz="2400" b="1"/>
            </a:p>
          </p:txBody>
        </p:sp>
        <p:sp>
          <p:nvSpPr>
            <p:cNvPr id="6154" name="TextBox 6"/>
            <p:cNvSpPr/>
            <p:nvPr/>
          </p:nvSpPr>
          <p:spPr>
            <a:xfrm>
              <a:off x="357283" y="2357810"/>
              <a:ext cx="9072501" cy="1126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Calibri" panose="020F0502020204030204" pitchFamily="34" charset="0"/>
                </a:rPr>
                <a:t>2.</a:t>
              </a:r>
              <a:r>
                <a:rPr lang="zh-CN" altLang="en-US" sz="2400" b="1" dirty="0">
                  <a:latin typeface="Calibri" panose="020F0502020204030204" pitchFamily="34" charset="0"/>
                </a:rPr>
                <a:t> </a:t>
              </a:r>
              <a:r>
                <a:rPr lang="en-US" altLang="zh-CN" sz="2400" b="1" dirty="0">
                  <a:latin typeface="Calibri" panose="020F0502020204030204" pitchFamily="34" charset="0"/>
                </a:rPr>
                <a:t>   read and use the sentences</a:t>
              </a:r>
              <a:r>
                <a:rPr lang="zh-CN" altLang="en-US" sz="2400" b="1" dirty="0">
                  <a:latin typeface="Calibri" panose="020F0502020204030204" pitchFamily="34" charset="0"/>
                </a:rPr>
                <a:t>：</a:t>
              </a:r>
              <a:endParaRPr lang="en-US" altLang="zh-CN" sz="2400" b="1" dirty="0">
                <a:latin typeface="Calibri" panose="020F0502020204030204" pitchFamily="34" charset="0"/>
              </a:endParaRPr>
            </a:p>
            <a:p>
              <a:pPr eaLnBrk="0" hangingPunct="0"/>
              <a:r>
                <a:rPr lang="en-US" altLang="zh-CN" sz="2400" dirty="0">
                  <a:latin typeface="Calibri" panose="020F0502020204030204" pitchFamily="34" charset="0"/>
                </a:rPr>
                <a:t>       </a:t>
              </a:r>
              <a:r>
                <a:rPr lang="zh-CN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How can you</a:t>
              </a:r>
              <a:r>
                <a:rPr lang="en-US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zh-CN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cross</a:t>
              </a:r>
              <a:r>
                <a:rPr lang="zh-CN" altLang="en-US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zh-CN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the road safely? </a:t>
              </a:r>
              <a:endPara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pPr eaLnBrk="0" hangingPunct="0"/>
              <a:r>
                <a:rPr lang="en-US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       </a:t>
              </a:r>
              <a:r>
                <a:rPr lang="zh-CN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What must you (not) do on the</a:t>
              </a:r>
              <a:r>
                <a:rPr lang="en-US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zh-CN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road?</a:t>
              </a:r>
              <a:endPara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pPr eaLnBrk="0" hangingPunct="0"/>
              <a:r>
                <a:rPr lang="en-US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       </a:t>
              </a:r>
              <a:r>
                <a:rPr lang="zh-CN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You must/mustn</a:t>
              </a:r>
              <a:r>
                <a:rPr lang="en-US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’</a:t>
              </a:r>
              <a:r>
                <a:rPr lang="zh-CN" altLang="zh-CN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t… </a:t>
              </a:r>
              <a:endPara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48" name="圆角矩形 8"/>
          <p:cNvSpPr/>
          <p:nvPr/>
        </p:nvSpPr>
        <p:spPr>
          <a:xfrm>
            <a:off x="285750" y="4714875"/>
            <a:ext cx="8643938" cy="714375"/>
          </a:xfrm>
          <a:prstGeom prst="roundRect">
            <a:avLst>
              <a:gd name="adj" fmla="val 50000"/>
            </a:avLst>
          </a:prstGeom>
          <a:solidFill>
            <a:srgbClr val="5BD4FF">
              <a:alpha val="83137"/>
            </a:srgbClr>
          </a:solidFill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3.</a:t>
            </a: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 use ‘</a:t>
            </a: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must</a:t>
            </a: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’</a:t>
            </a: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and ‘</a:t>
            </a: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mustn</a:t>
            </a: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’</a:t>
            </a: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</a:t>
            </a: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’ correctly</a:t>
            </a: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.</a:t>
            </a:r>
            <a:endParaRPr lang="en-US" altLang="zh-CN" sz="2400" b="1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149" name="圆角矩形 12"/>
          <p:cNvSpPr/>
          <p:nvPr/>
        </p:nvSpPr>
        <p:spPr>
          <a:xfrm>
            <a:off x="285750" y="5643563"/>
            <a:ext cx="8643938" cy="642937"/>
          </a:xfrm>
          <a:prstGeom prst="roundRect">
            <a:avLst>
              <a:gd name="adj" fmla="val 50000"/>
            </a:avLst>
          </a:prstGeom>
          <a:solidFill>
            <a:srgbClr val="CFAFE7">
              <a:alpha val="78039"/>
            </a:srgbClr>
          </a:solidFill>
          <a:ln w="63500" cap="flat" cmpd="sng" algn="ctr">
            <a:solidFill>
              <a:srgbClr val="C198E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just" eaLnBrk="0" hangingPunct="0"/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4.</a:t>
            </a: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obey traffic rules better in our daily life.</a:t>
            </a:r>
            <a:endParaRPr lang="zh-CN" alt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3320" name="矩形 15"/>
          <p:cNvGrpSpPr/>
          <p:nvPr/>
        </p:nvGrpSpPr>
        <p:grpSpPr bwMode="auto">
          <a:xfrm>
            <a:off x="225425" y="195263"/>
            <a:ext cx="7291388" cy="908050"/>
            <a:chOff x="142" y="123"/>
            <a:chExt cx="4593" cy="572"/>
          </a:xfrm>
        </p:grpSpPr>
        <p:pic>
          <p:nvPicPr>
            <p:cNvPr id="13321" name="矩形 15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2" y="123"/>
              <a:ext cx="4593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6151" name="Rectangle 10"/>
            <p:cNvSpPr/>
            <p:nvPr/>
          </p:nvSpPr>
          <p:spPr>
            <a:xfrm>
              <a:off x="225" y="180"/>
              <a:ext cx="4455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After the lesson, I will be able to…</a:t>
              </a:r>
              <a:endPara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组合 1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488" y="2030413"/>
            <a:ext cx="79184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14339" name="组合 18"/>
          <p:cNvGrpSpPr/>
          <p:nvPr/>
        </p:nvGrpSpPr>
        <p:grpSpPr bwMode="auto">
          <a:xfrm>
            <a:off x="500063" y="3786188"/>
            <a:ext cx="7859712" cy="1292225"/>
            <a:chOff x="0" y="3143248"/>
            <a:chExt cx="7860442" cy="1006477"/>
          </a:xfrm>
        </p:grpSpPr>
        <p:sp>
          <p:nvSpPr>
            <p:cNvPr id="14340" name="AutoShape 182"/>
            <p:cNvSpPr>
              <a:spLocks noChangeArrowheads="1"/>
            </p:cNvSpPr>
            <p:nvPr/>
          </p:nvSpPr>
          <p:spPr bwMode="auto">
            <a:xfrm>
              <a:off x="0" y="3143248"/>
              <a:ext cx="7858855" cy="1006477"/>
            </a:xfrm>
            <a:prstGeom prst="roundRect">
              <a:avLst>
                <a:gd name="adj" fmla="val 50000"/>
              </a:avLst>
            </a:prstGeom>
            <a:solidFill>
              <a:srgbClr val="B7DEE8"/>
            </a:solidFill>
            <a:ln w="6350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latinLnBrk="1"/>
              <a:endParaRPr lang="ko-KR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4341" name="AutoShape 203"/>
            <p:cNvSpPr>
              <a:spLocks noChangeArrowheads="1"/>
            </p:cNvSpPr>
            <p:nvPr/>
          </p:nvSpPr>
          <p:spPr bwMode="auto">
            <a:xfrm>
              <a:off x="357220" y="3357155"/>
              <a:ext cx="7215858" cy="562589"/>
            </a:xfrm>
            <a:prstGeom prst="roundRect">
              <a:avLst>
                <a:gd name="adj" fmla="val 50000"/>
              </a:avLst>
            </a:prstGeom>
            <a:solidFill>
              <a:srgbClr val="B7DEE8"/>
            </a:solidFill>
            <a:ln w="4445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latinLnBrk="1"/>
              <a:endParaRPr lang="ko-KR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03" name="Rectangle 24"/>
            <p:cNvSpPr>
              <a:spLocks noChangeArrowheads="1"/>
            </p:cNvSpPr>
            <p:nvPr/>
          </p:nvSpPr>
          <p:spPr bwMode="auto">
            <a:xfrm>
              <a:off x="571553" y="3428869"/>
              <a:ext cx="7288889" cy="4080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17375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如果你认为是不安全的 ，大声说</a:t>
              </a:r>
              <a:r>
                <a:rPr lang="en-US" altLang="zh-CN" sz="2400" b="1">
                  <a:solidFill>
                    <a:srgbClr val="17375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zh-CN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Red man, stop</a:t>
              </a:r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!</a:t>
              </a:r>
              <a:endPara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988" y="1566863"/>
            <a:ext cx="9683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013" y="3425825"/>
            <a:ext cx="9683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14345" name="矩形 12"/>
          <p:cNvGrpSpPr/>
          <p:nvPr/>
        </p:nvGrpSpPr>
        <p:grpSpPr bwMode="auto">
          <a:xfrm>
            <a:off x="304800" y="407988"/>
            <a:ext cx="3322638" cy="908050"/>
            <a:chOff x="192" y="257"/>
            <a:chExt cx="2093" cy="572"/>
          </a:xfrm>
        </p:grpSpPr>
        <p:pic>
          <p:nvPicPr>
            <p:cNvPr id="14346" name="矩形 12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2" y="257"/>
              <a:ext cx="2093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8199" name="Rectangle 11"/>
            <p:cNvSpPr/>
            <p:nvPr/>
          </p:nvSpPr>
          <p:spPr>
            <a:xfrm>
              <a:off x="225" y="315"/>
              <a:ext cx="2025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Play a game</a:t>
              </a:r>
              <a:endPara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2"/>
          <p:cNvGrpSpPr/>
          <p:nvPr/>
        </p:nvGrpSpPr>
        <p:grpSpPr bwMode="auto">
          <a:xfrm>
            <a:off x="1571625" y="1214438"/>
            <a:ext cx="6429375" cy="4503737"/>
            <a:chOff x="1071538" y="1357298"/>
            <a:chExt cx="6429420" cy="4503983"/>
          </a:xfrm>
        </p:grpSpPr>
        <p:pic>
          <p:nvPicPr>
            <p:cNvPr id="15363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42201" y="1325482"/>
              <a:ext cx="6352076" cy="385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5364" name="TextBox 24"/>
            <p:cNvSpPr>
              <a:spLocks noChangeArrowheads="1"/>
            </p:cNvSpPr>
            <p:nvPr/>
          </p:nvSpPr>
          <p:spPr bwMode="auto">
            <a:xfrm>
              <a:off x="1571604" y="5214950"/>
              <a:ext cx="59293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Comic Sans MS" panose="030F0702030302020204" pitchFamily="66" charset="0"/>
                </a:rPr>
                <a:t>look at the traffic lights</a:t>
              </a:r>
              <a:endParaRPr lang="zh-CN" altLang="en-US" sz="3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365" name="组合 26"/>
          <p:cNvGrpSpPr/>
          <p:nvPr/>
        </p:nvGrpSpPr>
        <p:grpSpPr bwMode="auto">
          <a:xfrm>
            <a:off x="1928813" y="1643063"/>
            <a:ext cx="4929187" cy="4146550"/>
            <a:chOff x="2143108" y="1142984"/>
            <a:chExt cx="4929222" cy="4146793"/>
          </a:xfrm>
        </p:grpSpPr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69817" y="1115359"/>
              <a:ext cx="4224558" cy="348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5367" name="TextBox 28"/>
            <p:cNvSpPr>
              <a:spLocks noChangeArrowheads="1"/>
            </p:cNvSpPr>
            <p:nvPr/>
          </p:nvSpPr>
          <p:spPr bwMode="auto">
            <a:xfrm>
              <a:off x="2143108" y="4643446"/>
              <a:ext cx="49292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Comic Sans MS" panose="030F0702030302020204" pitchFamily="66" charset="0"/>
                </a:rPr>
                <a:t>walk on the pavement</a:t>
              </a:r>
              <a:endParaRPr lang="zh-CN" altLang="en-US" sz="3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368" name="组合 29"/>
          <p:cNvGrpSpPr/>
          <p:nvPr/>
        </p:nvGrpSpPr>
        <p:grpSpPr bwMode="auto">
          <a:xfrm>
            <a:off x="1428750" y="1214438"/>
            <a:ext cx="5500688" cy="3981450"/>
            <a:chOff x="1714480" y="1308926"/>
            <a:chExt cx="5500726" cy="3980851"/>
          </a:xfrm>
        </p:grpSpPr>
        <p:pic>
          <p:nvPicPr>
            <p:cNvPr id="15369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37748" y="1277117"/>
              <a:ext cx="4742721" cy="340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5370" name="TextBox 31"/>
            <p:cNvSpPr>
              <a:spLocks noChangeArrowheads="1"/>
            </p:cNvSpPr>
            <p:nvPr/>
          </p:nvSpPr>
          <p:spPr bwMode="auto">
            <a:xfrm>
              <a:off x="1714480" y="4643446"/>
              <a:ext cx="55007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Comic Sans MS" panose="030F0702030302020204" pitchFamily="66" charset="0"/>
                </a:rPr>
                <a:t>look for a zebra crossing</a:t>
              </a:r>
              <a:endParaRPr lang="zh-CN" altLang="en-US" sz="3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371" name="组合 32"/>
          <p:cNvGrpSpPr/>
          <p:nvPr/>
        </p:nvGrpSpPr>
        <p:grpSpPr bwMode="auto">
          <a:xfrm>
            <a:off x="1714500" y="1214438"/>
            <a:ext cx="5640388" cy="4503737"/>
            <a:chOff x="1071538" y="1357298"/>
            <a:chExt cx="5640303" cy="4503983"/>
          </a:xfrm>
        </p:grpSpPr>
        <p:pic>
          <p:nvPicPr>
            <p:cNvPr id="15372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039534" y="1325482"/>
              <a:ext cx="5711866" cy="3919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5373" name="TextBox 34"/>
            <p:cNvSpPr>
              <a:spLocks noChangeArrowheads="1"/>
            </p:cNvSpPr>
            <p:nvPr/>
          </p:nvSpPr>
          <p:spPr bwMode="auto">
            <a:xfrm>
              <a:off x="1500166" y="5214950"/>
              <a:ext cx="48577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Comic Sans MS" panose="030F0702030302020204" pitchFamily="66" charset="0"/>
                </a:rPr>
                <a:t>wait on the pavement</a:t>
              </a:r>
              <a:endParaRPr lang="zh-CN" altLang="en-US" sz="3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374" name="组合 35"/>
          <p:cNvGrpSpPr/>
          <p:nvPr/>
        </p:nvGrpSpPr>
        <p:grpSpPr bwMode="auto">
          <a:xfrm>
            <a:off x="928688" y="1214438"/>
            <a:ext cx="7858125" cy="4146550"/>
            <a:chOff x="928634" y="1071546"/>
            <a:chExt cx="7858148" cy="4146962"/>
          </a:xfrm>
        </p:grpSpPr>
        <p:pic>
          <p:nvPicPr>
            <p:cNvPr id="15375" name="Picture 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615388" y="1039729"/>
              <a:ext cx="5358400" cy="363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5376" name="TextBox 37"/>
            <p:cNvSpPr>
              <a:spLocks noChangeArrowheads="1"/>
            </p:cNvSpPr>
            <p:nvPr/>
          </p:nvSpPr>
          <p:spPr bwMode="auto">
            <a:xfrm>
              <a:off x="928634" y="4572177"/>
              <a:ext cx="78581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Comic Sans MS" panose="030F0702030302020204" pitchFamily="66" charset="0"/>
                </a:rPr>
                <a:t>cross the road with other people</a:t>
              </a:r>
              <a:endParaRPr lang="zh-CN" altLang="en-US" sz="3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377" name="组合 38"/>
          <p:cNvGrpSpPr/>
          <p:nvPr/>
        </p:nvGrpSpPr>
        <p:grpSpPr bwMode="auto">
          <a:xfrm>
            <a:off x="1785938" y="1214438"/>
            <a:ext cx="6215062" cy="4718050"/>
            <a:chOff x="-1080664" y="-1214470"/>
            <a:chExt cx="6215106" cy="4718297"/>
          </a:xfrm>
        </p:grpSpPr>
        <p:pic>
          <p:nvPicPr>
            <p:cNvPr id="15378" name="Picture 7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-1110954" y="-1246286"/>
              <a:ext cx="5199925" cy="4108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5379" name="TextBox 40"/>
            <p:cNvSpPr>
              <a:spLocks noChangeArrowheads="1"/>
            </p:cNvSpPr>
            <p:nvPr/>
          </p:nvSpPr>
          <p:spPr bwMode="auto">
            <a:xfrm>
              <a:off x="-1009226" y="2857496"/>
              <a:ext cx="61436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Comic Sans MS" panose="030F0702030302020204" pitchFamily="66" charset="0"/>
                </a:rPr>
                <a:t>play football on the road</a:t>
              </a:r>
              <a:endParaRPr lang="zh-CN" altLang="en-US" sz="3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380" name="组合 41"/>
          <p:cNvGrpSpPr/>
          <p:nvPr/>
        </p:nvGrpSpPr>
        <p:grpSpPr bwMode="auto">
          <a:xfrm>
            <a:off x="2214563" y="1214438"/>
            <a:ext cx="5122862" cy="4575175"/>
            <a:chOff x="806197" y="428604"/>
            <a:chExt cx="5123125" cy="4575421"/>
          </a:xfrm>
        </p:grpSpPr>
        <p:pic>
          <p:nvPicPr>
            <p:cNvPr id="15381" name="Picture 8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74000" y="396788"/>
              <a:ext cx="5005073" cy="400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5382" name="TextBox 43"/>
            <p:cNvSpPr>
              <a:spLocks noChangeArrowheads="1"/>
            </p:cNvSpPr>
            <p:nvPr/>
          </p:nvSpPr>
          <p:spPr bwMode="auto">
            <a:xfrm>
              <a:off x="1071538" y="4357694"/>
              <a:ext cx="48577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Comic Sans MS" panose="030F0702030302020204" pitchFamily="66" charset="0"/>
                </a:rPr>
                <a:t>skate on the road</a:t>
              </a:r>
              <a:endParaRPr lang="zh-CN" altLang="en-US" sz="3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383" name="矩形 24"/>
          <p:cNvGrpSpPr/>
          <p:nvPr/>
        </p:nvGrpSpPr>
        <p:grpSpPr bwMode="auto">
          <a:xfrm>
            <a:off x="182563" y="122238"/>
            <a:ext cx="4876800" cy="908050"/>
            <a:chOff x="115" y="77"/>
            <a:chExt cx="3072" cy="572"/>
          </a:xfrm>
        </p:grpSpPr>
        <p:pic>
          <p:nvPicPr>
            <p:cNvPr id="15384" name="矩形 24"/>
            <p:cNvPicPr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15" y="77"/>
              <a:ext cx="3072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0250" name="Rectangle 25"/>
            <p:cNvSpPr/>
            <p:nvPr/>
          </p:nvSpPr>
          <p:spPr>
            <a:xfrm>
              <a:off x="225" y="135"/>
              <a:ext cx="2880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Look, listen and judge</a:t>
              </a:r>
              <a:endPara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圆角矩形 21"/>
          <p:cNvSpPr/>
          <p:nvPr/>
        </p:nvSpPr>
        <p:spPr>
          <a:xfrm>
            <a:off x="1214438" y="1000125"/>
            <a:ext cx="5857875" cy="571500"/>
          </a:xfrm>
          <a:prstGeom prst="roundRect">
            <a:avLst>
              <a:gd name="adj" fmla="val 47886"/>
            </a:avLst>
          </a:prstGeom>
          <a:solidFill>
            <a:srgbClr val="61942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can you cross the road safely?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7" name="组合 31"/>
          <p:cNvGrpSpPr/>
          <p:nvPr/>
        </p:nvGrpSpPr>
        <p:grpSpPr bwMode="auto">
          <a:xfrm>
            <a:off x="357188" y="2905125"/>
            <a:ext cx="3756025" cy="1516063"/>
            <a:chOff x="1000100" y="1714488"/>
            <a:chExt cx="3755598" cy="1516684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53813" y="1668368"/>
              <a:ext cx="3858329" cy="161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2315" name="流程图: 联系 23"/>
            <p:cNvSpPr/>
            <p:nvPr/>
          </p:nvSpPr>
          <p:spPr>
            <a:xfrm>
              <a:off x="1000100" y="1714488"/>
              <a:ext cx="357146" cy="357334"/>
            </a:xfrm>
            <a:prstGeom prst="flowChartConnector">
              <a:avLst/>
            </a:prstGeom>
            <a:solidFill>
              <a:srgbClr val="00B0F0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390" name="组合 32"/>
          <p:cNvGrpSpPr/>
          <p:nvPr/>
        </p:nvGrpSpPr>
        <p:grpSpPr bwMode="auto">
          <a:xfrm>
            <a:off x="4429125" y="2905125"/>
            <a:ext cx="2163763" cy="1462088"/>
            <a:chOff x="5715008" y="1714488"/>
            <a:chExt cx="2163639" cy="1461918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668910" y="1668392"/>
              <a:ext cx="2267582" cy="156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2313" name="流程图: 联系 24"/>
            <p:cNvSpPr/>
            <p:nvPr/>
          </p:nvSpPr>
          <p:spPr>
            <a:xfrm>
              <a:off x="5715008" y="1714488"/>
              <a:ext cx="357168" cy="357146"/>
            </a:xfrm>
            <a:prstGeom prst="flowChartConnector">
              <a:avLst/>
            </a:prstGeom>
            <a:solidFill>
              <a:srgbClr val="00B0F0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2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393" name="组合 34"/>
          <p:cNvGrpSpPr/>
          <p:nvPr/>
        </p:nvGrpSpPr>
        <p:grpSpPr bwMode="auto">
          <a:xfrm>
            <a:off x="7000875" y="2905125"/>
            <a:ext cx="1714500" cy="1643063"/>
            <a:chOff x="285720" y="3500438"/>
            <a:chExt cx="1714512" cy="1643074"/>
          </a:xfrm>
        </p:grpSpPr>
        <p:pic>
          <p:nvPicPr>
            <p:cNvPr id="16394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4285" y="3454337"/>
              <a:ext cx="1822717" cy="174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2311" name="流程图: 联系 25"/>
            <p:cNvSpPr/>
            <p:nvPr/>
          </p:nvSpPr>
          <p:spPr>
            <a:xfrm>
              <a:off x="357159" y="3500438"/>
              <a:ext cx="357189" cy="357190"/>
            </a:xfrm>
            <a:prstGeom prst="flowChartConnector">
              <a:avLst/>
            </a:prstGeom>
            <a:solidFill>
              <a:srgbClr val="00B0F0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3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396" name="组合 33"/>
          <p:cNvGrpSpPr/>
          <p:nvPr/>
        </p:nvGrpSpPr>
        <p:grpSpPr bwMode="auto">
          <a:xfrm>
            <a:off x="428625" y="4691063"/>
            <a:ext cx="2071688" cy="1582737"/>
            <a:chOff x="2357422" y="3500438"/>
            <a:chExt cx="2071702" cy="1582626"/>
          </a:xfrm>
        </p:grpSpPr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306749" y="3454530"/>
              <a:ext cx="2176287" cy="168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2309" name="流程图: 联系 26"/>
            <p:cNvSpPr/>
            <p:nvPr/>
          </p:nvSpPr>
          <p:spPr>
            <a:xfrm>
              <a:off x="2357422" y="3500438"/>
              <a:ext cx="357190" cy="357162"/>
            </a:xfrm>
            <a:prstGeom prst="flowChartConnector">
              <a:avLst/>
            </a:prstGeom>
            <a:solidFill>
              <a:srgbClr val="00B0F0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399" name="组合 35"/>
          <p:cNvGrpSpPr/>
          <p:nvPr/>
        </p:nvGrpSpPr>
        <p:grpSpPr bwMode="auto">
          <a:xfrm>
            <a:off x="2857500" y="4691063"/>
            <a:ext cx="1914525" cy="1595437"/>
            <a:chOff x="4786314" y="3500438"/>
            <a:chExt cx="1915247" cy="1596040"/>
          </a:xfrm>
        </p:grpSpPr>
        <p:pic>
          <p:nvPicPr>
            <p:cNvPr id="16400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39052" y="3454510"/>
              <a:ext cx="2018537" cy="1695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2307" name="流程图: 联系 27"/>
            <p:cNvSpPr/>
            <p:nvPr/>
          </p:nvSpPr>
          <p:spPr>
            <a:xfrm>
              <a:off x="4857779" y="3500438"/>
              <a:ext cx="357322" cy="357322"/>
            </a:xfrm>
            <a:prstGeom prst="flowChartConnector">
              <a:avLst/>
            </a:prstGeom>
            <a:solidFill>
              <a:srgbClr val="00B0F0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5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402" name="组合 29"/>
          <p:cNvGrpSpPr/>
          <p:nvPr/>
        </p:nvGrpSpPr>
        <p:grpSpPr bwMode="auto">
          <a:xfrm>
            <a:off x="5143500" y="4691063"/>
            <a:ext cx="1928813" cy="1571625"/>
            <a:chOff x="7215174" y="3929066"/>
            <a:chExt cx="1928826" cy="1571636"/>
          </a:xfrm>
        </p:grpSpPr>
        <p:pic>
          <p:nvPicPr>
            <p:cNvPr id="16403" name="Picture 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167930" y="3883155"/>
              <a:ext cx="2029982" cy="167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2305" name="流程图: 联系 28"/>
            <p:cNvSpPr/>
            <p:nvPr/>
          </p:nvSpPr>
          <p:spPr>
            <a:xfrm>
              <a:off x="7286612" y="3929066"/>
              <a:ext cx="357189" cy="357189"/>
            </a:xfrm>
            <a:prstGeom prst="flowChartConnector">
              <a:avLst/>
            </a:prstGeom>
            <a:solidFill>
              <a:srgbClr val="00B0F0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6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297" name="圆角矩形 30"/>
          <p:cNvSpPr/>
          <p:nvPr/>
        </p:nvSpPr>
        <p:spPr>
          <a:xfrm>
            <a:off x="500063" y="1857375"/>
            <a:ext cx="7786687" cy="642938"/>
          </a:xfrm>
          <a:prstGeom prst="roundRect">
            <a:avLst/>
          </a:prstGeom>
          <a:solidFill>
            <a:srgbClr val="FF5757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两人一组，比一比谁在</a:t>
            </a:r>
            <a:r>
              <a:rPr lang="en-US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分钟内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说出更多的答案</a:t>
            </a: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8" name="Oval 21"/>
          <p:cNvSpPr/>
          <p:nvPr/>
        </p:nvSpPr>
        <p:spPr>
          <a:xfrm>
            <a:off x="7072313" y="428625"/>
            <a:ext cx="1120775" cy="1079500"/>
          </a:xfrm>
          <a:prstGeom prst="ellipse">
            <a:avLst/>
          </a:prstGeom>
          <a:solidFill>
            <a:srgbClr val="FF6565"/>
          </a:solidFill>
          <a:ln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299" name="Text Box 22"/>
          <p:cNvSpPr txBox="1">
            <a:spLocks noChangeArrowheads="1"/>
          </p:cNvSpPr>
          <p:nvPr/>
        </p:nvSpPr>
        <p:spPr bwMode="auto">
          <a:xfrm>
            <a:off x="7072313" y="571500"/>
            <a:ext cx="1204912" cy="769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60’</a:t>
            </a:r>
            <a:endParaRPr lang="en-US" altLang="zh-CN" sz="44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300" name="TextBox 36"/>
          <p:cNvSpPr/>
          <p:nvPr/>
        </p:nvSpPr>
        <p:spPr>
          <a:xfrm>
            <a:off x="7215188" y="4691063"/>
            <a:ext cx="1643062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7200">
                <a:latin typeface="Calibri" panose="020F0502020204030204" pitchFamily="34" charset="0"/>
              </a:rPr>
              <a:t>……</a:t>
            </a:r>
            <a:endParaRPr lang="zh-CN" altLang="en-US" sz="7200">
              <a:latin typeface="Calibri" panose="020F0502020204030204" pitchFamily="34" charset="0"/>
            </a:endParaRPr>
          </a:p>
        </p:txBody>
      </p:sp>
      <p:grpSp>
        <p:nvGrpSpPr>
          <p:cNvPr id="16409" name="矩形 29"/>
          <p:cNvGrpSpPr/>
          <p:nvPr/>
        </p:nvGrpSpPr>
        <p:grpSpPr bwMode="auto">
          <a:xfrm>
            <a:off x="304800" y="122238"/>
            <a:ext cx="3322638" cy="908050"/>
            <a:chOff x="192" y="77"/>
            <a:chExt cx="2093" cy="572"/>
          </a:xfrm>
        </p:grpSpPr>
        <p:pic>
          <p:nvPicPr>
            <p:cNvPr id="16410" name="矩形 29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92" y="77"/>
              <a:ext cx="2093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2302" name="Rectangle 27"/>
            <p:cNvSpPr/>
            <p:nvPr/>
          </p:nvSpPr>
          <p:spPr>
            <a:xfrm>
              <a:off x="225" y="135"/>
              <a:ext cx="2025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Look and say</a:t>
              </a:r>
              <a:endPara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23"/>
          <p:cNvSpPr/>
          <p:nvPr/>
        </p:nvSpPr>
        <p:spPr>
          <a:xfrm>
            <a:off x="1714500" y="2286000"/>
            <a:ext cx="1500188" cy="785813"/>
          </a:xfrm>
          <a:prstGeom prst="rect">
            <a:avLst/>
          </a:prstGeom>
          <a:solidFill>
            <a:srgbClr val="FF4B4B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矩形 25"/>
          <p:cNvSpPr/>
          <p:nvPr/>
        </p:nvSpPr>
        <p:spPr>
          <a:xfrm>
            <a:off x="1714500" y="3071813"/>
            <a:ext cx="1500188" cy="785812"/>
          </a:xfrm>
          <a:prstGeom prst="rect">
            <a:avLst/>
          </a:prstGeom>
          <a:solidFill>
            <a:srgbClr val="FF4B4B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矩形 29"/>
          <p:cNvSpPr/>
          <p:nvPr/>
        </p:nvSpPr>
        <p:spPr>
          <a:xfrm>
            <a:off x="571500" y="2286000"/>
            <a:ext cx="1143000" cy="78581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矩形 30"/>
          <p:cNvSpPr/>
          <p:nvPr/>
        </p:nvSpPr>
        <p:spPr>
          <a:xfrm>
            <a:off x="571500" y="3071813"/>
            <a:ext cx="1143000" cy="7858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矩形 31"/>
          <p:cNvSpPr/>
          <p:nvPr/>
        </p:nvSpPr>
        <p:spPr>
          <a:xfrm>
            <a:off x="3214688" y="2286000"/>
            <a:ext cx="1071562" cy="1571625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矩形 32"/>
          <p:cNvSpPr/>
          <p:nvPr/>
        </p:nvSpPr>
        <p:spPr>
          <a:xfrm>
            <a:off x="4286250" y="2286000"/>
            <a:ext cx="3500438" cy="785813"/>
          </a:xfrm>
          <a:prstGeom prst="rect">
            <a:avLst/>
          </a:prstGeom>
          <a:solidFill>
            <a:srgbClr val="FFFF25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cross the road safely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矩形 33"/>
          <p:cNvSpPr/>
          <p:nvPr/>
        </p:nvSpPr>
        <p:spPr>
          <a:xfrm>
            <a:off x="4286250" y="3071813"/>
            <a:ext cx="3500438" cy="785812"/>
          </a:xfrm>
          <a:prstGeom prst="rect">
            <a:avLst/>
          </a:prstGeom>
          <a:solidFill>
            <a:srgbClr val="FFFF25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(not) do on the road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矩形 34"/>
          <p:cNvSpPr/>
          <p:nvPr/>
        </p:nvSpPr>
        <p:spPr>
          <a:xfrm>
            <a:off x="7786688" y="2286000"/>
            <a:ext cx="785812" cy="157162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4346" name="TextBox 28"/>
          <p:cNvSpPr/>
          <p:nvPr/>
        </p:nvSpPr>
        <p:spPr>
          <a:xfrm>
            <a:off x="428625" y="4048125"/>
            <a:ext cx="178593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疑问词 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7" name="TextBox 44"/>
          <p:cNvSpPr/>
          <p:nvPr/>
        </p:nvSpPr>
        <p:spPr>
          <a:xfrm>
            <a:off x="1714500" y="4048125"/>
            <a:ext cx="294163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情态动词 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8" name="TextBox 46"/>
          <p:cNvSpPr/>
          <p:nvPr/>
        </p:nvSpPr>
        <p:spPr>
          <a:xfrm>
            <a:off x="3286125" y="4048125"/>
            <a:ext cx="178593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主语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9" name="TextBox 47"/>
          <p:cNvSpPr/>
          <p:nvPr/>
        </p:nvSpPr>
        <p:spPr>
          <a:xfrm>
            <a:off x="4643438" y="4071938"/>
            <a:ext cx="22145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动词词组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50" name="圆角矩形 16"/>
          <p:cNvSpPr/>
          <p:nvPr/>
        </p:nvSpPr>
        <p:spPr>
          <a:xfrm>
            <a:off x="2500313" y="1214438"/>
            <a:ext cx="4214812" cy="642937"/>
          </a:xfrm>
          <a:prstGeom prst="roundRect">
            <a:avLst>
              <a:gd name="adj" fmla="val 45935"/>
            </a:avLst>
          </a:prstGeom>
          <a:solidFill>
            <a:srgbClr val="659A2A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自读例句，</a:t>
            </a:r>
            <a:r>
              <a:rPr lang="en-US" altLang="zh-CN" sz="24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感知句型结构。</a:t>
            </a:r>
          </a:p>
        </p:txBody>
      </p:sp>
      <p:grpSp>
        <p:nvGrpSpPr>
          <p:cNvPr id="17423" name="矩形 17"/>
          <p:cNvGrpSpPr/>
          <p:nvPr/>
        </p:nvGrpSpPr>
        <p:grpSpPr bwMode="auto">
          <a:xfrm>
            <a:off x="182563" y="122238"/>
            <a:ext cx="3524250" cy="908050"/>
            <a:chOff x="115" y="77"/>
            <a:chExt cx="2220" cy="572"/>
          </a:xfrm>
        </p:grpSpPr>
        <p:pic>
          <p:nvPicPr>
            <p:cNvPr id="17424" name="矩形 17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5" y="77"/>
              <a:ext cx="2220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4352" name="Rectangle 17"/>
            <p:cNvSpPr/>
            <p:nvPr/>
          </p:nvSpPr>
          <p:spPr>
            <a:xfrm>
              <a:off x="225" y="135"/>
              <a:ext cx="2025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Read and learn</a:t>
              </a:r>
              <a:endPara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4354" name="TextBox 18"/>
          <p:cNvSpPr/>
          <p:nvPr/>
        </p:nvSpPr>
        <p:spPr>
          <a:xfrm>
            <a:off x="1500188" y="4071938"/>
            <a:ext cx="357187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endParaRPr lang="zh-CN" altLang="en-US"/>
          </a:p>
        </p:txBody>
      </p:sp>
      <p:sp>
        <p:nvSpPr>
          <p:cNvPr id="14355" name="矩形 19"/>
          <p:cNvSpPr/>
          <p:nvPr/>
        </p:nvSpPr>
        <p:spPr>
          <a:xfrm>
            <a:off x="3071813" y="4071938"/>
            <a:ext cx="301625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endParaRPr lang="zh-CN" altLang="en-US"/>
          </a:p>
        </p:txBody>
      </p:sp>
      <p:sp>
        <p:nvSpPr>
          <p:cNvPr id="14356" name="矩形 20"/>
          <p:cNvSpPr/>
          <p:nvPr/>
        </p:nvSpPr>
        <p:spPr>
          <a:xfrm>
            <a:off x="4214813" y="4071938"/>
            <a:ext cx="301625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6" grpId="0" animBg="1"/>
      <p:bldP spid="14347" grpId="0" animBg="1"/>
      <p:bldP spid="14348" grpId="0" animBg="1"/>
      <p:bldP spid="143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6"/>
          <p:cNvSpPr/>
          <p:nvPr/>
        </p:nvSpPr>
        <p:spPr>
          <a:xfrm>
            <a:off x="1571625" y="4000500"/>
            <a:ext cx="1428750" cy="1285875"/>
          </a:xfrm>
          <a:prstGeom prst="rect">
            <a:avLst/>
          </a:prstGeom>
          <a:solidFill>
            <a:srgbClr val="FF4B4B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矩形 37"/>
          <p:cNvSpPr/>
          <p:nvPr/>
        </p:nvSpPr>
        <p:spPr>
          <a:xfrm>
            <a:off x="1571625" y="5286375"/>
            <a:ext cx="1428750" cy="642938"/>
          </a:xfrm>
          <a:prstGeom prst="rect">
            <a:avLst/>
          </a:prstGeom>
          <a:solidFill>
            <a:srgbClr val="FF4B4B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矩形 38"/>
          <p:cNvSpPr/>
          <p:nvPr/>
        </p:nvSpPr>
        <p:spPr>
          <a:xfrm>
            <a:off x="3071813" y="4000500"/>
            <a:ext cx="5143500" cy="642938"/>
          </a:xfrm>
          <a:prstGeom prst="rect">
            <a:avLst/>
          </a:prstGeom>
          <a:solidFill>
            <a:srgbClr val="FFFF25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wait on the pavement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矩形 39"/>
          <p:cNvSpPr/>
          <p:nvPr/>
        </p:nvSpPr>
        <p:spPr>
          <a:xfrm>
            <a:off x="3071813" y="4643438"/>
            <a:ext cx="5143500" cy="642937"/>
          </a:xfrm>
          <a:prstGeom prst="rect">
            <a:avLst/>
          </a:prstGeom>
          <a:solidFill>
            <a:srgbClr val="FFFF25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cross the road with other people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矩形 40"/>
          <p:cNvSpPr/>
          <p:nvPr/>
        </p:nvSpPr>
        <p:spPr>
          <a:xfrm>
            <a:off x="3071813" y="5286375"/>
            <a:ext cx="5143500" cy="642938"/>
          </a:xfrm>
          <a:prstGeom prst="rect">
            <a:avLst/>
          </a:prstGeom>
          <a:solidFill>
            <a:srgbClr val="FFFF25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cross the road here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矩形 41"/>
          <p:cNvSpPr/>
          <p:nvPr/>
        </p:nvSpPr>
        <p:spPr>
          <a:xfrm>
            <a:off x="3071813" y="5929313"/>
            <a:ext cx="5143500" cy="642937"/>
          </a:xfrm>
          <a:prstGeom prst="rect">
            <a:avLst/>
          </a:prstGeom>
          <a:solidFill>
            <a:srgbClr val="FFFF25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find a zebra crossing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矩形 21"/>
          <p:cNvSpPr/>
          <p:nvPr/>
        </p:nvSpPr>
        <p:spPr>
          <a:xfrm>
            <a:off x="1571625" y="5929313"/>
            <a:ext cx="1428750" cy="642937"/>
          </a:xfrm>
          <a:prstGeom prst="rect">
            <a:avLst/>
          </a:prstGeom>
          <a:solidFill>
            <a:srgbClr val="FF4B4B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can not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矩形 15"/>
          <p:cNvSpPr/>
          <p:nvPr/>
        </p:nvSpPr>
        <p:spPr>
          <a:xfrm>
            <a:off x="1571625" y="1357313"/>
            <a:ext cx="1428750" cy="1285875"/>
          </a:xfrm>
          <a:prstGeom prst="rect">
            <a:avLst/>
          </a:prstGeom>
          <a:solidFill>
            <a:srgbClr val="FF4B4B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矩形 16"/>
          <p:cNvSpPr/>
          <p:nvPr/>
        </p:nvSpPr>
        <p:spPr>
          <a:xfrm>
            <a:off x="1571625" y="2643188"/>
            <a:ext cx="1428750" cy="1285875"/>
          </a:xfrm>
          <a:prstGeom prst="rect">
            <a:avLst/>
          </a:prstGeom>
          <a:solidFill>
            <a:srgbClr val="FF4B4B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mustn’t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矩形 17"/>
          <p:cNvSpPr/>
          <p:nvPr/>
        </p:nvSpPr>
        <p:spPr>
          <a:xfrm>
            <a:off x="3071813" y="1357313"/>
            <a:ext cx="5143500" cy="642937"/>
          </a:xfrm>
          <a:prstGeom prst="rect">
            <a:avLst/>
          </a:prstGeom>
          <a:solidFill>
            <a:srgbClr val="FFFF25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look for a zebra crossing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矩形 18"/>
          <p:cNvSpPr/>
          <p:nvPr/>
        </p:nvSpPr>
        <p:spPr>
          <a:xfrm>
            <a:off x="3071813" y="2000250"/>
            <a:ext cx="5143500" cy="642938"/>
          </a:xfrm>
          <a:prstGeom prst="rect">
            <a:avLst/>
          </a:prstGeom>
          <a:solidFill>
            <a:srgbClr val="FFFF25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traffic lights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矩形 19"/>
          <p:cNvSpPr/>
          <p:nvPr/>
        </p:nvSpPr>
        <p:spPr>
          <a:xfrm>
            <a:off x="3071813" y="2643188"/>
            <a:ext cx="5143500" cy="642937"/>
          </a:xfrm>
          <a:prstGeom prst="rect">
            <a:avLst/>
          </a:prstGeom>
          <a:solidFill>
            <a:srgbClr val="FFFF25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play football on the road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矩形 23"/>
          <p:cNvSpPr/>
          <p:nvPr/>
        </p:nvSpPr>
        <p:spPr>
          <a:xfrm>
            <a:off x="3071813" y="3286125"/>
            <a:ext cx="5143500" cy="642938"/>
          </a:xfrm>
          <a:prstGeom prst="rect">
            <a:avLst/>
          </a:prstGeom>
          <a:solidFill>
            <a:srgbClr val="FFFF25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run on the road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单圆角矩形 26"/>
          <p:cNvSpPr/>
          <p:nvPr/>
        </p:nvSpPr>
        <p:spPr>
          <a:xfrm>
            <a:off x="571500" y="1357313"/>
            <a:ext cx="928688" cy="2571750"/>
          </a:xfrm>
          <a:prstGeom prst="snipRoundRect">
            <a:avLst>
              <a:gd name="adj1" fmla="val 46517"/>
              <a:gd name="adj2" fmla="val 0"/>
            </a:avLst>
          </a:prstGeom>
          <a:solidFill>
            <a:srgbClr val="00B0F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48" name="组合 29"/>
          <p:cNvGrpSpPr/>
          <p:nvPr/>
        </p:nvGrpSpPr>
        <p:grpSpPr bwMode="auto">
          <a:xfrm>
            <a:off x="571500" y="4000500"/>
            <a:ext cx="928688" cy="2571750"/>
            <a:chOff x="642910" y="4000504"/>
            <a:chExt cx="928694" cy="2571768"/>
          </a:xfrm>
        </p:grpSpPr>
        <p:sp>
          <p:nvSpPr>
            <p:cNvPr id="18449" name="单圆角矩形 27"/>
            <p:cNvSpPr/>
            <p:nvPr/>
          </p:nvSpPr>
          <p:spPr bwMode="auto">
            <a:xfrm rot="10800000" flipH="1">
              <a:off x="642910" y="4000504"/>
              <a:ext cx="928694" cy="2571768"/>
            </a:xfrm>
            <a:custGeom>
              <a:avLst/>
              <a:gdLst>
                <a:gd name="T0" fmla="*/ 432001 w 928694"/>
                <a:gd name="T1" fmla="*/ 0 h 2571768"/>
                <a:gd name="T2" fmla="*/ 928694 w 928694"/>
                <a:gd name="T3" fmla="*/ 0 h 2571768"/>
                <a:gd name="T4" fmla="*/ 928694 w 928694"/>
                <a:gd name="T5" fmla="*/ 0 h 2571768"/>
                <a:gd name="T6" fmla="*/ 928694 w 928694"/>
                <a:gd name="T7" fmla="*/ 2571768 h 2571768"/>
                <a:gd name="T8" fmla="*/ 0 w 928694"/>
                <a:gd name="T9" fmla="*/ 2571768 h 2571768"/>
                <a:gd name="T10" fmla="*/ 0 w 928694"/>
                <a:gd name="T11" fmla="*/ 432001 h 2571768"/>
                <a:gd name="T12" fmla="*/ 432001 w 928694"/>
                <a:gd name="T13" fmla="*/ 0 h 257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694" h="2571768">
                  <a:moveTo>
                    <a:pt x="432001" y="0"/>
                  </a:moveTo>
                  <a:lnTo>
                    <a:pt x="928694" y="0"/>
                  </a:lnTo>
                  <a:lnTo>
                    <a:pt x="928694" y="2571768"/>
                  </a:lnTo>
                  <a:lnTo>
                    <a:pt x="0" y="2571768"/>
                  </a:lnTo>
                  <a:lnTo>
                    <a:pt x="0" y="432001"/>
                  </a:lnTo>
                  <a:cubicBezTo>
                    <a:pt x="0" y="193413"/>
                    <a:pt x="193413" y="0"/>
                    <a:pt x="432001" y="0"/>
                  </a:cubicBezTo>
                  <a:close/>
                </a:path>
              </a:pathLst>
            </a:custGeom>
            <a:solidFill>
              <a:srgbClr val="00B0F0"/>
            </a:solidFill>
            <a:ln w="38100" cap="flat" algn="ctr">
              <a:solidFill>
                <a:srgbClr val="00B05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TextBox 28"/>
            <p:cNvSpPr>
              <a:spLocks noChangeArrowheads="1"/>
            </p:cNvSpPr>
            <p:nvPr/>
          </p:nvSpPr>
          <p:spPr bwMode="auto">
            <a:xfrm>
              <a:off x="714348" y="5000636"/>
              <a:ext cx="857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You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51" name="单圆角矩形 30"/>
          <p:cNvSpPr/>
          <p:nvPr/>
        </p:nvSpPr>
        <p:spPr bwMode="auto">
          <a:xfrm flipH="1">
            <a:off x="8286750" y="1357313"/>
            <a:ext cx="500063" cy="2571750"/>
          </a:xfrm>
          <a:custGeom>
            <a:avLst/>
            <a:gdLst>
              <a:gd name="T0" fmla="*/ 232614 w 500063"/>
              <a:gd name="T1" fmla="*/ 0 h 2571750"/>
              <a:gd name="T2" fmla="*/ 500063 w 500063"/>
              <a:gd name="T3" fmla="*/ 0 h 2571750"/>
              <a:gd name="T4" fmla="*/ 500063 w 500063"/>
              <a:gd name="T5" fmla="*/ 0 h 2571750"/>
              <a:gd name="T6" fmla="*/ 500063 w 500063"/>
              <a:gd name="T7" fmla="*/ 2571750 h 2571750"/>
              <a:gd name="T8" fmla="*/ 0 w 500063"/>
              <a:gd name="T9" fmla="*/ 2571750 h 2571750"/>
              <a:gd name="T10" fmla="*/ 0 w 500063"/>
              <a:gd name="T11" fmla="*/ 232614 h 2571750"/>
              <a:gd name="T12" fmla="*/ 232614 w 500063"/>
              <a:gd name="T13" fmla="*/ 0 h 257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0063" h="2571750">
                <a:moveTo>
                  <a:pt x="232614" y="0"/>
                </a:moveTo>
                <a:lnTo>
                  <a:pt x="500063" y="0"/>
                </a:lnTo>
                <a:lnTo>
                  <a:pt x="500063" y="2571750"/>
                </a:lnTo>
                <a:lnTo>
                  <a:pt x="0" y="2571750"/>
                </a:lnTo>
                <a:lnTo>
                  <a:pt x="0" y="232614"/>
                </a:lnTo>
                <a:cubicBezTo>
                  <a:pt x="0" y="104145"/>
                  <a:pt x="104145" y="0"/>
                  <a:pt x="232614" y="0"/>
                </a:cubicBez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00B050"/>
            </a:solidFill>
            <a:round/>
          </a:ln>
        </p:spPr>
        <p:txBody>
          <a:bodyPr anchor="ctr"/>
          <a:lstStyle/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单圆角矩形 31"/>
          <p:cNvSpPr/>
          <p:nvPr/>
        </p:nvSpPr>
        <p:spPr bwMode="auto">
          <a:xfrm flipH="1" flipV="1">
            <a:off x="8286750" y="4000500"/>
            <a:ext cx="500063" cy="2571750"/>
          </a:xfrm>
          <a:custGeom>
            <a:avLst/>
            <a:gdLst>
              <a:gd name="T0" fmla="*/ 232614 w 500063"/>
              <a:gd name="T1" fmla="*/ 0 h 2571750"/>
              <a:gd name="T2" fmla="*/ 500063 w 500063"/>
              <a:gd name="T3" fmla="*/ 0 h 2571750"/>
              <a:gd name="T4" fmla="*/ 500063 w 500063"/>
              <a:gd name="T5" fmla="*/ 0 h 2571750"/>
              <a:gd name="T6" fmla="*/ 500063 w 500063"/>
              <a:gd name="T7" fmla="*/ 2571750 h 2571750"/>
              <a:gd name="T8" fmla="*/ 0 w 500063"/>
              <a:gd name="T9" fmla="*/ 2571750 h 2571750"/>
              <a:gd name="T10" fmla="*/ 0 w 500063"/>
              <a:gd name="T11" fmla="*/ 232614 h 2571750"/>
              <a:gd name="T12" fmla="*/ 232614 w 500063"/>
              <a:gd name="T13" fmla="*/ 0 h 257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0063" h="2571750">
                <a:moveTo>
                  <a:pt x="232614" y="0"/>
                </a:moveTo>
                <a:lnTo>
                  <a:pt x="500063" y="0"/>
                </a:lnTo>
                <a:lnTo>
                  <a:pt x="500063" y="2571750"/>
                </a:lnTo>
                <a:lnTo>
                  <a:pt x="0" y="2571750"/>
                </a:lnTo>
                <a:lnTo>
                  <a:pt x="0" y="232614"/>
                </a:lnTo>
                <a:cubicBezTo>
                  <a:pt x="0" y="104145"/>
                  <a:pt x="104145" y="0"/>
                  <a:pt x="232614" y="0"/>
                </a:cubicBez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00B050"/>
            </a:solidFill>
            <a:round/>
          </a:ln>
        </p:spPr>
        <p:txBody>
          <a:bodyPr anchor="ctr"/>
          <a:lstStyle/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3" name="爆炸形 1 33"/>
          <p:cNvSpPr>
            <a:spLocks noChangeArrowheads="1"/>
          </p:cNvSpPr>
          <p:nvPr/>
        </p:nvSpPr>
        <p:spPr bwMode="auto">
          <a:xfrm>
            <a:off x="5643563" y="2714625"/>
            <a:ext cx="2928937" cy="1143000"/>
          </a:xfrm>
          <a:prstGeom prst="irregularSeal1">
            <a:avLst/>
          </a:prstGeom>
          <a:solidFill>
            <a:srgbClr val="FF0000"/>
          </a:solid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4" name="爆炸形 1 34"/>
          <p:cNvSpPr>
            <a:spLocks noChangeArrowheads="1"/>
          </p:cNvSpPr>
          <p:nvPr/>
        </p:nvSpPr>
        <p:spPr bwMode="auto">
          <a:xfrm>
            <a:off x="5500688" y="1571625"/>
            <a:ext cx="2857500" cy="785813"/>
          </a:xfrm>
          <a:prstGeom prst="irregularSeal1">
            <a:avLst/>
          </a:prstGeom>
          <a:solidFill>
            <a:srgbClr val="4F81BD"/>
          </a:solid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爆炸形 1 35"/>
          <p:cNvSpPr>
            <a:spLocks noChangeArrowheads="1"/>
          </p:cNvSpPr>
          <p:nvPr/>
        </p:nvSpPr>
        <p:spPr bwMode="auto">
          <a:xfrm>
            <a:off x="3214688" y="4286250"/>
            <a:ext cx="4776787" cy="2071688"/>
          </a:xfrm>
          <a:prstGeom prst="irregularSeal1">
            <a:avLst/>
          </a:prstGeom>
          <a:solidFill>
            <a:srgbClr val="D7E4BD"/>
          </a:solid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</a:p>
          <a:p>
            <a:pPr algn="ctr"/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可选择的</a:t>
            </a:r>
          </a:p>
        </p:txBody>
      </p:sp>
      <p:pic>
        <p:nvPicPr>
          <p:cNvPr id="18456" name="组合 4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50" y="2687638"/>
            <a:ext cx="833278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6407" name="圆角矩形 45"/>
          <p:cNvSpPr/>
          <p:nvPr/>
        </p:nvSpPr>
        <p:spPr>
          <a:xfrm>
            <a:off x="3643313" y="285750"/>
            <a:ext cx="5214937" cy="571500"/>
          </a:xfrm>
          <a:prstGeom prst="roundRect">
            <a:avLst>
              <a:gd name="adj" fmla="val 40081"/>
            </a:avLst>
          </a:prstGeom>
          <a:solidFill>
            <a:srgbClr val="619428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自读例句，感知</a:t>
            </a:r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can</a:t>
            </a:r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must</a:t>
            </a:r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的区别。</a:t>
            </a:r>
          </a:p>
        </p:txBody>
      </p:sp>
      <p:grpSp>
        <p:nvGrpSpPr>
          <p:cNvPr id="18458" name="矩形 28"/>
          <p:cNvGrpSpPr/>
          <p:nvPr/>
        </p:nvGrpSpPr>
        <p:grpSpPr bwMode="auto">
          <a:xfrm>
            <a:off x="42863" y="195263"/>
            <a:ext cx="3517900" cy="908050"/>
            <a:chOff x="27" y="123"/>
            <a:chExt cx="2216" cy="572"/>
          </a:xfrm>
        </p:grpSpPr>
        <p:pic>
          <p:nvPicPr>
            <p:cNvPr id="18459" name="矩形 28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" y="123"/>
              <a:ext cx="221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6409" name="Rectangle 28"/>
            <p:cNvSpPr/>
            <p:nvPr/>
          </p:nvSpPr>
          <p:spPr>
            <a:xfrm>
              <a:off x="135" y="180"/>
              <a:ext cx="2025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Read and learn</a:t>
              </a:r>
              <a:endPara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5" grpId="0" animBg="1"/>
      <p:bldP spid="16396" grpId="0" animBg="1"/>
      <p:bldP spid="16397" grpId="0" animBg="1"/>
      <p:bldP spid="16398" grpId="0" animBg="1"/>
      <p:bldP spid="18453" grpId="0" animBg="1"/>
      <p:bldP spid="18453" grpId="1" animBg="1"/>
      <p:bldP spid="18454" grpId="0" animBg="1"/>
      <p:bldP spid="18454" grpId="1" animBg="1"/>
      <p:bldP spid="18455" grpId="0" animBg="1"/>
      <p:bldP spid="18455" grpId="1" animBg="1"/>
      <p:bldP spid="164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1"/>
          <p:cNvGrpSpPr/>
          <p:nvPr/>
        </p:nvGrpSpPr>
        <p:grpSpPr bwMode="auto">
          <a:xfrm>
            <a:off x="2000250" y="1643063"/>
            <a:ext cx="4643438" cy="4291012"/>
            <a:chOff x="-571536" y="1000108"/>
            <a:chExt cx="4643406" cy="4290324"/>
          </a:xfrm>
        </p:grpSpPr>
        <p:pic>
          <p:nvPicPr>
            <p:cNvPr id="19459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621066" y="954204"/>
              <a:ext cx="4748751" cy="362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9460" name="TextBox 10"/>
            <p:cNvSpPr>
              <a:spLocks noChangeArrowheads="1"/>
            </p:cNvSpPr>
            <p:nvPr/>
          </p:nvSpPr>
          <p:spPr bwMode="auto">
            <a:xfrm>
              <a:off x="214282" y="4643446"/>
              <a:ext cx="3143272" cy="646986"/>
            </a:xfrm>
            <a:prstGeom prst="roundRect">
              <a:avLst>
                <a:gd name="adj" fmla="val 16667"/>
              </a:avLst>
            </a:prstGeom>
            <a:noFill/>
            <a:ln w="50800" algn="ctr">
              <a:solidFill>
                <a:srgbClr val="ABE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Times New Roman" panose="02020603050405020304" pitchFamily="18" charset="0"/>
                </a:rPr>
                <a:t>push the button</a:t>
              </a:r>
              <a:endPara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61" name="组合 13"/>
          <p:cNvGrpSpPr/>
          <p:nvPr/>
        </p:nvGrpSpPr>
        <p:grpSpPr bwMode="auto">
          <a:xfrm>
            <a:off x="2643188" y="1643063"/>
            <a:ext cx="4643437" cy="4291012"/>
            <a:chOff x="6072198" y="1285860"/>
            <a:chExt cx="4643406" cy="4290324"/>
          </a:xfrm>
        </p:grpSpPr>
        <p:pic>
          <p:nvPicPr>
            <p:cNvPr id="19462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25906" y="1239956"/>
              <a:ext cx="4742656" cy="362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9463" name="矩形 12"/>
            <p:cNvSpPr>
              <a:spLocks noChangeArrowheads="1"/>
            </p:cNvSpPr>
            <p:nvPr/>
          </p:nvSpPr>
          <p:spPr bwMode="auto">
            <a:xfrm>
              <a:off x="6715140" y="4929198"/>
              <a:ext cx="3373290" cy="646986"/>
            </a:xfrm>
            <a:prstGeom prst="roundRect">
              <a:avLst>
                <a:gd name="adj" fmla="val 16667"/>
              </a:avLst>
            </a:prstGeom>
            <a:noFill/>
            <a:ln w="50800" algn="ctr">
              <a:solidFill>
                <a:srgbClr val="ABE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>
                  <a:latin typeface="Times New Roman" panose="02020603050405020304" pitchFamily="18" charset="0"/>
                </a:rPr>
                <a:t>listen to the music</a:t>
              </a:r>
              <a:endPara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64" name="组合 17"/>
          <p:cNvGrpSpPr/>
          <p:nvPr/>
        </p:nvGrpSpPr>
        <p:grpSpPr bwMode="auto">
          <a:xfrm>
            <a:off x="3286125" y="1643063"/>
            <a:ext cx="4643438" cy="4291012"/>
            <a:chOff x="12858808" y="-1619899"/>
            <a:chExt cx="4643406" cy="4290324"/>
          </a:xfrm>
        </p:grpSpPr>
        <p:pic>
          <p:nvPicPr>
            <p:cNvPr id="19465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809659" y="-1665803"/>
              <a:ext cx="4748751" cy="362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9466" name="TextBox 14"/>
            <p:cNvSpPr>
              <a:spLocks noChangeArrowheads="1"/>
            </p:cNvSpPr>
            <p:nvPr/>
          </p:nvSpPr>
          <p:spPr bwMode="auto">
            <a:xfrm>
              <a:off x="13430312" y="2023439"/>
              <a:ext cx="3286148" cy="646986"/>
            </a:xfrm>
            <a:prstGeom prst="roundRect">
              <a:avLst>
                <a:gd name="adj" fmla="val 16667"/>
              </a:avLst>
            </a:prstGeom>
            <a:noFill/>
            <a:ln w="50800" algn="ctr">
              <a:solidFill>
                <a:srgbClr val="ABE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Times New Roman" panose="02020603050405020304" pitchFamily="18" charset="0"/>
                </a:rPr>
                <a:t>get over the fence</a:t>
              </a:r>
              <a:endPara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67" name="组合 16"/>
          <p:cNvGrpSpPr/>
          <p:nvPr/>
        </p:nvGrpSpPr>
        <p:grpSpPr bwMode="auto">
          <a:xfrm>
            <a:off x="3929063" y="1643063"/>
            <a:ext cx="4643437" cy="4291012"/>
            <a:chOff x="4714844" y="3786190"/>
            <a:chExt cx="4643406" cy="4290324"/>
          </a:xfrm>
        </p:grpSpPr>
        <p:pic>
          <p:nvPicPr>
            <p:cNvPr id="19468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668933" y="3740286"/>
              <a:ext cx="4742656" cy="364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9469" name="TextBox 15"/>
            <p:cNvSpPr>
              <a:spLocks noChangeArrowheads="1"/>
            </p:cNvSpPr>
            <p:nvPr/>
          </p:nvSpPr>
          <p:spPr bwMode="auto">
            <a:xfrm>
              <a:off x="5000564" y="7429528"/>
              <a:ext cx="4071998" cy="646986"/>
            </a:xfrm>
            <a:prstGeom prst="roundRect">
              <a:avLst>
                <a:gd name="adj" fmla="val 16667"/>
              </a:avLst>
            </a:prstGeom>
            <a:noFill/>
            <a:ln w="50800" algn="ctr">
              <a:solidFill>
                <a:srgbClr val="ABE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Times New Roman" panose="02020603050405020304" pitchFamily="18" charset="0"/>
                </a:rPr>
                <a:t>cross the over-bridge</a:t>
              </a:r>
              <a:endPara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38" name="圆角矩形 19"/>
          <p:cNvSpPr/>
          <p:nvPr/>
        </p:nvSpPr>
        <p:spPr>
          <a:xfrm>
            <a:off x="0" y="2143125"/>
            <a:ext cx="749300" cy="428625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71" name="右箭头 20"/>
          <p:cNvSpPr>
            <a:spLocks noChangeArrowheads="1"/>
          </p:cNvSpPr>
          <p:nvPr/>
        </p:nvSpPr>
        <p:spPr bwMode="auto">
          <a:xfrm>
            <a:off x="142875" y="2143125"/>
            <a:ext cx="500063" cy="42862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7ABC32"/>
          </a:solidFill>
          <a:ln w="381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8BFF8B"/>
              </a:solidFill>
              <a:latin typeface="Calibri" panose="020F0502020204030204" pitchFamily="34" charset="0"/>
            </a:endParaRPr>
          </a:p>
        </p:txBody>
      </p:sp>
      <p:sp>
        <p:nvSpPr>
          <p:cNvPr id="18440" name="圆角矩形 21"/>
          <p:cNvSpPr/>
          <p:nvPr/>
        </p:nvSpPr>
        <p:spPr>
          <a:xfrm>
            <a:off x="0" y="2857500"/>
            <a:ext cx="749300" cy="428625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73" name="右箭头 22"/>
          <p:cNvSpPr>
            <a:spLocks noChangeArrowheads="1"/>
          </p:cNvSpPr>
          <p:nvPr/>
        </p:nvSpPr>
        <p:spPr bwMode="auto">
          <a:xfrm>
            <a:off x="142875" y="2857500"/>
            <a:ext cx="500063" cy="42862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7ABC32"/>
          </a:solidFill>
          <a:ln w="381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8BFF8B"/>
              </a:solidFill>
              <a:latin typeface="Calibri" panose="020F0502020204030204" pitchFamily="34" charset="0"/>
            </a:endParaRPr>
          </a:p>
        </p:txBody>
      </p:sp>
      <p:sp>
        <p:nvSpPr>
          <p:cNvPr id="18442" name="圆角矩形 23"/>
          <p:cNvSpPr/>
          <p:nvPr/>
        </p:nvSpPr>
        <p:spPr>
          <a:xfrm>
            <a:off x="0" y="3571875"/>
            <a:ext cx="749300" cy="428625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75" name="右箭头 24"/>
          <p:cNvSpPr>
            <a:spLocks noChangeArrowheads="1"/>
          </p:cNvSpPr>
          <p:nvPr/>
        </p:nvSpPr>
        <p:spPr bwMode="auto">
          <a:xfrm>
            <a:off x="142875" y="3571875"/>
            <a:ext cx="500063" cy="42862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7ABC32"/>
          </a:solidFill>
          <a:ln w="381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8BFF8B"/>
              </a:solidFill>
              <a:latin typeface="Calibri" panose="020F0502020204030204" pitchFamily="34" charset="0"/>
            </a:endParaRPr>
          </a:p>
        </p:txBody>
      </p:sp>
      <p:sp>
        <p:nvSpPr>
          <p:cNvPr id="18444" name="圆角矩形 25"/>
          <p:cNvSpPr/>
          <p:nvPr/>
        </p:nvSpPr>
        <p:spPr>
          <a:xfrm>
            <a:off x="0" y="4357688"/>
            <a:ext cx="749300" cy="428625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77" name="右箭头 26"/>
          <p:cNvSpPr>
            <a:spLocks noChangeArrowheads="1"/>
          </p:cNvSpPr>
          <p:nvPr/>
        </p:nvSpPr>
        <p:spPr bwMode="auto">
          <a:xfrm>
            <a:off x="142875" y="4357688"/>
            <a:ext cx="500063" cy="42862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7ABC32"/>
          </a:solidFill>
          <a:ln w="381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8BFF8B"/>
              </a:solidFill>
              <a:latin typeface="Calibri" panose="020F0502020204030204" pitchFamily="34" charset="0"/>
            </a:endParaRPr>
          </a:p>
        </p:txBody>
      </p:sp>
      <p:sp>
        <p:nvSpPr>
          <p:cNvPr id="18446" name="圆角矩形 27"/>
          <p:cNvSpPr/>
          <p:nvPr/>
        </p:nvSpPr>
        <p:spPr>
          <a:xfrm>
            <a:off x="5214938" y="214313"/>
            <a:ext cx="2643187" cy="642937"/>
          </a:xfrm>
          <a:prstGeom prst="roundRect">
            <a:avLst>
              <a:gd name="adj" fmla="val 45935"/>
            </a:avLst>
          </a:prstGeom>
          <a:solidFill>
            <a:srgbClr val="659A2A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zh-CN" sz="24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试着读一读</a:t>
            </a:r>
            <a:r>
              <a:rPr lang="en-US" altLang="zh-CN" sz="24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zh-CN" altLang="en-US" sz="24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24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479" name="矩形 28"/>
          <p:cNvGrpSpPr/>
          <p:nvPr/>
        </p:nvGrpSpPr>
        <p:grpSpPr bwMode="auto">
          <a:xfrm>
            <a:off x="261938" y="122238"/>
            <a:ext cx="3365500" cy="908050"/>
            <a:chOff x="165" y="77"/>
            <a:chExt cx="2120" cy="572"/>
          </a:xfrm>
        </p:grpSpPr>
        <p:pic>
          <p:nvPicPr>
            <p:cNvPr id="19480" name="矩形 28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65" y="77"/>
              <a:ext cx="2120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8448" name="Rectangle 25"/>
            <p:cNvSpPr/>
            <p:nvPr/>
          </p:nvSpPr>
          <p:spPr>
            <a:xfrm>
              <a:off x="225" y="135"/>
              <a:ext cx="2025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Look and read</a:t>
              </a:r>
              <a:endPara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067008" presetClass="entr" presetSubtype="19277537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067008" presetClass="entr" presetSubtype="1927753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067008" presetClass="entr" presetSubtype="1927756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067008" presetClass="entr" presetSubtype="1927760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3"/>
          <p:cNvGrpSpPr/>
          <p:nvPr/>
        </p:nvGrpSpPr>
        <p:grpSpPr bwMode="auto">
          <a:xfrm>
            <a:off x="928688" y="1785938"/>
            <a:ext cx="2836862" cy="2462212"/>
            <a:chOff x="-571536" y="1000108"/>
            <a:chExt cx="5000704" cy="4384520"/>
          </a:xfrm>
        </p:grpSpPr>
        <p:pic>
          <p:nvPicPr>
            <p:cNvPr id="20483" name="Picture 5" descr="C:\Users\dell\Desktop\QQ图片20141210191032.jpg"/>
            <p:cNvPicPr>
              <a:picLocks noChangeAspect="1" noChangeArrowheads="1"/>
            </p:cNvPicPr>
            <p:nvPr/>
          </p:nvPicPr>
          <p:blipFill>
            <a:blip r:embed="rId3" cstate="email"/>
            <a:srcRect l="-2043"/>
            <a:stretch>
              <a:fillRect/>
            </a:stretch>
          </p:blipFill>
          <p:spPr bwMode="auto">
            <a:xfrm>
              <a:off x="-571536" y="1000108"/>
              <a:ext cx="4643406" cy="3525551"/>
            </a:xfrm>
            <a:prstGeom prst="rect">
              <a:avLst/>
            </a:prstGeom>
            <a:noFill/>
            <a:ln w="28575" algn="ctr">
              <a:solidFill>
                <a:srgbClr val="ABE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4" name="TextBox 5"/>
            <p:cNvSpPr>
              <a:spLocks noChangeArrowheads="1"/>
            </p:cNvSpPr>
            <p:nvPr/>
          </p:nvSpPr>
          <p:spPr bwMode="auto">
            <a:xfrm>
              <a:off x="-452472" y="4452977"/>
              <a:ext cx="4881640" cy="93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push the </a:t>
              </a:r>
              <a:r>
                <a:rPr lang="en-US" altLang="zh-CN" sz="2800" b="1">
                  <a:solidFill>
                    <a:srgbClr val="FF5353"/>
                  </a:solidFill>
                  <a:latin typeface="Times New Roman" panose="02020603050405020304" pitchFamily="18" charset="0"/>
                </a:rPr>
                <a:t>button</a:t>
              </a:r>
              <a:endParaRPr lang="zh-CN" altLang="en-US" sz="2800" b="1">
                <a:solidFill>
                  <a:srgbClr val="FF53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485" name="组合 6"/>
          <p:cNvGrpSpPr/>
          <p:nvPr/>
        </p:nvGrpSpPr>
        <p:grpSpPr bwMode="auto">
          <a:xfrm>
            <a:off x="4857750" y="1824038"/>
            <a:ext cx="2787650" cy="2428875"/>
            <a:chOff x="4071934" y="2428868"/>
            <a:chExt cx="4913784" cy="4324909"/>
          </a:xfrm>
        </p:grpSpPr>
        <p:pic>
          <p:nvPicPr>
            <p:cNvPr id="2" name="Picture 2" descr="C:\Users\dell\Desktop\6b1510bajw1duoktlsrjjj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071934" y="2428868"/>
              <a:ext cx="4643406" cy="3525549"/>
            </a:xfrm>
            <a:prstGeom prst="rect">
              <a:avLst/>
            </a:prstGeom>
            <a:noFill/>
            <a:ln w="28575" algn="ctr">
              <a:solidFill>
                <a:srgbClr val="ABE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8"/>
            <p:cNvSpPr>
              <a:spLocks noChangeArrowheads="1"/>
            </p:cNvSpPr>
            <p:nvPr/>
          </p:nvSpPr>
          <p:spPr bwMode="auto">
            <a:xfrm>
              <a:off x="4071934" y="5881736"/>
              <a:ext cx="4913784" cy="87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listen to the music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488" name="组合 9"/>
          <p:cNvGrpSpPr/>
          <p:nvPr/>
        </p:nvGrpSpPr>
        <p:grpSpPr bwMode="auto">
          <a:xfrm>
            <a:off x="857250" y="4214813"/>
            <a:ext cx="3067050" cy="2462212"/>
            <a:chOff x="4524373" y="1142984"/>
            <a:chExt cx="5405480" cy="4384517"/>
          </a:xfrm>
        </p:grpSpPr>
        <p:pic>
          <p:nvPicPr>
            <p:cNvPr id="20489" name="Picture 3" descr="C:\Users\dell\Desktop\QQ图片20141210185257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43438" y="1142984"/>
              <a:ext cx="4643406" cy="3525549"/>
            </a:xfrm>
            <a:prstGeom prst="rect">
              <a:avLst/>
            </a:prstGeom>
            <a:noFill/>
            <a:ln w="28575" algn="ctr">
              <a:solidFill>
                <a:srgbClr val="ABE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11"/>
            <p:cNvSpPr>
              <a:spLocks noChangeArrowheads="1"/>
            </p:cNvSpPr>
            <p:nvPr/>
          </p:nvSpPr>
          <p:spPr bwMode="auto">
            <a:xfrm>
              <a:off x="4524373" y="4595851"/>
              <a:ext cx="5405480" cy="93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get over the </a:t>
              </a:r>
              <a:r>
                <a:rPr lang="en-US" altLang="zh-CN" sz="2800" b="1">
                  <a:solidFill>
                    <a:srgbClr val="FF5353"/>
                  </a:solidFill>
                  <a:latin typeface="Times New Roman" panose="02020603050405020304" pitchFamily="18" charset="0"/>
                </a:rPr>
                <a:t>fence</a:t>
              </a:r>
              <a:endParaRPr lang="zh-CN" altLang="en-US" sz="2800" b="1">
                <a:solidFill>
                  <a:srgbClr val="FF53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491" name="组合 12"/>
          <p:cNvGrpSpPr/>
          <p:nvPr/>
        </p:nvGrpSpPr>
        <p:grpSpPr bwMode="auto">
          <a:xfrm>
            <a:off x="4572000" y="4252913"/>
            <a:ext cx="3714750" cy="2428875"/>
            <a:chOff x="3595675" y="2214554"/>
            <a:chExt cx="6548542" cy="4324909"/>
          </a:xfrm>
        </p:grpSpPr>
        <p:pic>
          <p:nvPicPr>
            <p:cNvPr id="20492" name="Picture 4" descr="C:\Users\dell\Desktop\QQ图片20141210185433.jpg"/>
            <p:cNvPicPr>
              <a:picLocks noChangeAspect="1" noChangeArrowheads="1"/>
            </p:cNvPicPr>
            <p:nvPr/>
          </p:nvPicPr>
          <p:blipFill>
            <a:blip r:embed="rId6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4071934" y="2214554"/>
              <a:ext cx="4643406" cy="3546006"/>
            </a:xfrm>
            <a:prstGeom prst="rect">
              <a:avLst/>
            </a:prstGeom>
            <a:noFill/>
            <a:ln w="28575" algn="ctr">
              <a:solidFill>
                <a:srgbClr val="ABE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3" name="TextBox 14"/>
            <p:cNvSpPr>
              <a:spLocks noChangeArrowheads="1"/>
            </p:cNvSpPr>
            <p:nvPr/>
          </p:nvSpPr>
          <p:spPr bwMode="auto">
            <a:xfrm>
              <a:off x="3595675" y="5667422"/>
              <a:ext cx="6548542" cy="87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cross the over-bridge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6" name="TextBox 16"/>
          <p:cNvSpPr/>
          <p:nvPr/>
        </p:nvSpPr>
        <p:spPr>
          <a:xfrm>
            <a:off x="714375" y="1071563"/>
            <a:ext cx="7572375" cy="523875"/>
          </a:xfrm>
          <a:prstGeom prst="rect">
            <a:avLst/>
          </a:prstGeom>
          <a:solidFill>
            <a:srgbClr val="FFFF6D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When we cross the road , we must /mustn’t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流程图: 联系 18"/>
          <p:cNvSpPr/>
          <p:nvPr/>
        </p:nvSpPr>
        <p:spPr>
          <a:xfrm>
            <a:off x="1857375" y="2681288"/>
            <a:ext cx="142875" cy="142875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圆角矩形 17"/>
          <p:cNvSpPr/>
          <p:nvPr/>
        </p:nvSpPr>
        <p:spPr>
          <a:xfrm>
            <a:off x="4000500" y="285750"/>
            <a:ext cx="4786313" cy="571500"/>
          </a:xfrm>
          <a:prstGeom prst="roundRect">
            <a:avLst>
              <a:gd name="adj" fmla="val 45935"/>
            </a:avLst>
          </a:prstGeom>
          <a:solidFill>
            <a:srgbClr val="659A2A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选用合适的情态动词描述图片。</a:t>
            </a:r>
          </a:p>
        </p:txBody>
      </p:sp>
      <p:grpSp>
        <p:nvGrpSpPr>
          <p:cNvPr id="20497" name="矩形 19"/>
          <p:cNvGrpSpPr/>
          <p:nvPr/>
        </p:nvGrpSpPr>
        <p:grpSpPr bwMode="auto">
          <a:xfrm>
            <a:off x="304800" y="122238"/>
            <a:ext cx="3322638" cy="908050"/>
            <a:chOff x="192" y="77"/>
            <a:chExt cx="2093" cy="572"/>
          </a:xfrm>
        </p:grpSpPr>
        <p:pic>
          <p:nvPicPr>
            <p:cNvPr id="20498" name="矩形 19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92" y="77"/>
              <a:ext cx="2093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0490" name="Rectangle 19"/>
            <p:cNvSpPr/>
            <p:nvPr/>
          </p:nvSpPr>
          <p:spPr>
            <a:xfrm>
              <a:off x="225" y="135"/>
              <a:ext cx="2025" cy="3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Look and say</a:t>
              </a:r>
              <a:endPara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全屏显示(4:3)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Gulim</vt:lpstr>
      <vt:lpstr>等线</vt:lpstr>
      <vt:lpstr>等线 Light</vt:lpstr>
      <vt:lpstr>黑体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2021-05-17T08:58:00Z</cp:lastPrinted>
  <dcterms:created xsi:type="dcterms:W3CDTF">2021-05-17T08:58:00Z</dcterms:created>
  <dcterms:modified xsi:type="dcterms:W3CDTF">2023-01-17T01:18:48Z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A55A0AD2B0C9495DB694A9B41DFC27E6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