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2" r:id="rId2"/>
    <p:sldId id="269" r:id="rId3"/>
    <p:sldId id="261" r:id="rId4"/>
    <p:sldId id="278" r:id="rId5"/>
    <p:sldId id="279" r:id="rId6"/>
    <p:sldId id="277" r:id="rId7"/>
    <p:sldId id="276" r:id="rId8"/>
    <p:sldId id="275" r:id="rId9"/>
    <p:sldId id="274" r:id="rId10"/>
    <p:sldId id="286" r:id="rId11"/>
    <p:sldId id="285" r:id="rId12"/>
    <p:sldId id="281" r:id="rId13"/>
    <p:sldId id="283" r:id="rId14"/>
    <p:sldId id="282" r:id="rId15"/>
    <p:sldId id="284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91266-901E-4ECC-A978-AC4B6C3867C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C9DB0-661D-4BF1-A8CE-8D689CD60F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9DB0-661D-4BF1-A8CE-8D689CD60F4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5DEC8-58D2-4D2B-8788-AF15A23524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16ADB-B617-4FBD-9936-219C20CCC5D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BFB92-B0E3-4882-9D5D-CD1AF305149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FCCEBE-8C97-4166-897E-8BFB8DF549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684AF-05BD-4E09-A3A7-22D911928A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3D55F-ACBB-4CE3-ADCC-7F71C5F3AD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34964-D3F3-49DE-ACDA-78D065CEB81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374ED-FF7E-4344-9E71-3F0CBAC84E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47CFF-4EBA-4735-AE21-70051E8B0D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7460F-2E43-41BC-8493-2BB8769BF2E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4425B-0A6B-4E51-A368-E65EAF55ADD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u="none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u="none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u="none"/>
            </a:lvl1pPr>
          </a:lstStyle>
          <a:p>
            <a:fld id="{BADB6B42-549D-4231-8FB2-22DD0BA4BF6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heel spokes="8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0" y="1916832"/>
            <a:ext cx="9144000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600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20.4 </a:t>
            </a:r>
            <a:r>
              <a:rPr lang="zh-CN" altLang="en-US" sz="6600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函</a:t>
            </a:r>
            <a:r>
              <a:rPr lang="zh-CN" altLang="en-US" sz="6600" b="1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数的初步应</a:t>
            </a:r>
            <a:r>
              <a:rPr lang="zh-CN" altLang="en-US" sz="6600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用</a:t>
            </a:r>
            <a:endParaRPr lang="zh-CN" altLang="en-US" sz="66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4753" y="543904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u="none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51520" y="349771"/>
            <a:ext cx="8901113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用水收费标准：不超过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6m³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时，水费按照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/m³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不超过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6m³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时，不超过的部分仍按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/m³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收费，</a:t>
            </a:r>
          </a:p>
          <a:p>
            <a:pPr>
              <a:lnSpc>
                <a:spcPct val="120000"/>
              </a:lnSpc>
            </a:pP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超过的部分按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/m³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c&gt;a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）收费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该市小明家今年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月份和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月份的用水量、水费如下表：</a:t>
            </a:r>
          </a:p>
        </p:txBody>
      </p:sp>
      <p:graphicFrame>
        <p:nvGraphicFramePr>
          <p:cNvPr id="36867" name="Group 3"/>
          <p:cNvGraphicFramePr>
            <a:graphicFrameLocks noGrp="1"/>
          </p:cNvGraphicFramePr>
          <p:nvPr>
            <p:ph/>
          </p:nvPr>
        </p:nvGraphicFramePr>
        <p:xfrm>
          <a:off x="755650" y="2738616"/>
          <a:ext cx="7581900" cy="1554480"/>
        </p:xfrm>
        <a:graphic>
          <a:graphicData uri="http://schemas.openxmlformats.org/drawingml/2006/table">
            <a:tbl>
              <a:tblPr/>
              <a:tblGrid>
                <a:gridCol w="233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5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月份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用水量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/m³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水费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/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7.5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4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16.2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251520" y="4310211"/>
            <a:ext cx="889317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tabLst>
                <a:tab pos="609600" algn="l"/>
              </a:tabLst>
            </a:pPr>
            <a:r>
              <a:rPr lang="en-US" altLang="zh-CN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1)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求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的值；</a:t>
            </a:r>
          </a:p>
          <a:p>
            <a:pPr>
              <a:lnSpc>
                <a:spcPct val="120000"/>
              </a:lnSpc>
              <a:tabLst>
                <a:tab pos="609600" algn="l"/>
              </a:tabLst>
            </a:pP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设每户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个月的用水量为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x(m³),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应交水费为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y(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).</a:t>
            </a:r>
          </a:p>
          <a:p>
            <a:pPr>
              <a:lnSpc>
                <a:spcPct val="120000"/>
              </a:lnSpc>
              <a:tabLst>
                <a:tab pos="609600" algn="l"/>
              </a:tabLst>
            </a:pP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分别写出用水不超过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6m³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时，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之间的函数关系式；</a:t>
            </a:r>
          </a:p>
          <a:p>
            <a:pPr>
              <a:lnSpc>
                <a:spcPct val="120000"/>
              </a:lnSpc>
              <a:tabLst>
                <a:tab pos="609600" algn="l"/>
              </a:tabLst>
            </a:pP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 已知一户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月份的用水量为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8 m³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，求该户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月份的水费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0" y="-242888"/>
            <a:ext cx="1025525" cy="109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 u="none">
                <a:solidFill>
                  <a:srgbClr val="FF0000"/>
                </a:solidFill>
                <a:ea typeface="黑体" panose="02010609060101010101" pitchFamily="49" charset="-122"/>
              </a:rPr>
              <a:t>评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0" y="0"/>
            <a:ext cx="1025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 u="none">
                <a:solidFill>
                  <a:srgbClr val="FF0000"/>
                </a:solidFill>
                <a:ea typeface="黑体" panose="02010609060101010101" pitchFamily="49" charset="-122"/>
              </a:rPr>
              <a:t>评</a:t>
            </a:r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250825" y="363215"/>
            <a:ext cx="8480425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月用水量不超过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时，按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计费；</a:t>
            </a:r>
          </a:p>
          <a:p>
            <a:pPr>
              <a:lnSpc>
                <a:spcPct val="130000"/>
              </a:lnSpc>
            </a:pP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月用水量超过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 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时，其中的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 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仍按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m³</a:t>
            </a:r>
          </a:p>
          <a:p>
            <a:pPr>
              <a:lnSpc>
                <a:spcPct val="130000"/>
              </a:lnSpc>
            </a:pP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收费，超过部分按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2.6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计费．</a:t>
            </a:r>
          </a:p>
          <a:p>
            <a:pPr>
              <a:lnSpc>
                <a:spcPct val="130000"/>
              </a:lnSpc>
            </a:pP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设每户家庭用水量为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x 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时，应交水费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元．</a:t>
            </a:r>
            <a:b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分别求出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0≤x≤20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的函数表达式；</a:t>
            </a:r>
            <a:b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小明家五、六月交纳水费的情况如下：</a:t>
            </a:r>
          </a:p>
        </p:txBody>
      </p:sp>
      <p:graphicFrame>
        <p:nvGraphicFramePr>
          <p:cNvPr id="35919" name="Group 79"/>
          <p:cNvGraphicFramePr>
            <a:graphicFrameLocks noGrp="1"/>
          </p:cNvGraphicFramePr>
          <p:nvPr>
            <p:ph/>
          </p:nvPr>
        </p:nvGraphicFramePr>
        <p:xfrm>
          <a:off x="740792" y="4012654"/>
          <a:ext cx="6481762" cy="1239520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月份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5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月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 6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交费金额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32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42.6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129604" y="5523954"/>
            <a:ext cx="8978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6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问：小明家</a:t>
            </a:r>
            <a:r>
              <a:rPr lang="en-US" altLang="zh-CN" sz="36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6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月、</a:t>
            </a:r>
            <a:r>
              <a:rPr lang="en-US" altLang="zh-CN" sz="36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6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月分别用水多少立方米？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39750" y="1331912"/>
            <a:ext cx="7986713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等腰三角形的周长为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12cm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，设其底边长</a:t>
            </a:r>
          </a:p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en-US" altLang="zh-CN" sz="3600" b="1" u="none" dirty="0" err="1">
                <a:latin typeface="黑体" panose="02010609060101010101" pitchFamily="49" charset="-122"/>
                <a:ea typeface="黑体" panose="02010609060101010101" pitchFamily="49" charset="-122"/>
              </a:rPr>
              <a:t>ycm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，腰长为</a:t>
            </a:r>
            <a:r>
              <a:rPr lang="en-US" altLang="zh-CN" sz="3600" b="1" u="none" dirty="0" err="1">
                <a:latin typeface="黑体" panose="02010609060101010101" pitchFamily="49" charset="-122"/>
                <a:ea typeface="黑体" panose="02010609060101010101" pitchFamily="49" charset="-122"/>
              </a:rPr>
              <a:t>xcm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）写出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的函数关系式，</a:t>
            </a:r>
          </a:p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     并指出自变量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的取值范围；</a:t>
            </a:r>
          </a:p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）画出这个函数的图像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0"/>
            <a:ext cx="1025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 u="none">
                <a:solidFill>
                  <a:srgbClr val="FF0000"/>
                </a:solidFill>
                <a:ea typeface="黑体" panose="02010609060101010101" pitchFamily="49" charset="-122"/>
              </a:rPr>
              <a:t>评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7019925" y="1404937"/>
            <a:ext cx="1584325" cy="701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u="none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腰长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051050" y="2197100"/>
            <a:ext cx="1152525" cy="6413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u="none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底边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 animBg="1"/>
      <p:bldP spid="307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403350" y="2060575"/>
            <a:ext cx="74898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u="none">
                <a:solidFill>
                  <a:schemeClr val="bg1"/>
                </a:solidFill>
                <a:latin typeface="Times New Roman" panose="02020603050405020304" pitchFamily="18" charset="0"/>
              </a:rPr>
              <a:t>整理提纲</a:t>
            </a:r>
            <a:r>
              <a:rPr lang="en-US" altLang="zh-CN" sz="4800" b="1" u="none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4800" b="1" u="none">
                <a:solidFill>
                  <a:schemeClr val="bg1"/>
                </a:solidFill>
                <a:latin typeface="Times New Roman" panose="02020603050405020304" pitchFamily="18" charset="0"/>
              </a:rPr>
              <a:t>重新梳理错题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025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 u="none">
                <a:solidFill>
                  <a:srgbClr val="FF0000"/>
                </a:solidFill>
                <a:ea typeface="黑体" panose="02010609060101010101" pitchFamily="49" charset="-122"/>
              </a:rPr>
              <a:t>检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84213" y="2349500"/>
            <a:ext cx="74898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整理提纲</a:t>
            </a:r>
            <a:r>
              <a:rPr lang="en-US" altLang="zh-CN" sz="5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5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重新梳理错题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11560" y="1373188"/>
            <a:ext cx="8013700" cy="374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等腰三角形的周长为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12cm </a:t>
            </a:r>
            <a:r>
              <a:rPr lang="en-US" altLang="zh-CN" sz="40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设其底边长</a:t>
            </a:r>
          </a:p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en-US" altLang="zh-CN" sz="3600" b="1" u="none" dirty="0" err="1">
                <a:latin typeface="黑体" panose="02010609060101010101" pitchFamily="49" charset="-122"/>
                <a:ea typeface="黑体" panose="02010609060101010101" pitchFamily="49" charset="-122"/>
              </a:rPr>
              <a:t>ycm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，腰长为</a:t>
            </a:r>
            <a:r>
              <a:rPr lang="en-US" altLang="zh-CN" sz="3600" b="1" u="none" dirty="0" err="1">
                <a:latin typeface="黑体" panose="02010609060101010101" pitchFamily="49" charset="-122"/>
                <a:ea typeface="黑体" panose="02010609060101010101" pitchFamily="49" charset="-122"/>
              </a:rPr>
              <a:t>xcm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）写出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的函数关系式，</a:t>
            </a:r>
          </a:p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     并指出自变量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的取值范围；</a:t>
            </a:r>
          </a:p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）画出这个函数的图像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0"/>
            <a:ext cx="1025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 u="none" dirty="0">
                <a:solidFill>
                  <a:srgbClr val="FF0000"/>
                </a:solidFill>
                <a:ea typeface="黑体" panose="02010609060101010101" pitchFamily="49" charset="-122"/>
              </a:rPr>
              <a:t>检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716463" y="1052513"/>
            <a:ext cx="1152525" cy="6413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u="none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16cm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0"/>
            <a:ext cx="1025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 u="none">
                <a:solidFill>
                  <a:srgbClr val="FF0000"/>
                </a:solidFill>
                <a:ea typeface="黑体" panose="02010609060101010101" pitchFamily="49" charset="-122"/>
              </a:rPr>
              <a:t>检</a:t>
            </a:r>
          </a:p>
        </p:txBody>
      </p:sp>
      <p:graphicFrame>
        <p:nvGraphicFramePr>
          <p:cNvPr id="33917" name="Group 125"/>
          <p:cNvGraphicFramePr>
            <a:graphicFrameLocks noGrp="1"/>
          </p:cNvGraphicFramePr>
          <p:nvPr>
            <p:ph/>
          </p:nvPr>
        </p:nvGraphicFramePr>
        <p:xfrm>
          <a:off x="179388" y="1268413"/>
          <a:ext cx="8713787" cy="1511300"/>
        </p:xfrm>
        <a:graphic>
          <a:graphicData uri="http://schemas.openxmlformats.org/drawingml/2006/table">
            <a:tbl>
              <a:tblPr/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栽后时间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树高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918" name="Rectangle 126"/>
          <p:cNvSpPr>
            <a:spLocks noChangeArrowheads="1"/>
          </p:cNvSpPr>
          <p:nvPr/>
        </p:nvSpPr>
        <p:spPr bwMode="auto">
          <a:xfrm>
            <a:off x="179388" y="2909895"/>
            <a:ext cx="8776762" cy="1685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200000"/>
              </a:lnSpc>
              <a:tabLst>
                <a:tab pos="457200" algn="l"/>
              </a:tabLst>
            </a:pP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画出树高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(m)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与栽种后的时间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之间的函数图像；</a:t>
            </a:r>
          </a:p>
          <a:p>
            <a:pPr>
              <a:lnSpc>
                <a:spcPct val="200000"/>
              </a:lnSpc>
              <a:tabLst>
                <a:tab pos="457200" algn="l"/>
              </a:tabLst>
            </a:pP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从第几年开始，这种树生长变得缓慢</a:t>
            </a:r>
            <a:r>
              <a:rPr lang="zh-CN" altLang="en-US" sz="2800" b="1" u="none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 </a:t>
            </a:r>
            <a:endParaRPr lang="zh-CN" altLang="en-US" sz="2800" b="1" u="none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980728"/>
            <a:ext cx="9144000" cy="5545138"/>
          </a:xfrm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．在一个变化过程中，数值发生变化的量称为</a:t>
            </a:r>
            <a:r>
              <a:rPr lang="zh-CN" altLang="en-US" sz="2800" b="1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，数值始终保持不变的量称</a:t>
            </a:r>
            <a:r>
              <a:rPr lang="zh-CN" altLang="en-US" sz="2800" b="1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b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．一般地，在一个变化过程中，如果有两个变量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，并且对于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800" b="1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都</a:t>
            </a:r>
            <a:r>
              <a:rPr lang="zh-CN" altLang="en-US" sz="2800" b="1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，那么就称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的函数．其中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是自变量．</a:t>
            </a:r>
            <a:b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．描点法画函数图象的一般步骤：</a:t>
            </a:r>
            <a:r>
              <a:rPr lang="zh-CN" altLang="en-US" sz="2800" b="1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800" b="1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br>
              <a:rPr lang="zh-CN" altLang="en-US" sz="2800" b="1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800" b="1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b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4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．表示函数有三种方法：</a:t>
            </a:r>
            <a:r>
              <a:rPr lang="zh-CN" altLang="en-US" sz="2800" b="1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b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800" b="1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800" b="1" u="sng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01650" y="3090639"/>
            <a:ext cx="78501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US" altLang="zh-CN" sz="2800" b="1" u="none">
              <a:solidFill>
                <a:srgbClr val="0000FF"/>
              </a:solidFill>
            </a:endParaRPr>
          </a:p>
          <a:p>
            <a:pPr algn="ctr"/>
            <a:r>
              <a:rPr lang="en-US" altLang="zh-CN" sz="2800" b="1" u="none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452320" y="1196752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solidFill>
                  <a:srgbClr val="FF0000"/>
                </a:solidFill>
                <a:ea typeface="微软雅黑" panose="020B0503020204020204" pitchFamily="34" charset="-122"/>
              </a:rPr>
              <a:t>变量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979069" y="1715865"/>
            <a:ext cx="1258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solidFill>
                  <a:srgbClr val="FF0000"/>
                </a:solidFill>
                <a:ea typeface="微软雅黑" panose="020B0503020204020204" pitchFamily="34" charset="-122"/>
              </a:rPr>
              <a:t>常量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979712" y="2839020"/>
            <a:ext cx="1800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solidFill>
                  <a:srgbClr val="FF0000"/>
                </a:solidFill>
                <a:ea typeface="微软雅黑" panose="020B0503020204020204" pitchFamily="34" charset="-122"/>
              </a:rPr>
              <a:t>每一个值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645025" y="2831082"/>
            <a:ext cx="3313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solidFill>
                  <a:srgbClr val="FF0000"/>
                </a:solidFill>
                <a:ea typeface="微软雅黑" panose="020B0503020204020204" pitchFamily="34" charset="-122"/>
              </a:rPr>
              <a:t>有唯一确定的值</a:t>
            </a:r>
          </a:p>
        </p:txBody>
      </p:sp>
      <p:grpSp>
        <p:nvGrpSpPr>
          <p:cNvPr id="16396" name="Group 12"/>
          <p:cNvGrpSpPr/>
          <p:nvPr/>
        </p:nvGrpSpPr>
        <p:grpSpPr bwMode="auto">
          <a:xfrm>
            <a:off x="177800" y="3941542"/>
            <a:ext cx="7381874" cy="1125538"/>
            <a:chOff x="203" y="2483"/>
            <a:chExt cx="4650" cy="709"/>
          </a:xfrm>
        </p:grpSpPr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3719" y="2483"/>
              <a:ext cx="11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u="none" dirty="0">
                  <a:solidFill>
                    <a:srgbClr val="FF0000"/>
                  </a:solidFill>
                  <a:ea typeface="微软雅黑" panose="020B0503020204020204" pitchFamily="34" charset="-122"/>
                </a:rPr>
                <a:t>①</a:t>
              </a:r>
              <a:r>
                <a:rPr lang="zh-CN" altLang="en-US" sz="2800" b="1" u="none" dirty="0">
                  <a:solidFill>
                    <a:srgbClr val="FF0000"/>
                  </a:solidFill>
                  <a:ea typeface="微软雅黑" panose="020B0503020204020204" pitchFamily="34" charset="-122"/>
                </a:rPr>
                <a:t>列表</a:t>
              </a: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203" y="2862"/>
              <a:ext cx="195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u="none" dirty="0">
                  <a:solidFill>
                    <a:srgbClr val="FF0000"/>
                  </a:solidFill>
                  <a:ea typeface="微软雅黑" panose="020B0503020204020204" pitchFamily="34" charset="-122"/>
                </a:rPr>
                <a:t>②</a:t>
              </a:r>
              <a:r>
                <a:rPr lang="zh-CN" altLang="en-US" sz="2800" b="1" u="none" dirty="0">
                  <a:solidFill>
                    <a:srgbClr val="FF0000"/>
                  </a:solidFill>
                  <a:ea typeface="微软雅黑" panose="020B0503020204020204" pitchFamily="34" charset="-122"/>
                </a:rPr>
                <a:t>描点，③连</a:t>
              </a:r>
              <a:r>
                <a:rPr lang="zh-CN" altLang="en-US" sz="2800" b="1" u="none" dirty="0" smtClean="0">
                  <a:solidFill>
                    <a:srgbClr val="FF0000"/>
                  </a:solidFill>
                  <a:ea typeface="微软雅黑" panose="020B0503020204020204" pitchFamily="34" charset="-122"/>
                </a:rPr>
                <a:t>线</a:t>
              </a:r>
              <a:endParaRPr lang="zh-CN" altLang="en-US" b="1" u="none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6400" name="Group 16"/>
          <p:cNvGrpSpPr/>
          <p:nvPr/>
        </p:nvGrpSpPr>
        <p:grpSpPr bwMode="auto">
          <a:xfrm>
            <a:off x="146050" y="5100417"/>
            <a:ext cx="6513513" cy="1079500"/>
            <a:chOff x="24" y="3067"/>
            <a:chExt cx="4103" cy="680"/>
          </a:xfrm>
        </p:grpSpPr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24" y="3420"/>
              <a:ext cx="16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u="none" dirty="0">
                  <a:solidFill>
                    <a:srgbClr val="FF0000"/>
                  </a:solidFill>
                  <a:ea typeface="黑体" panose="02010609060101010101" pitchFamily="49" charset="-122"/>
                </a:rPr>
                <a:t>      </a:t>
              </a:r>
              <a:r>
                <a:rPr lang="zh-CN" altLang="en-US" sz="2800" b="1" u="none" dirty="0">
                  <a:solidFill>
                    <a:srgbClr val="FF0000"/>
                  </a:solidFill>
                  <a:ea typeface="微软雅黑" panose="020B0503020204020204" pitchFamily="34" charset="-122"/>
                </a:rPr>
                <a:t>表达式法</a:t>
              </a:r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2631" y="3067"/>
              <a:ext cx="14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u="none" dirty="0">
                  <a:solidFill>
                    <a:srgbClr val="FF0000"/>
                  </a:solidFill>
                  <a:ea typeface="微软雅黑" panose="020B0503020204020204" pitchFamily="34" charset="-122"/>
                </a:rPr>
                <a:t>       </a:t>
              </a:r>
              <a:r>
                <a:rPr lang="zh-CN" altLang="en-US" sz="2800" b="1" u="none" dirty="0">
                  <a:solidFill>
                    <a:srgbClr val="FF0000"/>
                  </a:solidFill>
                  <a:ea typeface="微软雅黑" panose="020B0503020204020204" pitchFamily="34" charset="-122"/>
                </a:rPr>
                <a:t>数值法</a:t>
              </a:r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2766" y="3420"/>
              <a:ext cx="13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u="none" dirty="0">
                  <a:solidFill>
                    <a:srgbClr val="FF0000"/>
                  </a:solidFill>
                  <a:ea typeface="黑体" panose="02010609060101010101" pitchFamily="49" charset="-122"/>
                </a:rPr>
                <a:t>      </a:t>
              </a:r>
              <a:r>
                <a:rPr lang="zh-CN" altLang="en-US" sz="2800" b="1" u="none" dirty="0">
                  <a:solidFill>
                    <a:srgbClr val="FF0000"/>
                  </a:solidFill>
                  <a:ea typeface="微软雅黑" panose="020B0503020204020204" pitchFamily="34" charset="-122"/>
                </a:rPr>
                <a:t>图象法</a:t>
              </a:r>
            </a:p>
          </p:txBody>
        </p:sp>
      </p:grp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0" y="0"/>
            <a:ext cx="1152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6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导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2" grpId="0"/>
      <p:bldP spid="163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424863" cy="16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一枝蜡烛长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20cm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，点燃后每小时燃烧掉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5cm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，则下列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幅图象中能大致刻画出这枝蜡烛点燃后剩下的长度</a:t>
            </a:r>
            <a:r>
              <a:rPr lang="en-US" altLang="zh-CN" sz="2800" b="1" i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）与点燃时间</a:t>
            </a:r>
            <a:r>
              <a:rPr lang="en-US" altLang="zh-CN" sz="2800" b="1" i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之间的函数关系的是</a:t>
            </a:r>
            <a:r>
              <a:rPr lang="zh-CN" altLang="en-US" sz="2800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　）</a:t>
            </a:r>
            <a:r>
              <a:rPr lang="en-US" altLang="zh-CN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lum bright="-36000" contrast="80000"/>
          </a:blip>
          <a:srcRect/>
          <a:stretch>
            <a:fillRect/>
          </a:stretch>
        </p:blipFill>
        <p:spPr bwMode="auto">
          <a:xfrm>
            <a:off x="0" y="3068638"/>
            <a:ext cx="9215438" cy="233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524750" y="1989138"/>
            <a:ext cx="649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u="none">
                <a:solidFill>
                  <a:srgbClr val="FF00FF"/>
                </a:solidFill>
              </a:rPr>
              <a:t>C</a:t>
            </a:r>
          </a:p>
        </p:txBody>
      </p:sp>
      <p:pic>
        <p:nvPicPr>
          <p:cNvPr id="7173" name="Picture 5" descr="001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39063" y="2492375"/>
            <a:ext cx="1404937" cy="190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0"/>
            <a:ext cx="1152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6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导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820471" cy="3672309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对议：提纲（一）、（二）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b="1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核对答案、规范格式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CN" altLang="en-US" b="1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探讨如何由数值表找规律确定表达式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组议：提纲（三）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b="1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根据自变量确定分段的端点，并写出关系式</a:t>
            </a:r>
            <a:endParaRPr lang="zh-CN" altLang="en-US" sz="2000" b="1" dirty="0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000" b="1" dirty="0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528" y="171451"/>
            <a:ext cx="1025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 u="none" dirty="0">
                <a:solidFill>
                  <a:srgbClr val="FF0000"/>
                </a:solidFill>
                <a:ea typeface="黑体" panose="02010609060101010101" pitchFamily="49" charset="-122"/>
              </a:rPr>
              <a:t>议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2153" y="1484784"/>
            <a:ext cx="9156154" cy="3657600"/>
          </a:xfrm>
        </p:spPr>
        <p:txBody>
          <a:bodyPr/>
          <a:lstStyle/>
          <a:p>
            <a:pPr lvl="4">
              <a:lnSpc>
                <a:spcPct val="130000"/>
              </a:lnSpc>
              <a:buFontTx/>
              <a:buNone/>
            </a:pPr>
            <a:r>
              <a:rPr lang="en-US" altLang="zh-CN" sz="3200" b="1" dirty="0">
                <a:solidFill>
                  <a:srgbClr val="00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3200" b="1" dirty="0">
                <a:solidFill>
                  <a:srgbClr val="00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层：口头分析提纲（二）</a:t>
            </a:r>
            <a:r>
              <a:rPr lang="en-US" altLang="zh-CN" sz="3200" b="1" dirty="0">
                <a:solidFill>
                  <a:srgbClr val="00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solidFill>
                  <a:srgbClr val="00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图像；</a:t>
            </a:r>
          </a:p>
          <a:p>
            <a:pPr lvl="4">
              <a:lnSpc>
                <a:spcPct val="130000"/>
              </a:lnSpc>
              <a:buFontTx/>
              <a:buNone/>
            </a:pPr>
            <a:r>
              <a:rPr lang="en-US" altLang="zh-CN" sz="3200" b="1" dirty="0">
                <a:solidFill>
                  <a:srgbClr val="00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3200" b="1" dirty="0">
                <a:solidFill>
                  <a:srgbClr val="00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层：板演提纲（一）、</a:t>
            </a:r>
            <a:r>
              <a:rPr lang="en-US" altLang="zh-CN" sz="3200" b="1" dirty="0">
                <a:solidFill>
                  <a:srgbClr val="00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200" b="1" dirty="0">
                <a:solidFill>
                  <a:srgbClr val="00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层规范格式；</a:t>
            </a:r>
          </a:p>
          <a:p>
            <a:pPr lvl="4">
              <a:lnSpc>
                <a:spcPct val="130000"/>
              </a:lnSpc>
              <a:buFontTx/>
              <a:buNone/>
            </a:pPr>
            <a:r>
              <a:rPr lang="en-US" altLang="zh-CN" sz="3200" b="1" dirty="0">
                <a:solidFill>
                  <a:srgbClr val="00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200" b="1" dirty="0">
                <a:solidFill>
                  <a:srgbClr val="00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层：板演并讲解提纲（二）</a:t>
            </a:r>
            <a:r>
              <a:rPr lang="en-US" altLang="zh-CN" sz="3200" b="1" dirty="0">
                <a:solidFill>
                  <a:srgbClr val="00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solidFill>
                  <a:srgbClr val="00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、（三），</a:t>
            </a:r>
          </a:p>
          <a:p>
            <a:pPr lvl="4">
              <a:lnSpc>
                <a:spcPct val="130000"/>
              </a:lnSpc>
              <a:buFontTx/>
              <a:buNone/>
            </a:pPr>
            <a:r>
              <a:rPr lang="zh-CN" altLang="en-US" sz="3200" b="1" dirty="0">
                <a:solidFill>
                  <a:srgbClr val="00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其他学生质疑补充。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-79375"/>
            <a:ext cx="1025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 u="none">
                <a:solidFill>
                  <a:srgbClr val="FF0000"/>
                </a:solidFill>
                <a:ea typeface="黑体" panose="02010609060101010101" pitchFamily="49" charset="-122"/>
              </a:rPr>
              <a:t>展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0" y="0"/>
            <a:ext cx="1025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 u="none" dirty="0">
                <a:solidFill>
                  <a:srgbClr val="FF0000"/>
                </a:solidFill>
                <a:ea typeface="黑体" panose="02010609060101010101" pitchFamily="49" charset="-122"/>
              </a:rPr>
              <a:t>展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55453" y="362694"/>
            <a:ext cx="835305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tabLst>
                <a:tab pos="723900" algn="l"/>
              </a:tabLst>
            </a:pPr>
            <a:r>
              <a:rPr lang="en-US" altLang="zh-CN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某批发部对经销的一种电子元件进行调查后发现，</a:t>
            </a:r>
          </a:p>
          <a:p>
            <a:pPr>
              <a:lnSpc>
                <a:spcPct val="120000"/>
              </a:lnSpc>
              <a:tabLst>
                <a:tab pos="723900" algn="l"/>
              </a:tabLst>
            </a:pP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一天的盈利</a:t>
            </a:r>
            <a:r>
              <a:rPr lang="en-US" altLang="zh-CN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（元）与这天销售量</a:t>
            </a:r>
            <a:r>
              <a:rPr lang="en-US" altLang="zh-CN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（个）之间的函数</a:t>
            </a:r>
          </a:p>
          <a:p>
            <a:pPr>
              <a:lnSpc>
                <a:spcPct val="120000"/>
              </a:lnSpc>
              <a:tabLst>
                <a:tab pos="723900" algn="l"/>
              </a:tabLst>
            </a:pP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关系的图像如图所示，请观察图像并回答：</a:t>
            </a:r>
          </a:p>
          <a:p>
            <a:pPr>
              <a:lnSpc>
                <a:spcPct val="120000"/>
              </a:lnSpc>
              <a:tabLst>
                <a:tab pos="723900" algn="l"/>
              </a:tabLst>
            </a:pP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）一天售出电子元件多少个盈利最多，最多盈利是多少？</a:t>
            </a:r>
          </a:p>
          <a:p>
            <a:pPr>
              <a:lnSpc>
                <a:spcPct val="120000"/>
              </a:lnSpc>
              <a:tabLst>
                <a:tab pos="723900" algn="l"/>
              </a:tabLst>
            </a:pP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）这种电子元件一天卖出多少时不赔不赚？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636838"/>
            <a:ext cx="48260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0" y="0"/>
            <a:ext cx="1025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 u="none" dirty="0">
                <a:solidFill>
                  <a:srgbClr val="FF0000"/>
                </a:solidFill>
                <a:ea typeface="黑体" panose="02010609060101010101" pitchFamily="49" charset="-122"/>
              </a:rPr>
              <a:t>展</a:t>
            </a:r>
          </a:p>
        </p:txBody>
      </p:sp>
      <p:graphicFrame>
        <p:nvGraphicFramePr>
          <p:cNvPr id="23649" name="Group 97"/>
          <p:cNvGraphicFramePr>
            <a:graphicFrameLocks noGrp="1"/>
          </p:cNvGraphicFramePr>
          <p:nvPr>
            <p:ph/>
          </p:nvPr>
        </p:nvGraphicFramePr>
        <p:xfrm>
          <a:off x="323528" y="1426716"/>
          <a:ext cx="8148638" cy="2146300"/>
        </p:xfrm>
        <a:graphic>
          <a:graphicData uri="http://schemas.openxmlformats.org/drawingml/2006/table">
            <a:tbl>
              <a:tblPr/>
              <a:tblGrid>
                <a:gridCol w="2417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73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摄氏温度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/℃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华氏温度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/℉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楷体" panose="02010609060101010101" pitchFamily="49" charset="-122"/>
                        </a:rPr>
                        <a:t>122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650" name="Rectangle 98"/>
          <p:cNvSpPr>
            <a:spLocks noChangeArrowheads="1"/>
          </p:cNvSpPr>
          <p:nvPr/>
        </p:nvSpPr>
        <p:spPr bwMode="auto">
          <a:xfrm>
            <a:off x="143321" y="3797449"/>
            <a:ext cx="8893175" cy="265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tabLst>
                <a:tab pos="723900" algn="l"/>
              </a:tabLst>
            </a:pP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）当摄氏温度为</a:t>
            </a:r>
            <a:r>
              <a:rPr lang="en-US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30℃</a:t>
            </a: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时，华氏温度为多少？</a:t>
            </a:r>
          </a:p>
          <a:p>
            <a:pPr>
              <a:lnSpc>
                <a:spcPct val="120000"/>
              </a:lnSpc>
              <a:tabLst>
                <a:tab pos="723900" algn="l"/>
              </a:tabLst>
            </a:pP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）当摄氏温度为</a:t>
            </a:r>
            <a:r>
              <a:rPr lang="en-US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36℃</a:t>
            </a: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时，由数值表能直接求出华氏</a:t>
            </a:r>
          </a:p>
          <a:p>
            <a:pPr>
              <a:lnSpc>
                <a:spcPct val="120000"/>
              </a:lnSpc>
              <a:tabLst>
                <a:tab pos="723900" algn="l"/>
              </a:tabLst>
            </a:pP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    温度吗？试写出这两种温度计量之间的函数表达式，</a:t>
            </a:r>
          </a:p>
          <a:p>
            <a:pPr>
              <a:lnSpc>
                <a:spcPct val="120000"/>
              </a:lnSpc>
              <a:tabLst>
                <a:tab pos="723900" algn="l"/>
              </a:tabLst>
            </a:pP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    并求出摄氏温度为</a:t>
            </a:r>
            <a:r>
              <a:rPr lang="en-US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36℃</a:t>
            </a: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的华氏温度</a:t>
            </a:r>
            <a:r>
              <a:rPr lang="en-US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  <a:tabLst>
                <a:tab pos="723900" algn="l"/>
              </a:tabLst>
            </a:pP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）当华氏温度为</a:t>
            </a:r>
            <a:r>
              <a:rPr lang="en-US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140℉</a:t>
            </a: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时，摄氏温度为多少？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8313" y="1340768"/>
            <a:ext cx="7986712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等腰三角形的周长为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12cm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，设其底边长</a:t>
            </a:r>
          </a:p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en-US" altLang="zh-CN" sz="3600" b="1" u="none" dirty="0" err="1">
                <a:latin typeface="黑体" panose="02010609060101010101" pitchFamily="49" charset="-122"/>
                <a:ea typeface="黑体" panose="02010609060101010101" pitchFamily="49" charset="-122"/>
              </a:rPr>
              <a:t>ycm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，腰长为</a:t>
            </a:r>
            <a:r>
              <a:rPr lang="en-US" altLang="zh-CN" sz="3600" b="1" u="none" dirty="0" err="1">
                <a:latin typeface="黑体" panose="02010609060101010101" pitchFamily="49" charset="-122"/>
                <a:ea typeface="黑体" panose="02010609060101010101" pitchFamily="49" charset="-122"/>
              </a:rPr>
              <a:t>xcm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）写出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的函数关系式，</a:t>
            </a:r>
          </a:p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     并指出自变量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的取值范围；</a:t>
            </a:r>
          </a:p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）画出这个函数的图像</a:t>
            </a:r>
            <a:r>
              <a:rPr lang="en-US" altLang="zh-CN" sz="36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0"/>
            <a:ext cx="1025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 u="none">
                <a:solidFill>
                  <a:srgbClr val="FF0000"/>
                </a:solidFill>
                <a:ea typeface="黑体" panose="02010609060101010101" pitchFamily="49" charset="-122"/>
              </a:rPr>
              <a:t>展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3850" y="0"/>
            <a:ext cx="8901113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用水收费标准：不超过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6m³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时，水费按照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/m³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不超过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6m³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时，不超过的部分仍按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/m³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收费，</a:t>
            </a:r>
          </a:p>
          <a:p>
            <a:pPr>
              <a:lnSpc>
                <a:spcPct val="120000"/>
              </a:lnSpc>
            </a:pP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超过的部分按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/m³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c&gt;a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）收费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该市小明家今年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月份和</a:t>
            </a:r>
            <a:r>
              <a:rPr lang="en-US" altLang="zh-CN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b="1" u="none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月份的用水量、水费如下表：</a:t>
            </a:r>
          </a:p>
        </p:txBody>
      </p:sp>
      <p:graphicFrame>
        <p:nvGraphicFramePr>
          <p:cNvPr id="21568" name="Group 64"/>
          <p:cNvGraphicFramePr>
            <a:graphicFrameLocks noGrp="1"/>
          </p:cNvGraphicFramePr>
          <p:nvPr>
            <p:ph/>
          </p:nvPr>
        </p:nvGraphicFramePr>
        <p:xfrm>
          <a:off x="755650" y="2276475"/>
          <a:ext cx="7581900" cy="1554480"/>
        </p:xfrm>
        <a:graphic>
          <a:graphicData uri="http://schemas.openxmlformats.org/drawingml/2006/table">
            <a:tbl>
              <a:tblPr/>
              <a:tblGrid>
                <a:gridCol w="233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5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月份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用水量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/m³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水费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/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7.5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4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Bodoni MT" panose="02070603080606020203" pitchFamily="18" charset="0"/>
                        </a:rPr>
                        <a:t>16.2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69" name="Rectangle 65"/>
          <p:cNvSpPr>
            <a:spLocks noChangeArrowheads="1"/>
          </p:cNvSpPr>
          <p:nvPr/>
        </p:nvSpPr>
        <p:spPr bwMode="auto">
          <a:xfrm>
            <a:off x="425450" y="3933825"/>
            <a:ext cx="889317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tabLst>
                <a:tab pos="609600" algn="l"/>
              </a:tabLst>
            </a:pPr>
            <a:r>
              <a:rPr lang="en-US" altLang="zh-CN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1)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求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的值；</a:t>
            </a:r>
          </a:p>
          <a:p>
            <a:pPr>
              <a:lnSpc>
                <a:spcPct val="120000"/>
              </a:lnSpc>
              <a:tabLst>
                <a:tab pos="609600" algn="l"/>
              </a:tabLst>
            </a:pP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设每户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个月的用水量为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x(m³),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应交水费为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y(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).</a:t>
            </a:r>
          </a:p>
          <a:p>
            <a:pPr>
              <a:lnSpc>
                <a:spcPct val="120000"/>
              </a:lnSpc>
              <a:tabLst>
                <a:tab pos="609600" algn="l"/>
              </a:tabLst>
            </a:pP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分别写出用水不超过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6m³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时，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之间的函数关系式；</a:t>
            </a:r>
          </a:p>
          <a:p>
            <a:pPr>
              <a:lnSpc>
                <a:spcPct val="120000"/>
              </a:lnSpc>
              <a:tabLst>
                <a:tab pos="609600" algn="l"/>
              </a:tabLst>
            </a:pP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 已知一户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月份的用水量为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8 m³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，求该户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月份的水费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21570" name="Text Box 66"/>
          <p:cNvSpPr txBox="1">
            <a:spLocks noChangeArrowheads="1"/>
          </p:cNvSpPr>
          <p:nvPr/>
        </p:nvSpPr>
        <p:spPr bwMode="auto">
          <a:xfrm>
            <a:off x="0" y="0"/>
            <a:ext cx="1025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 u="none">
                <a:solidFill>
                  <a:srgbClr val="FF0000"/>
                </a:solidFill>
                <a:ea typeface="黑体" panose="02010609060101010101" pitchFamily="49" charset="-122"/>
              </a:rPr>
              <a:t>展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984</Words>
  <Application>Microsoft Office PowerPoint</Application>
  <PresentationFormat>全屏显示(4:3)</PresentationFormat>
  <Paragraphs>147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汉仪大宋简</vt:lpstr>
      <vt:lpstr>黑体</vt:lpstr>
      <vt:lpstr>楷体</vt:lpstr>
      <vt:lpstr>宋体</vt:lpstr>
      <vt:lpstr>微软雅黑</vt:lpstr>
      <vt:lpstr>Arial</vt:lpstr>
      <vt:lpstr>Bodoni MT</vt:lpstr>
      <vt:lpstr>Calibri</vt:lpstr>
      <vt:lpstr>Times New Roman</vt:lpstr>
      <vt:lpstr>WWW.2PPT.COM
</vt:lpstr>
      <vt:lpstr>PowerPoint 演示文稿</vt:lpstr>
      <vt:lpstr>1．在一个变化过程中，数值发生变化的量称为            ，数值始终保持不变的量称           ．  2．一般地，在一个变化过程中，如果有两个变量x与y，并且对于x的               ，y都                              ，那么就称y是x的函数．其中x是自变量．  3．描点法画函数图象的一般步骤：                        、                                     .  4．表示函数有三种方法：                                      ．                                        、                                      。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2022-01-07T08:21:11Z</dcterms:created>
  <dcterms:modified xsi:type="dcterms:W3CDTF">2023-01-17T01:18:58Z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C5D1C9C350634CBD822427CFEE48362C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