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67" r:id="rId3"/>
    <p:sldId id="291" r:id="rId4"/>
    <p:sldId id="292" r:id="rId5"/>
    <p:sldId id="293" r:id="rId6"/>
    <p:sldId id="290" r:id="rId7"/>
    <p:sldId id="295" r:id="rId8"/>
    <p:sldId id="274" r:id="rId9"/>
    <p:sldId id="285" r:id="rId10"/>
    <p:sldId id="277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C1D5"/>
    <a:srgbClr val="FECEDF"/>
    <a:srgbClr val="F892BE"/>
    <a:srgbClr val="2B6BBA"/>
    <a:srgbClr val="874322"/>
    <a:srgbClr val="004C78"/>
    <a:srgbClr val="00639F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950893-4562-4F6E-9250-EB5941BC1E71}" type="doc">
      <dgm:prSet loTypeId="urn:microsoft.com/office/officeart/2005/8/layout/vList5" loCatId="list" qsTypeId="urn:microsoft.com/office/officeart/2005/8/quickstyle/simple2#1" qsCatId="simple" csTypeId="urn:microsoft.com/office/officeart/2005/8/colors/colorful3#1" csCatId="colorful" phldr="1"/>
      <dgm:spPr/>
      <dgm:t>
        <a:bodyPr/>
        <a:lstStyle/>
        <a:p>
          <a:endParaRPr lang="zh-CN" altLang="en-US"/>
        </a:p>
      </dgm:t>
    </dgm:pt>
    <dgm:pt modelId="{820E245F-E84E-49D3-A3F1-D718BF4D25B8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地点名词及介词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443B6B1-4292-44BC-818C-9324B42ADEE4}" type="parTrans" cxnId="{0BFBA861-B1EA-4845-BDD5-89D7F51687E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FBF8CED-8CA2-4CB6-BF03-F192BE431175}" type="sibTrans" cxnId="{0BFBA861-B1EA-4845-BDD5-89D7F51687E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4771D3E-8EFE-4973-B1D9-0CA9904C9C4D}">
      <dgm:prSet phldrT="[文本]"/>
      <dgm:spPr/>
      <dgm:t>
        <a:bodyPr/>
        <a:lstStyle/>
        <a:p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post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邮政   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office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办公室   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post office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邮局   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police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警察  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across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过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;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穿过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……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3AFC725-96D6-47AF-BBDF-140BD070CB13}" type="parTrans" cxnId="{8C7B0A2F-3C47-4315-B946-5FF918D3D0D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5C061CA-634B-4359-A466-B986C0ED9637}" type="sibTrans" cxnId="{8C7B0A2F-3C47-4315-B946-5FF918D3D0D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0CDF60E-88A5-419A-B767-7F0054F39674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词及短语的用法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971A338-0F7C-4E87-B6EF-48307CC17409}" type="parTrans" cxnId="{55908BE4-A0DF-4CCD-BFFE-A25FF6AF00F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19701D3-6980-43AE-8817-36D0A4ED47C0}" type="sibTrans" cxnId="{55908BE4-A0DF-4CCD-BFFE-A25FF6AF00F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EE416F7-DDE3-4014-882A-1E3AF2532389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around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across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的用法；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D4D04C0-01E2-4EEC-8B5F-B90A5F603ABF}" type="parTrans" cxnId="{F1AD5361-696B-4D1A-9B51-2235D9F013E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EE203B4-B8A1-4663-9C97-308A2DA20B9E}" type="sibTrans" cxnId="{F1AD5361-696B-4D1A-9B51-2235D9F013E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44B9DAA-E23C-4069-89DA-6FD8EEE7CAAF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in front of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in the front of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的区别。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8D04808-20F9-49BB-959C-1E7A8CB8EB66}" type="parTrans" cxnId="{F70627C0-9D81-4E15-B478-F40C773CD68A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475B7D5-7296-4E8F-8B28-F645ED0A48EA}" type="sibTrans" cxnId="{F70627C0-9D81-4E15-B478-F40C773CD68A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7DA77BC-09A5-41F8-AFEB-2486D1591E4B}">
      <dgm:prSet phldrT="[文本]"/>
      <dgm:spPr/>
      <dgm:t>
        <a:bodyPr/>
        <a:lstStyle/>
        <a:p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across from 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在</a:t>
          </a:r>
          <a:r>
            <a:rPr lang="en-US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……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对面  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near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附近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……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6104789-0039-4A51-A2AC-BF331D0F9ACE}" type="parTrans" cxnId="{513F70D9-9EE4-43BB-B1EC-6DBA9FFF82EF}">
      <dgm:prSet/>
      <dgm:spPr/>
      <dgm:t>
        <a:bodyPr/>
        <a:lstStyle/>
        <a:p>
          <a:endParaRPr lang="zh-CN" altLang="en-US"/>
        </a:p>
      </dgm:t>
    </dgm:pt>
    <dgm:pt modelId="{D76DC6B5-7879-40D3-9332-A2897C33D6F4}" type="sibTrans" cxnId="{513F70D9-9EE4-43BB-B1EC-6DBA9FFF82EF}">
      <dgm:prSet/>
      <dgm:spPr/>
      <dgm:t>
        <a:bodyPr/>
        <a:lstStyle/>
        <a:p>
          <a:endParaRPr lang="zh-CN" altLang="en-US"/>
        </a:p>
      </dgm:t>
    </dgm:pt>
    <dgm:pt modelId="{CA1CED15-6BA8-47D1-B272-E54B86734EA5}" type="pres">
      <dgm:prSet presAssocID="{AA950893-4562-4F6E-9250-EB5941BC1E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765D147-D3B0-4574-836D-20AA850160FB}" type="pres">
      <dgm:prSet presAssocID="{820E245F-E84E-49D3-A3F1-D718BF4D25B8}" presName="linNode" presStyleCnt="0"/>
      <dgm:spPr/>
    </dgm:pt>
    <dgm:pt modelId="{C7F3D5A9-61B8-40DD-A278-BE52674E77D3}" type="pres">
      <dgm:prSet presAssocID="{820E245F-E84E-49D3-A3F1-D718BF4D25B8}" presName="parentText" presStyleLbl="node1" presStyleIdx="0" presStyleCnt="2" custScaleY="5547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C1C1A4-4E03-4BA1-9BB4-8DF102B94B4D}" type="pres">
      <dgm:prSet presAssocID="{820E245F-E84E-49D3-A3F1-D718BF4D25B8}" presName="descendantText" presStyleLbl="alignAccFollowNode1" presStyleIdx="0" presStyleCnt="2" custScaleX="168131" custScaleY="63853" custLinFactNeighborX="613" custLinFactNeighborY="435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BEA90A1-8298-4B5C-A399-ECE589D59B27}" type="pres">
      <dgm:prSet presAssocID="{7FBF8CED-8CA2-4CB6-BF03-F192BE431175}" presName="sp" presStyleCnt="0"/>
      <dgm:spPr/>
    </dgm:pt>
    <dgm:pt modelId="{4652E45A-B4BD-4944-9EA2-9187512BC05F}" type="pres">
      <dgm:prSet presAssocID="{E0CDF60E-88A5-419A-B767-7F0054F39674}" presName="linNode" presStyleCnt="0"/>
      <dgm:spPr/>
    </dgm:pt>
    <dgm:pt modelId="{B7BB6B28-4019-4885-B0F4-99B04AA5F854}" type="pres">
      <dgm:prSet presAssocID="{E0CDF60E-88A5-419A-B767-7F0054F39674}" presName="parentText" presStyleLbl="node1" presStyleIdx="1" presStyleCnt="2" custScaleY="5880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A986E1-1445-4521-83FE-685E04E302FD}" type="pres">
      <dgm:prSet presAssocID="{E0CDF60E-88A5-419A-B767-7F0054F39674}" presName="descendantText" presStyleLbl="alignAccFollowNode1" presStyleIdx="1" presStyleCnt="2" custScaleX="164990" custScaleY="5861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4917A1D-1644-443E-9532-31C3263EE377}" type="presOf" srcId="{D44B9DAA-E23C-4069-89DA-6FD8EEE7CAAF}" destId="{42A986E1-1445-4521-83FE-685E04E302FD}" srcOrd="0" destOrd="1" presId="urn:microsoft.com/office/officeart/2005/8/layout/vList5"/>
    <dgm:cxn modelId="{8C7B0A2F-3C47-4315-B946-5FF918D3D0DE}" srcId="{820E245F-E84E-49D3-A3F1-D718BF4D25B8}" destId="{B4771D3E-8EFE-4973-B1D9-0CA9904C9C4D}" srcOrd="0" destOrd="0" parTransId="{93AFC725-96D6-47AF-BBDF-140BD070CB13}" sibTransId="{35C061CA-634B-4359-A466-B986C0ED9637}"/>
    <dgm:cxn modelId="{2597FB9E-268B-49A6-8F56-C1210B0A6CD4}" type="presOf" srcId="{1EE416F7-DDE3-4014-882A-1E3AF2532389}" destId="{42A986E1-1445-4521-83FE-685E04E302FD}" srcOrd="0" destOrd="0" presId="urn:microsoft.com/office/officeart/2005/8/layout/vList5"/>
    <dgm:cxn modelId="{F70627C0-9D81-4E15-B478-F40C773CD68A}" srcId="{E0CDF60E-88A5-419A-B767-7F0054F39674}" destId="{D44B9DAA-E23C-4069-89DA-6FD8EEE7CAAF}" srcOrd="1" destOrd="0" parTransId="{38D04808-20F9-49BB-959C-1E7A8CB8EB66}" sibTransId="{E475B7D5-7296-4E8F-8B28-F645ED0A48EA}"/>
    <dgm:cxn modelId="{1DB68E3D-E0F1-40FF-AD3E-32C7A02C04C0}" type="presOf" srcId="{E0CDF60E-88A5-419A-B767-7F0054F39674}" destId="{B7BB6B28-4019-4885-B0F4-99B04AA5F854}" srcOrd="0" destOrd="0" presId="urn:microsoft.com/office/officeart/2005/8/layout/vList5"/>
    <dgm:cxn modelId="{55908BE4-A0DF-4CCD-BFFE-A25FF6AF00F0}" srcId="{AA950893-4562-4F6E-9250-EB5941BC1E71}" destId="{E0CDF60E-88A5-419A-B767-7F0054F39674}" srcOrd="1" destOrd="0" parTransId="{A971A338-0F7C-4E87-B6EF-48307CC17409}" sibTransId="{119701D3-6980-43AE-8817-36D0A4ED47C0}"/>
    <dgm:cxn modelId="{67B5AD53-5905-4E76-9880-A52547DA4886}" type="presOf" srcId="{AA950893-4562-4F6E-9250-EB5941BC1E71}" destId="{CA1CED15-6BA8-47D1-B272-E54B86734EA5}" srcOrd="0" destOrd="0" presId="urn:microsoft.com/office/officeart/2005/8/layout/vList5"/>
    <dgm:cxn modelId="{74778538-9C12-424F-B502-8142E9B6B6DE}" type="presOf" srcId="{820E245F-E84E-49D3-A3F1-D718BF4D25B8}" destId="{C7F3D5A9-61B8-40DD-A278-BE52674E77D3}" srcOrd="0" destOrd="0" presId="urn:microsoft.com/office/officeart/2005/8/layout/vList5"/>
    <dgm:cxn modelId="{513F70D9-9EE4-43BB-B1EC-6DBA9FFF82EF}" srcId="{820E245F-E84E-49D3-A3F1-D718BF4D25B8}" destId="{A7DA77BC-09A5-41F8-AFEB-2486D1591E4B}" srcOrd="1" destOrd="0" parTransId="{C6104789-0039-4A51-A2AC-BF331D0F9ACE}" sibTransId="{D76DC6B5-7879-40D3-9332-A2897C33D6F4}"/>
    <dgm:cxn modelId="{4B600A05-AE78-4FC8-A899-FDB54DF52686}" type="presOf" srcId="{A7DA77BC-09A5-41F8-AFEB-2486D1591E4B}" destId="{8AC1C1A4-4E03-4BA1-9BB4-8DF102B94B4D}" srcOrd="0" destOrd="1" presId="urn:microsoft.com/office/officeart/2005/8/layout/vList5"/>
    <dgm:cxn modelId="{F1AD5361-696B-4D1A-9B51-2235D9F013EE}" srcId="{E0CDF60E-88A5-419A-B767-7F0054F39674}" destId="{1EE416F7-DDE3-4014-882A-1E3AF2532389}" srcOrd="0" destOrd="0" parTransId="{DD4D04C0-01E2-4EEC-8B5F-B90A5F603ABF}" sibTransId="{5EE203B4-B8A1-4663-9C97-308A2DA20B9E}"/>
    <dgm:cxn modelId="{B35D8495-EFE2-4A6E-9C5A-19380D981CEC}" type="presOf" srcId="{B4771D3E-8EFE-4973-B1D9-0CA9904C9C4D}" destId="{8AC1C1A4-4E03-4BA1-9BB4-8DF102B94B4D}" srcOrd="0" destOrd="0" presId="urn:microsoft.com/office/officeart/2005/8/layout/vList5"/>
    <dgm:cxn modelId="{0BFBA861-B1EA-4845-BDD5-89D7F51687E0}" srcId="{AA950893-4562-4F6E-9250-EB5941BC1E71}" destId="{820E245F-E84E-49D3-A3F1-D718BF4D25B8}" srcOrd="0" destOrd="0" parTransId="{6443B6B1-4292-44BC-818C-9324B42ADEE4}" sibTransId="{7FBF8CED-8CA2-4CB6-BF03-F192BE431175}"/>
    <dgm:cxn modelId="{0260D7D0-CA80-4218-83D3-CE894BDA2003}" type="presParOf" srcId="{CA1CED15-6BA8-47D1-B272-E54B86734EA5}" destId="{7765D147-D3B0-4574-836D-20AA850160FB}" srcOrd="0" destOrd="0" presId="urn:microsoft.com/office/officeart/2005/8/layout/vList5"/>
    <dgm:cxn modelId="{48DD54FF-7398-45C1-9813-66E2C7A57E84}" type="presParOf" srcId="{7765D147-D3B0-4574-836D-20AA850160FB}" destId="{C7F3D5A9-61B8-40DD-A278-BE52674E77D3}" srcOrd="0" destOrd="0" presId="urn:microsoft.com/office/officeart/2005/8/layout/vList5"/>
    <dgm:cxn modelId="{DD422BED-B947-44C9-9EB1-DFFC942B6195}" type="presParOf" srcId="{7765D147-D3B0-4574-836D-20AA850160FB}" destId="{8AC1C1A4-4E03-4BA1-9BB4-8DF102B94B4D}" srcOrd="1" destOrd="0" presId="urn:microsoft.com/office/officeart/2005/8/layout/vList5"/>
    <dgm:cxn modelId="{BFACCD5A-20F3-456F-874C-0189F44AB470}" type="presParOf" srcId="{CA1CED15-6BA8-47D1-B272-E54B86734EA5}" destId="{0BEA90A1-8298-4B5C-A399-ECE589D59B27}" srcOrd="1" destOrd="0" presId="urn:microsoft.com/office/officeart/2005/8/layout/vList5"/>
    <dgm:cxn modelId="{37D2B495-8AA0-4DCC-83D2-0400182E60A0}" type="presParOf" srcId="{CA1CED15-6BA8-47D1-B272-E54B86734EA5}" destId="{4652E45A-B4BD-4944-9EA2-9187512BC05F}" srcOrd="2" destOrd="0" presId="urn:microsoft.com/office/officeart/2005/8/layout/vList5"/>
    <dgm:cxn modelId="{5AB36179-32FC-4711-A6C4-0E46469EF232}" type="presParOf" srcId="{4652E45A-B4BD-4944-9EA2-9187512BC05F}" destId="{B7BB6B28-4019-4885-B0F4-99B04AA5F854}" srcOrd="0" destOrd="0" presId="urn:microsoft.com/office/officeart/2005/8/layout/vList5"/>
    <dgm:cxn modelId="{4D6C2CE1-7815-4F94-982E-D27C22F8267C}" type="presParOf" srcId="{4652E45A-B4BD-4944-9EA2-9187512BC05F}" destId="{42A986E1-1445-4521-83FE-685E04E302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1C1A4-4E03-4BA1-9BB4-8DF102B94B4D}">
      <dsp:nvSpPr>
        <dsp:cNvPr id="0" name=""/>
        <dsp:cNvSpPr/>
      </dsp:nvSpPr>
      <dsp:spPr>
        <a:xfrm rot="5400000">
          <a:off x="3459175" y="-1588691"/>
          <a:ext cx="1547776" cy="507137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post </a:t>
          </a: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邮政   </a:t>
          </a:r>
          <a:r>
            <a:rPr lang="en-US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office</a:t>
          </a: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办公室   </a:t>
          </a:r>
          <a:r>
            <a:rPr lang="en-US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post office</a:t>
          </a: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邮局   </a:t>
          </a:r>
          <a:r>
            <a:rPr lang="en-US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police </a:t>
          </a: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警察  </a:t>
          </a:r>
          <a:r>
            <a:rPr lang="en-US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across</a:t>
          </a: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过</a:t>
          </a:r>
          <a:r>
            <a:rPr lang="en-US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;</a:t>
          </a: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穿过</a:t>
          </a:r>
          <a:r>
            <a:rPr lang="en-US" altLang="zh-CN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……</a:t>
          </a: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endParaRPr lang="zh-CN" altLang="en-US" sz="21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across from  </a:t>
          </a: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在</a:t>
          </a:r>
          <a:r>
            <a:rPr lang="en-US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……</a:t>
          </a: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对面  </a:t>
          </a:r>
          <a:r>
            <a:rPr lang="en-US" altLang="zh-CN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near </a:t>
          </a: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附近</a:t>
          </a:r>
          <a:r>
            <a:rPr lang="en-US" altLang="zh-CN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……</a:t>
          </a:r>
          <a:endParaRPr lang="zh-CN" altLang="en-US" sz="21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 rot="-5400000">
        <a:off x="1697375" y="248665"/>
        <a:ext cx="4995821" cy="1396664"/>
      </dsp:txXfrm>
    </dsp:sp>
    <dsp:sp modelId="{C7F3D5A9-61B8-40DD-A278-BE52674E77D3}">
      <dsp:nvSpPr>
        <dsp:cNvPr id="0" name=""/>
        <dsp:cNvSpPr/>
      </dsp:nvSpPr>
      <dsp:spPr>
        <a:xfrm>
          <a:off x="345" y="1171"/>
          <a:ext cx="1696682" cy="16807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地点名词及介词</a:t>
          </a:r>
          <a:endParaRPr lang="zh-CN" altLang="en-US" sz="26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82391" y="83217"/>
        <a:ext cx="1532590" cy="1516626"/>
      </dsp:txXfrm>
    </dsp:sp>
    <dsp:sp modelId="{42A986E1-1445-4521-83FE-685E04E302FD}">
      <dsp:nvSpPr>
        <dsp:cNvPr id="0" name=""/>
        <dsp:cNvSpPr/>
      </dsp:nvSpPr>
      <dsp:spPr>
        <a:xfrm rot="5400000">
          <a:off x="3533625" y="200979"/>
          <a:ext cx="1420833" cy="5046433"/>
        </a:xfrm>
        <a:prstGeom prst="round2Same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around</a:t>
          </a: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</a:t>
          </a:r>
          <a:r>
            <a:rPr lang="en-US" altLang="zh-CN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across</a:t>
          </a: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的用法；</a:t>
          </a:r>
          <a:endParaRPr lang="zh-CN" altLang="en-US" sz="21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in front of</a:t>
          </a: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</a:t>
          </a:r>
          <a:r>
            <a:rPr lang="en-US" altLang="zh-CN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in the front of</a:t>
          </a:r>
          <a:r>
            <a:rPr lang="zh-CN" altLang="en-US" sz="21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的区别。</a:t>
          </a:r>
          <a:endParaRPr lang="zh-CN" altLang="en-US" sz="21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 rot="-5400000">
        <a:off x="1720826" y="2083138"/>
        <a:ext cx="4977074" cy="1282115"/>
      </dsp:txXfrm>
    </dsp:sp>
    <dsp:sp modelId="{B7BB6B28-4019-4885-B0F4-99B04AA5F854}">
      <dsp:nvSpPr>
        <dsp:cNvPr id="0" name=""/>
        <dsp:cNvSpPr/>
      </dsp:nvSpPr>
      <dsp:spPr>
        <a:xfrm>
          <a:off x="345" y="1833388"/>
          <a:ext cx="1720479" cy="1781616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词及短语的用法</a:t>
          </a:r>
          <a:endParaRPr lang="zh-CN" altLang="en-US" sz="26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84332" y="1917375"/>
        <a:ext cx="1552505" cy="1613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A5DCE-8D84-4DA0-A831-39AABBC1D5B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86887-4E3E-4CEE-B04E-A83F0ECF84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0" y="987573"/>
            <a:ext cx="9144000" cy="21852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B6BBA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200000"/>
              </a:lnSpc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 post office near </a:t>
            </a:r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here?</a:t>
            </a: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课时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86789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899592" y="699542"/>
          <a:ext cx="6768752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F3D5A9-61B8-40DD-A278-BE52674E7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C7F3D5A9-61B8-40DD-A278-BE52674E7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BB6B28-4019-4885-B0F4-99B04AA5F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B7BB6B28-4019-4885-B0F4-99B04AA5F8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C1C1A4-4E03-4BA1-9BB4-8DF102B94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AC1C1A4-4E03-4BA1-9BB4-8DF102B94B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A986E1-1445-4521-83FE-685E04E30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42A986E1-1445-4521-83FE-685E04E302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339752" y="987574"/>
            <a:ext cx="5616624" cy="1512168"/>
          </a:xfrm>
          <a:prstGeom prst="roundRect">
            <a:avLst/>
          </a:prstGeom>
          <a:solidFill>
            <a:srgbClr val="FECED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post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邮政 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office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办公室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post office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邮局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police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警察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police station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警察局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hotel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旅馆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酒店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restaurant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餐馆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bank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银行 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hospital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医院 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street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大街 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town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镇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市镇 </a:t>
            </a:r>
            <a:endParaRPr lang="en-US" altLang="zh-CN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pay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付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费 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pay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phone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付费电话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north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北方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259632" y="843558"/>
            <a:ext cx="1224136" cy="576064"/>
          </a:xfrm>
          <a:prstGeom prst="ellipse">
            <a:avLst/>
          </a:prstGeom>
          <a:ln>
            <a:solidFill>
              <a:srgbClr val="FECED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地点名词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344066" y="2931790"/>
            <a:ext cx="5612310" cy="1080120"/>
          </a:xfrm>
          <a:prstGeom prst="roundRect">
            <a:avLst/>
          </a:prstGeom>
          <a:solidFill>
            <a:srgbClr val="79C1D5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near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附近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behind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后面</a:t>
            </a:r>
            <a:endParaRPr lang="en-US" altLang="zh-CN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across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过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穿过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across from 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对面</a:t>
            </a:r>
            <a:endParaRPr lang="en-US" altLang="zh-CN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front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前面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front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of  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前面   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around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到处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大约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259632" y="2643759"/>
            <a:ext cx="1224136" cy="576064"/>
          </a:xfrm>
          <a:prstGeom prst="ellipse">
            <a:avLst/>
          </a:prstGeom>
          <a:ln>
            <a:solidFill>
              <a:srgbClr val="79C1D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介词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&amp;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其它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75656" y="908600"/>
            <a:ext cx="23670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is the hospital?</a:t>
            </a:r>
          </a:p>
          <a:p>
            <a:pPr>
              <a:lnSpc>
                <a:spcPct val="250000"/>
              </a:lnSpc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near the post office.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40682" y="1897589"/>
            <a:ext cx="185403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lt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post office   </a:t>
            </a:r>
            <a:r>
              <a:rPr lang="zh-CN" altLang="en-US" dirty="0">
                <a:solidFill>
                  <a:schemeClr val="lt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邮局 </a:t>
            </a:r>
          </a:p>
        </p:txBody>
      </p:sp>
      <p:sp>
        <p:nvSpPr>
          <p:cNvPr id="5" name="矩形 4"/>
          <p:cNvSpPr/>
          <p:nvPr/>
        </p:nvSpPr>
        <p:spPr>
          <a:xfrm>
            <a:off x="4048096" y="1218335"/>
            <a:ext cx="224933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/'</a:t>
            </a:r>
            <a:r>
              <a:rPr lang="en-US" altLang="zh-CN" dirty="0" err="1" smtClean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hɒspɪtl</a:t>
            </a:r>
            <a:r>
              <a:rPr lang="en-US" altLang="zh-CN" dirty="0" smtClean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  n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.</a:t>
            </a:r>
            <a:r>
              <a:rPr lang="zh-CN" altLang="en-US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医院 </a:t>
            </a:r>
          </a:p>
        </p:txBody>
      </p:sp>
      <p:sp>
        <p:nvSpPr>
          <p:cNvPr id="6" name="矩形 5"/>
          <p:cNvSpPr/>
          <p:nvPr/>
        </p:nvSpPr>
        <p:spPr>
          <a:xfrm>
            <a:off x="1475660" y="2608763"/>
            <a:ext cx="188384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pəʊst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n.</a:t>
            </a:r>
            <a:r>
              <a:rPr lang="zh-CN" altLang="en-US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邮政 </a:t>
            </a:r>
          </a:p>
        </p:txBody>
      </p:sp>
      <p:sp>
        <p:nvSpPr>
          <p:cNvPr id="7" name="矩形 6"/>
          <p:cNvSpPr/>
          <p:nvPr/>
        </p:nvSpPr>
        <p:spPr>
          <a:xfrm>
            <a:off x="3563892" y="2608763"/>
            <a:ext cx="197522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/'</a:t>
            </a:r>
            <a:r>
              <a:rPr lang="en-US" altLang="zh-CN" dirty="0" err="1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ɒfɪs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n.</a:t>
            </a:r>
            <a:r>
              <a:rPr lang="zh-CN" altLang="en-US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办公室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6139" y="2333324"/>
            <a:ext cx="2750715" cy="1650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2659189" y="1933391"/>
            <a:ext cx="493165" cy="303201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2765738" y="1264770"/>
            <a:ext cx="798150" cy="30320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116491" y="1941491"/>
            <a:ext cx="663422" cy="30320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2663352" y="1941489"/>
            <a:ext cx="1116563" cy="30320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835696" y="1945246"/>
            <a:ext cx="509876" cy="30320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475660" y="3363838"/>
            <a:ext cx="278473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nɪə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 </a:t>
            </a:r>
            <a:r>
              <a:rPr lang="en-US" altLang="zh-CN" dirty="0">
                <a:solidFill>
                  <a:schemeClr val="lt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prep</a:t>
            </a:r>
            <a:r>
              <a:rPr lang="en-US" altLang="zh-CN" dirty="0" smtClean="0">
                <a:solidFill>
                  <a:schemeClr val="lt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en-US" altLang="zh-CN" dirty="0" smtClean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  </a:t>
            </a:r>
            <a:r>
              <a:rPr lang="zh-CN" altLang="en-US" dirty="0" smtClean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在</a:t>
            </a:r>
            <a:r>
              <a:rPr lang="en-US" altLang="zh-CN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……</a:t>
            </a:r>
            <a:r>
              <a:rPr lang="zh-CN" altLang="en-US" dirty="0">
                <a:solidFill>
                  <a:schemeClr val="lt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附近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1280539"/>
            <a:ext cx="3816424" cy="287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3455877" y="1782130"/>
            <a:ext cx="1024757" cy="9361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960357" y="2072628"/>
            <a:ext cx="497531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168266" y="2668345"/>
            <a:ext cx="2520280" cy="2457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291827" y="1211510"/>
            <a:ext cx="278313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otel  /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həʊ'tel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n.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旅馆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酒店 </a:t>
            </a:r>
          </a:p>
        </p:txBody>
      </p:sp>
      <p:sp>
        <p:nvSpPr>
          <p:cNvPr id="9" name="矩形 8"/>
          <p:cNvSpPr/>
          <p:nvPr/>
        </p:nvSpPr>
        <p:spPr>
          <a:xfrm>
            <a:off x="5291828" y="1904787"/>
            <a:ext cx="217880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pay  phone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付费电话 </a:t>
            </a:r>
          </a:p>
        </p:txBody>
      </p:sp>
      <p:sp>
        <p:nvSpPr>
          <p:cNvPr id="10" name="矩形 9"/>
          <p:cNvSpPr/>
          <p:nvPr/>
        </p:nvSpPr>
        <p:spPr>
          <a:xfrm>
            <a:off x="5291827" y="2550755"/>
            <a:ext cx="238180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pay 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peɪ</a:t>
            </a:r>
            <a:r>
              <a:rPr lang="en-US" altLang="zh-CN" dirty="0" smtClean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  </a:t>
            </a:r>
            <a:r>
              <a:rPr lang="en-US" altLang="zh-CN" dirty="0" err="1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v.&amp;n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付费</a:t>
            </a:r>
          </a:p>
        </p:txBody>
      </p:sp>
      <p:sp>
        <p:nvSpPr>
          <p:cNvPr id="11" name="矩形 10"/>
          <p:cNvSpPr/>
          <p:nvPr/>
        </p:nvSpPr>
        <p:spPr>
          <a:xfrm>
            <a:off x="5291827" y="3858602"/>
            <a:ext cx="229421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treet  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stri:t</a:t>
            </a:r>
            <a:r>
              <a:rPr lang="en-US" altLang="zh-CN" dirty="0" smtClean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 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大街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77597" y="3203397"/>
            <a:ext cx="2537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pay me 10 dollars.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555526"/>
            <a:ext cx="196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see this town.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2123728" y="621657"/>
            <a:ext cx="504056" cy="30320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239852" y="569012"/>
            <a:ext cx="25603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own  </a:t>
            </a:r>
            <a:r>
              <a:rPr lang="en-US" altLang="zh-CN" dirty="0" smtClean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taʊn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 n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镇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市镇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5" grpId="2" animBg="1"/>
      <p:bldP spid="7" grpId="1" animBg="1"/>
      <p:bldP spid="7" grpId="2" animBg="1"/>
      <p:bldP spid="8" grpId="0" animBg="1"/>
      <p:bldP spid="8" grpId="1" animBg="1"/>
      <p:bldP spid="6" grpId="0" animBg="1"/>
      <p:bldP spid="9" grpId="0" animBg="1"/>
      <p:bldP spid="10" grpId="0" animBg="1"/>
      <p:bldP spid="11" grpId="0" animBg="1"/>
      <p:bldP spid="12" grpId="0"/>
      <p:bldP spid="14" grpId="0"/>
      <p:bldP spid="15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44212" y="3232213"/>
            <a:ext cx="213231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bank 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bæŋk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/n.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银行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899592" y="917057"/>
            <a:ext cx="1761656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611674" y="3208101"/>
            <a:ext cx="23374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police station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警察局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police 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pə'li:s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n.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警察 </a:t>
            </a:r>
          </a:p>
        </p:txBody>
      </p:sp>
      <p:pic>
        <p:nvPicPr>
          <p:cNvPr id="3077" name="Picture 5" descr="http://pic42.huitu.com/res/20151205/466536_20151205125102367200_1.jpg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3419872" y="929972"/>
            <a:ext cx="2304256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3471588" y="3232596"/>
            <a:ext cx="25426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restaurant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/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restərɑ:nt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餐馆 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6152809" y="929972"/>
            <a:ext cx="2248148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24" b="88889" l="9211" r="89474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071014" y="1927260"/>
            <a:ext cx="1375158" cy="132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1627048" y="693336"/>
            <a:ext cx="108583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5889336" y="3138539"/>
            <a:ext cx="155683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behind the box</a:t>
            </a:r>
          </a:p>
        </p:txBody>
      </p:sp>
      <p:sp>
        <p:nvSpPr>
          <p:cNvPr id="9" name="矩形 8"/>
          <p:cNvSpPr/>
          <p:nvPr/>
        </p:nvSpPr>
        <p:spPr>
          <a:xfrm>
            <a:off x="1367353" y="1926608"/>
            <a:ext cx="186461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 front of the box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331643" y="2491778"/>
            <a:ext cx="201850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front  /</a:t>
            </a:r>
            <a:r>
              <a:rPr lang="en-US" altLang="zh-CN" dirty="0" err="1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frʌnt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n.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前面</a:t>
            </a:r>
          </a:p>
        </p:txBody>
      </p:sp>
      <p:sp>
        <p:nvSpPr>
          <p:cNvPr id="17" name="矩形 16"/>
          <p:cNvSpPr/>
          <p:nvPr/>
        </p:nvSpPr>
        <p:spPr>
          <a:xfrm>
            <a:off x="5148064" y="3859144"/>
            <a:ext cx="368402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behind 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bɪ'haɪnd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prep.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后面 </a:t>
            </a:r>
          </a:p>
        </p:txBody>
      </p:sp>
      <p:sp>
        <p:nvSpPr>
          <p:cNvPr id="24" name="矩形 23"/>
          <p:cNvSpPr/>
          <p:nvPr/>
        </p:nvSpPr>
        <p:spPr>
          <a:xfrm>
            <a:off x="414119" y="2689632"/>
            <a:ext cx="4352474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 front 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of    </a:t>
            </a:r>
            <a:r>
              <a:rPr lang="zh-CN" altLang="en-US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前面：指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在某物的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前方。</a:t>
            </a: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 the front of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前面：指在某物的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内部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   靠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前的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地方。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左大括号 24"/>
          <p:cNvSpPr/>
          <p:nvPr/>
        </p:nvSpPr>
        <p:spPr>
          <a:xfrm>
            <a:off x="323528" y="3138539"/>
            <a:ext cx="126300" cy="722297"/>
          </a:xfrm>
          <a:prstGeom prst="lef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连接符 20"/>
          <p:cNvCxnSpPr/>
          <p:nvPr/>
        </p:nvCxnSpPr>
        <p:spPr>
          <a:xfrm>
            <a:off x="4908976" y="2531667"/>
            <a:ext cx="0" cy="202910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4101" name="组合 4100"/>
          <p:cNvGrpSpPr/>
          <p:nvPr/>
        </p:nvGrpSpPr>
        <p:grpSpPr>
          <a:xfrm>
            <a:off x="3812131" y="750373"/>
            <a:ext cx="843973" cy="922157"/>
            <a:chOff x="3491880" y="482882"/>
            <a:chExt cx="1274713" cy="1211352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3491880" y="1145742"/>
              <a:ext cx="1274713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接箭头连接符 29"/>
            <p:cNvCxnSpPr/>
            <p:nvPr/>
          </p:nvCxnSpPr>
          <p:spPr>
            <a:xfrm flipH="1" flipV="1">
              <a:off x="4122407" y="482882"/>
              <a:ext cx="6829" cy="12113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矩形 37"/>
          <p:cNvSpPr/>
          <p:nvPr/>
        </p:nvSpPr>
        <p:spPr>
          <a:xfrm>
            <a:off x="4972598" y="1048670"/>
            <a:ext cx="37785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north 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nɔ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:(r)</a:t>
            </a:r>
            <a:r>
              <a:rPr lang="el-GR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θ</a:t>
            </a:r>
            <a:r>
              <a:rPr lang="el-GR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北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北方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 adj.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北方的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 animBg="1"/>
      <p:bldP spid="17" grpId="0" animBg="1"/>
      <p:bldP spid="25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611564" y="423749"/>
            <a:ext cx="2356033" cy="21328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419872" y="555528"/>
            <a:ext cx="429701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bookstore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is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across from the post office.</a:t>
            </a:r>
          </a:p>
        </p:txBody>
      </p:sp>
      <p:sp>
        <p:nvSpPr>
          <p:cNvPr id="5" name="矩形 4"/>
          <p:cNvSpPr/>
          <p:nvPr/>
        </p:nvSpPr>
        <p:spPr>
          <a:xfrm>
            <a:off x="3509356" y="1635646"/>
            <a:ext cx="356322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across   /</a:t>
            </a:r>
            <a:r>
              <a:rPr lang="en-US" altLang="zh-CN" dirty="0" err="1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ə'krɒs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 </a:t>
            </a:r>
            <a:r>
              <a:rPr lang="en-US" altLang="zh-CN" dirty="0" err="1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adv.&amp;prep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过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穿过 </a:t>
            </a:r>
            <a:endParaRPr lang="en-US" altLang="zh-CN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5076056" y="657840"/>
            <a:ext cx="1152128" cy="30320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076056" y="666218"/>
            <a:ext cx="720080" cy="303201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479181" y="1112873"/>
            <a:ext cx="2422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across from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对面</a:t>
            </a:r>
          </a:p>
        </p:txBody>
      </p:sp>
      <p:sp>
        <p:nvSpPr>
          <p:cNvPr id="9" name="矩形 8"/>
          <p:cNvSpPr/>
          <p:nvPr/>
        </p:nvSpPr>
        <p:spPr>
          <a:xfrm>
            <a:off x="3479185" y="3644695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 around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lake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00374" y="3117043"/>
            <a:ext cx="415633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around 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ə'raʊnd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adv.&amp; prep. </a:t>
            </a:r>
            <a:r>
              <a:rPr lang="zh-CN" altLang="en-US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到处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大约 </a:t>
            </a:r>
          </a:p>
        </p:txBody>
      </p:sp>
      <p:sp>
        <p:nvSpPr>
          <p:cNvPr id="11" name="矩形 10"/>
          <p:cNvSpPr/>
          <p:nvPr/>
        </p:nvSpPr>
        <p:spPr>
          <a:xfrm>
            <a:off x="3419872" y="4074626"/>
            <a:ext cx="460895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are around 100 students in the classroom.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3" y="2915562"/>
            <a:ext cx="2304113" cy="15283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矩形 12"/>
          <p:cNvSpPr/>
          <p:nvPr/>
        </p:nvSpPr>
        <p:spPr>
          <a:xfrm>
            <a:off x="3479182" y="2115238"/>
            <a:ext cx="3050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Go across the road to the bank.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/>
      <p:bldP spid="9" grpId="0"/>
      <p:bldP spid="10" grpId="0" animBg="1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843560"/>
            <a:ext cx="66967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根据句意和首字母提示填空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The post o______ is ______________(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对面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the bank.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Where is the p_________ s_______?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I’m hungry, do you know where the __________ is?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There is a ____________ on the street, you can call police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for help.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40120" y="1347827"/>
            <a:ext cx="60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ffice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5983" y="1347827"/>
            <a:ext cx="132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 from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0345" y="17703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olice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4449" y="214308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restaurant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 descr="2_副本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51892" y="1887104"/>
            <a:ext cx="1761699" cy="18516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79916" y="177037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tation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1962" y="2571750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 phone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1600" y="1325065"/>
            <a:ext cx="741682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单项选择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Go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________this street and then turn right.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from          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cross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across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 on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There is a tree _________ the house.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A. in front       B. in the front          C. in front of            D. in the front of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06313" y="174365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264375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 descr="学习_副本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987574"/>
            <a:ext cx="1846828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510</Words>
  <Application>Microsoft Office PowerPoint</Application>
  <PresentationFormat>全屏显示(16:9)</PresentationFormat>
  <Paragraphs>69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楷体</vt:lpstr>
      <vt:lpstr>宋体</vt:lpstr>
      <vt:lpstr>微软雅黑</vt:lpstr>
      <vt:lpstr>Arial</vt:lpstr>
      <vt:lpstr>Calibri</vt:lpstr>
      <vt:lpstr>Lucida Sans Unicode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2018-02-06T02:30:00Z</dcterms:created>
  <dcterms:modified xsi:type="dcterms:W3CDTF">2023-01-17T01:19:02Z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0E6BD56BCF1748EEA49D79C04DC0DCE9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