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5" r:id="rId2"/>
    <p:sldId id="284" r:id="rId3"/>
    <p:sldId id="258" r:id="rId4"/>
    <p:sldId id="285" r:id="rId5"/>
    <p:sldId id="286" r:id="rId6"/>
    <p:sldId id="287" r:id="rId7"/>
    <p:sldId id="288" r:id="rId8"/>
    <p:sldId id="289" r:id="rId9"/>
    <p:sldId id="263" r:id="rId10"/>
    <p:sldId id="292" r:id="rId11"/>
    <p:sldId id="276" r:id="rId12"/>
    <p:sldId id="290" r:id="rId13"/>
    <p:sldId id="293" r:id="rId14"/>
    <p:sldId id="277" r:id="rId1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DE0000"/>
    <a:srgbClr val="FFFF00"/>
    <a:srgbClr val="009900"/>
    <a:srgbClr val="FF99CC"/>
    <a:srgbClr val="FFFF66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93C9DE06-5410-49F0-B25C-34C03413D12B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D10F3D4B-AE7D-4EB4-8714-8470F0C2722E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F3D4B-AE7D-4EB4-8714-8470F0C2722E}" type="slidenum">
              <a:rPr lang="zh-CN" alt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6ACCC4-4CDB-4B37-A129-14718F7733E0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DF90A-D5DD-4DA0-82A0-F4EBCF69F9D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78776A-D8CD-4331-B3B8-3BDF07130329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97259-0211-44ED-A28D-ACC9ADFE326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753BC1-4D61-4DCE-A795-804D90F9DC6E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2D239-C12A-4375-B85E-4071E185CC1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114CE9-1EC7-4240-A6CC-584D4081858E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13A8C-F8B6-4788-8049-89471530115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D33098-A238-40D0-BBD8-CBAA703D9C93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66908-2984-4D31-A585-1B5BAABDD25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4A9E8D-A029-421D-8C5F-1E85E1700BFE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FF738-A856-401A-A0D6-680AB148586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3DE7C-AD29-4FF0-B897-72DF70E4AB52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DA22E-146D-4C62-B584-298EEB73B8E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DCDF3F-466F-42D5-A19C-CCC273B4B156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6A4A3-0AEB-496B-B601-65F4E30F3CA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927A89-61CD-41D3-B51A-71918D0FFC67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7D84C-6A45-45EF-8FBB-253BB8D8D1C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11C06C-4345-4AC4-B822-865FADDD3B4A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A4768-99A4-46DA-BFCE-E1FEFE3F778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07F43D-DDBC-44A8-91DC-13CB79F8ADA4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187C2-1AA8-4E2A-B22A-10AF0276878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F0405E6A-547C-46B8-9362-06E57D7269C1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68633AB6-8D09-427B-A843-AE2E33D36CD7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6.wmf"/><Relationship Id="rId3" Type="http://schemas.openxmlformats.org/officeDocument/2006/relationships/slide" Target="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5.wmf"/><Relationship Id="rId5" Type="http://schemas.openxmlformats.org/officeDocument/2006/relationships/image" Target="../media/image10.jpeg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9.jpeg"/><Relationship Id="rId9" Type="http://schemas.openxmlformats.org/officeDocument/2006/relationships/image" Target="../media/image4.wmf"/><Relationship Id="rId1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2.bin"/><Relationship Id="rId3" Type="http://schemas.openxmlformats.org/officeDocument/2006/relationships/slide" Target="slide1.xml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image" Target="../media/image11.wmf"/><Relationship Id="rId10" Type="http://schemas.openxmlformats.org/officeDocument/2006/relationships/image" Target="../media/image14.wmf"/><Relationship Id="rId4" Type="http://schemas.openxmlformats.org/officeDocument/2006/relationships/image" Target="../media/image9.jpeg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9.jpe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slide" Target="slide1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image" Target="../media/image9.jpeg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234" y="3337857"/>
            <a:ext cx="4817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同分母分数连加、连减</a:t>
            </a:r>
            <a:endParaRPr lang="zh-CN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63123" y="1370484"/>
            <a:ext cx="57438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>
                <a:latin typeface="华康海报体W12(P)" pitchFamily="82" charset="-122"/>
                <a:ea typeface="华康海报体W12(P)" pitchFamily="82" charset="-122"/>
              </a:rPr>
              <a:t>剪纸中的数学</a:t>
            </a:r>
          </a:p>
        </p:txBody>
      </p:sp>
      <p:sp>
        <p:nvSpPr>
          <p:cNvPr id="4" name="矩形 3"/>
          <p:cNvSpPr/>
          <p:nvPr/>
        </p:nvSpPr>
        <p:spPr>
          <a:xfrm>
            <a:off x="2709816" y="5222913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        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719138" y="1438275"/>
            <a:ext cx="7191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楷体_GB2312" pitchFamily="1" charset="-122"/>
                <a:ea typeface="楷体_GB2312" pitchFamily="1" charset="-122"/>
              </a:rPr>
              <a:t>2.</a:t>
            </a:r>
            <a:endParaRPr lang="zh-CN" altLang="en-US" sz="2800" b="1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87450" y="1484313"/>
            <a:ext cx="7705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>
                <a:ea typeface="楷体_GB2312" pitchFamily="1" charset="-122"/>
              </a:rPr>
              <a:t>下面的计算对不对？对的打“√”，错的打“</a:t>
            </a:r>
            <a:r>
              <a:rPr lang="en-US" sz="2400" b="1" dirty="0">
                <a:ea typeface="楷体_GB2312" pitchFamily="1" charset="-122"/>
              </a:rPr>
              <a:t>×</a:t>
            </a:r>
            <a:r>
              <a:rPr lang="zh-CN" altLang="en-US" sz="2400" b="1" dirty="0">
                <a:ea typeface="楷体_GB2312" pitchFamily="1" charset="-122"/>
              </a:rPr>
              <a:t>”并改正。 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84213" y="2276475"/>
            <a:ext cx="6551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）    </a:t>
            </a:r>
            <a:r>
              <a:rPr lang="zh-CN" altLang="en-US" b="1"/>
              <a:t>＋          ＋</a:t>
            </a:r>
            <a:endParaRPr lang="en-US" b="1"/>
          </a:p>
        </p:txBody>
      </p:sp>
      <p:grpSp>
        <p:nvGrpSpPr>
          <p:cNvPr id="12294" name="Group 6"/>
          <p:cNvGrpSpPr/>
          <p:nvPr/>
        </p:nvGrpSpPr>
        <p:grpSpPr bwMode="auto">
          <a:xfrm>
            <a:off x="1331913" y="2133600"/>
            <a:ext cx="576262" cy="660400"/>
            <a:chOff x="0" y="0"/>
            <a:chExt cx="363" cy="416"/>
          </a:xfrm>
        </p:grpSpPr>
        <p:sp>
          <p:nvSpPr>
            <p:cNvPr id="12295" name="Line 95"/>
            <p:cNvSpPr>
              <a:spLocks noChangeShapeType="1"/>
            </p:cNvSpPr>
            <p:nvPr/>
          </p:nvSpPr>
          <p:spPr bwMode="auto">
            <a:xfrm>
              <a:off x="45" y="226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6" name="Text Box 96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4</a:t>
              </a:r>
            </a:p>
          </p:txBody>
        </p:sp>
        <p:sp>
          <p:nvSpPr>
            <p:cNvPr id="12297" name="Text Box 97"/>
            <p:cNvSpPr txBox="1">
              <a:spLocks noChangeArrowheads="1"/>
            </p:cNvSpPr>
            <p:nvPr/>
          </p:nvSpPr>
          <p:spPr bwMode="auto">
            <a:xfrm>
              <a:off x="0" y="18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9</a:t>
              </a:r>
            </a:p>
          </p:txBody>
        </p:sp>
      </p:grpSp>
      <p:grpSp>
        <p:nvGrpSpPr>
          <p:cNvPr id="12298" name="Group 10"/>
          <p:cNvGrpSpPr/>
          <p:nvPr/>
        </p:nvGrpSpPr>
        <p:grpSpPr bwMode="auto">
          <a:xfrm>
            <a:off x="2195513" y="2133600"/>
            <a:ext cx="576262" cy="660400"/>
            <a:chOff x="0" y="0"/>
            <a:chExt cx="363" cy="416"/>
          </a:xfrm>
        </p:grpSpPr>
        <p:sp>
          <p:nvSpPr>
            <p:cNvPr id="12299" name="Line 95"/>
            <p:cNvSpPr>
              <a:spLocks noChangeShapeType="1"/>
            </p:cNvSpPr>
            <p:nvPr/>
          </p:nvSpPr>
          <p:spPr bwMode="auto">
            <a:xfrm>
              <a:off x="45" y="226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0" name="Text Box 96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2</a:t>
              </a:r>
            </a:p>
          </p:txBody>
        </p:sp>
        <p:sp>
          <p:nvSpPr>
            <p:cNvPr id="12301" name="Text Box 97"/>
            <p:cNvSpPr txBox="1">
              <a:spLocks noChangeArrowheads="1"/>
            </p:cNvSpPr>
            <p:nvPr/>
          </p:nvSpPr>
          <p:spPr bwMode="auto">
            <a:xfrm>
              <a:off x="0" y="18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9</a:t>
              </a:r>
            </a:p>
          </p:txBody>
        </p:sp>
      </p:grpSp>
      <p:grpSp>
        <p:nvGrpSpPr>
          <p:cNvPr id="12302" name="Group 14"/>
          <p:cNvGrpSpPr/>
          <p:nvPr/>
        </p:nvGrpSpPr>
        <p:grpSpPr bwMode="auto">
          <a:xfrm>
            <a:off x="3059113" y="2133600"/>
            <a:ext cx="576262" cy="660400"/>
            <a:chOff x="0" y="0"/>
            <a:chExt cx="363" cy="416"/>
          </a:xfrm>
        </p:grpSpPr>
        <p:sp>
          <p:nvSpPr>
            <p:cNvPr id="12303" name="Line 95"/>
            <p:cNvSpPr>
              <a:spLocks noChangeShapeType="1"/>
            </p:cNvSpPr>
            <p:nvPr/>
          </p:nvSpPr>
          <p:spPr bwMode="auto">
            <a:xfrm>
              <a:off x="45" y="226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4" name="Text Box 96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5</a:t>
              </a:r>
            </a:p>
          </p:txBody>
        </p:sp>
        <p:sp>
          <p:nvSpPr>
            <p:cNvPr id="12305" name="Text Box 97"/>
            <p:cNvSpPr txBox="1">
              <a:spLocks noChangeArrowheads="1"/>
            </p:cNvSpPr>
            <p:nvPr/>
          </p:nvSpPr>
          <p:spPr bwMode="auto">
            <a:xfrm>
              <a:off x="0" y="18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9</a:t>
              </a:r>
            </a:p>
          </p:txBody>
        </p:sp>
      </p:grpSp>
      <p:sp>
        <p:nvSpPr>
          <p:cNvPr id="12306" name="Text Box 123"/>
          <p:cNvSpPr txBox="1">
            <a:spLocks noChangeArrowheads="1"/>
          </p:cNvSpPr>
          <p:nvPr/>
        </p:nvSpPr>
        <p:spPr bwMode="auto">
          <a:xfrm>
            <a:off x="900113" y="2924175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b="1"/>
              <a:t>＝</a:t>
            </a:r>
          </a:p>
        </p:txBody>
      </p:sp>
      <p:sp>
        <p:nvSpPr>
          <p:cNvPr id="12307" name="Line 124"/>
          <p:cNvSpPr>
            <a:spLocks noChangeShapeType="1"/>
          </p:cNvSpPr>
          <p:nvPr/>
        </p:nvSpPr>
        <p:spPr bwMode="auto">
          <a:xfrm>
            <a:off x="1331913" y="3141663"/>
            <a:ext cx="1079500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8" name="Text Box 125"/>
          <p:cNvSpPr txBox="1">
            <a:spLocks noChangeArrowheads="1"/>
          </p:cNvSpPr>
          <p:nvPr/>
        </p:nvSpPr>
        <p:spPr bwMode="auto">
          <a:xfrm>
            <a:off x="909638" y="3141663"/>
            <a:ext cx="1871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楷体_GB2312" pitchFamily="1" charset="-122"/>
                <a:ea typeface="楷体_GB2312" pitchFamily="1" charset="-122"/>
              </a:rPr>
              <a:t>9</a:t>
            </a:r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＋</a:t>
            </a:r>
            <a:r>
              <a:rPr lang="en-US" b="1">
                <a:latin typeface="楷体_GB2312" pitchFamily="1" charset="-122"/>
                <a:ea typeface="楷体_GB2312" pitchFamily="1" charset="-122"/>
              </a:rPr>
              <a:t>9</a:t>
            </a:r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＋</a:t>
            </a:r>
            <a:r>
              <a:rPr lang="en-US" b="1">
                <a:latin typeface="楷体_GB2312" pitchFamily="1" charset="-122"/>
                <a:ea typeface="楷体_GB2312" pitchFamily="1" charset="-122"/>
              </a:rPr>
              <a:t>9  </a:t>
            </a:r>
          </a:p>
        </p:txBody>
      </p:sp>
      <p:sp>
        <p:nvSpPr>
          <p:cNvPr id="12309" name="Text Box 126"/>
          <p:cNvSpPr txBox="1">
            <a:spLocks noChangeArrowheads="1"/>
          </p:cNvSpPr>
          <p:nvPr/>
        </p:nvSpPr>
        <p:spPr bwMode="auto">
          <a:xfrm>
            <a:off x="1258888" y="2781300"/>
            <a:ext cx="1223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＋</a:t>
            </a:r>
            <a:r>
              <a:rPr lang="en-US" b="1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＋</a:t>
            </a:r>
            <a:r>
              <a:rPr lang="en-US" b="1">
                <a:latin typeface="楷体_GB2312" pitchFamily="1" charset="-122"/>
                <a:ea typeface="楷体_GB2312" pitchFamily="1" charset="-122"/>
              </a:rPr>
              <a:t>5</a:t>
            </a:r>
          </a:p>
        </p:txBody>
      </p:sp>
      <p:sp>
        <p:nvSpPr>
          <p:cNvPr id="12310" name="Text Box 123"/>
          <p:cNvSpPr txBox="1">
            <a:spLocks noChangeArrowheads="1"/>
          </p:cNvSpPr>
          <p:nvPr/>
        </p:nvSpPr>
        <p:spPr bwMode="auto">
          <a:xfrm>
            <a:off x="900113" y="3644900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b="1"/>
              <a:t>＝</a:t>
            </a:r>
          </a:p>
        </p:txBody>
      </p:sp>
      <p:grpSp>
        <p:nvGrpSpPr>
          <p:cNvPr id="12311" name="Group 23"/>
          <p:cNvGrpSpPr/>
          <p:nvPr/>
        </p:nvGrpSpPr>
        <p:grpSpPr bwMode="auto">
          <a:xfrm>
            <a:off x="1331913" y="3500438"/>
            <a:ext cx="576262" cy="660400"/>
            <a:chOff x="0" y="0"/>
            <a:chExt cx="363" cy="416"/>
          </a:xfrm>
        </p:grpSpPr>
        <p:sp>
          <p:nvSpPr>
            <p:cNvPr id="12312" name="Line 95"/>
            <p:cNvSpPr>
              <a:spLocks noChangeShapeType="1"/>
            </p:cNvSpPr>
            <p:nvPr/>
          </p:nvSpPr>
          <p:spPr bwMode="auto">
            <a:xfrm>
              <a:off x="45" y="226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3" name="Text Box 96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11</a:t>
              </a:r>
            </a:p>
          </p:txBody>
        </p:sp>
        <p:sp>
          <p:nvSpPr>
            <p:cNvPr id="12314" name="Text Box 97"/>
            <p:cNvSpPr txBox="1">
              <a:spLocks noChangeArrowheads="1"/>
            </p:cNvSpPr>
            <p:nvPr/>
          </p:nvSpPr>
          <p:spPr bwMode="auto">
            <a:xfrm>
              <a:off x="0" y="18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27</a:t>
              </a:r>
            </a:p>
          </p:txBody>
        </p:sp>
      </p:grp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2025650" y="3567113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DE0000"/>
                </a:solidFill>
              </a:rPr>
              <a:t>×</a:t>
            </a:r>
            <a:endParaRPr lang="zh-CN" altLang="en-US" sz="2800" b="1">
              <a:solidFill>
                <a:srgbClr val="DE0000"/>
              </a:solidFill>
            </a:endParaRPr>
          </a:p>
        </p:txBody>
      </p:sp>
      <p:grpSp>
        <p:nvGrpSpPr>
          <p:cNvPr id="12316" name="Group 28"/>
          <p:cNvGrpSpPr/>
          <p:nvPr/>
        </p:nvGrpSpPr>
        <p:grpSpPr bwMode="auto">
          <a:xfrm>
            <a:off x="395288" y="4076700"/>
            <a:ext cx="4392612" cy="727075"/>
            <a:chOff x="0" y="0"/>
            <a:chExt cx="2767" cy="458"/>
          </a:xfrm>
        </p:grpSpPr>
        <p:grpSp>
          <p:nvGrpSpPr>
            <p:cNvPr id="12317" name="Group 29"/>
            <p:cNvGrpSpPr/>
            <p:nvPr/>
          </p:nvGrpSpPr>
          <p:grpSpPr bwMode="auto">
            <a:xfrm>
              <a:off x="544" y="0"/>
              <a:ext cx="363" cy="458"/>
              <a:chOff x="0" y="0"/>
              <a:chExt cx="363" cy="458"/>
            </a:xfrm>
          </p:grpSpPr>
          <p:sp>
            <p:nvSpPr>
              <p:cNvPr id="12318" name="Line 95"/>
              <p:cNvSpPr>
                <a:spLocks noChangeShapeType="1"/>
              </p:cNvSpPr>
              <p:nvPr/>
            </p:nvSpPr>
            <p:spPr bwMode="auto">
              <a:xfrm>
                <a:off x="45" y="230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DE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9" name="Text Box 96"/>
              <p:cNvSpPr txBox="1">
                <a:spLocks noChangeArrowheads="1"/>
              </p:cNvSpPr>
              <p:nvPr/>
            </p:nvSpPr>
            <p:spPr bwMode="auto">
              <a:xfrm>
                <a:off x="45" y="0"/>
                <a:ext cx="27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DE0000"/>
                    </a:solidFill>
                    <a:latin typeface="楷体_GB2312" pitchFamily="1" charset="-122"/>
                    <a:ea typeface="楷体_GB2312" pitchFamily="1" charset="-122"/>
                  </a:rPr>
                  <a:t>4</a:t>
                </a:r>
              </a:p>
            </p:txBody>
          </p:sp>
          <p:sp>
            <p:nvSpPr>
              <p:cNvPr id="12320" name="Text Box 97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DE0000"/>
                    </a:solidFill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  <p:sp>
          <p:nvSpPr>
            <p:cNvPr id="12321" name="Text Box 33"/>
            <p:cNvSpPr txBox="1">
              <a:spLocks noChangeArrowheads="1"/>
            </p:cNvSpPr>
            <p:nvPr/>
          </p:nvSpPr>
          <p:spPr bwMode="auto">
            <a:xfrm>
              <a:off x="0" y="108"/>
              <a:ext cx="276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DE0000"/>
                  </a:solidFill>
                  <a:ea typeface="楷体_GB2312" pitchFamily="1" charset="-122"/>
                </a:rPr>
                <a:t>改正：         </a:t>
              </a:r>
              <a:r>
                <a:rPr lang="zh-CN" altLang="en-US" b="1">
                  <a:solidFill>
                    <a:srgbClr val="DE0000"/>
                  </a:solidFill>
                </a:rPr>
                <a:t>＋</a:t>
              </a:r>
              <a:r>
                <a:rPr lang="zh-CN" altLang="en-US" sz="2000" b="1">
                  <a:solidFill>
                    <a:srgbClr val="DE0000"/>
                  </a:solidFill>
                  <a:ea typeface="楷体_GB2312" pitchFamily="1" charset="-122"/>
                </a:rPr>
                <a:t>          </a:t>
              </a:r>
              <a:r>
                <a:rPr lang="zh-CN" altLang="en-US" b="1">
                  <a:solidFill>
                    <a:srgbClr val="DE0000"/>
                  </a:solidFill>
                </a:rPr>
                <a:t>＋</a:t>
              </a:r>
            </a:p>
          </p:txBody>
        </p:sp>
        <p:grpSp>
          <p:nvGrpSpPr>
            <p:cNvPr id="12322" name="Group 34"/>
            <p:cNvGrpSpPr/>
            <p:nvPr/>
          </p:nvGrpSpPr>
          <p:grpSpPr bwMode="auto">
            <a:xfrm>
              <a:off x="1724" y="0"/>
              <a:ext cx="363" cy="458"/>
              <a:chOff x="0" y="0"/>
              <a:chExt cx="363" cy="458"/>
            </a:xfrm>
          </p:grpSpPr>
          <p:sp>
            <p:nvSpPr>
              <p:cNvPr id="12323" name="Line 95"/>
              <p:cNvSpPr>
                <a:spLocks noChangeShapeType="1"/>
              </p:cNvSpPr>
              <p:nvPr/>
            </p:nvSpPr>
            <p:spPr bwMode="auto">
              <a:xfrm>
                <a:off x="45" y="230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DE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24" name="Text Box 96"/>
              <p:cNvSpPr txBox="1">
                <a:spLocks noChangeArrowheads="1"/>
              </p:cNvSpPr>
              <p:nvPr/>
            </p:nvSpPr>
            <p:spPr bwMode="auto">
              <a:xfrm>
                <a:off x="45" y="0"/>
                <a:ext cx="27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DE0000"/>
                    </a:solidFill>
                    <a:latin typeface="楷体_GB2312" pitchFamily="1" charset="-122"/>
                    <a:ea typeface="楷体_GB2312" pitchFamily="1" charset="-122"/>
                  </a:rPr>
                  <a:t>5</a:t>
                </a:r>
              </a:p>
            </p:txBody>
          </p:sp>
          <p:sp>
            <p:nvSpPr>
              <p:cNvPr id="12325" name="Text Box 97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DE0000"/>
                    </a:solidFill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  <p:grpSp>
          <p:nvGrpSpPr>
            <p:cNvPr id="12326" name="Group 38"/>
            <p:cNvGrpSpPr/>
            <p:nvPr/>
          </p:nvGrpSpPr>
          <p:grpSpPr bwMode="auto">
            <a:xfrm>
              <a:off x="1134" y="0"/>
              <a:ext cx="363" cy="458"/>
              <a:chOff x="0" y="0"/>
              <a:chExt cx="363" cy="458"/>
            </a:xfrm>
          </p:grpSpPr>
          <p:sp>
            <p:nvSpPr>
              <p:cNvPr id="12327" name="Line 95"/>
              <p:cNvSpPr>
                <a:spLocks noChangeShapeType="1"/>
              </p:cNvSpPr>
              <p:nvPr/>
            </p:nvSpPr>
            <p:spPr bwMode="auto">
              <a:xfrm>
                <a:off x="45" y="230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DE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28" name="Text Box 96"/>
              <p:cNvSpPr txBox="1">
                <a:spLocks noChangeArrowheads="1"/>
              </p:cNvSpPr>
              <p:nvPr/>
            </p:nvSpPr>
            <p:spPr bwMode="auto">
              <a:xfrm>
                <a:off x="45" y="0"/>
                <a:ext cx="27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DE0000"/>
                    </a:solidFill>
                    <a:latin typeface="楷体_GB2312" pitchFamily="1" charset="-122"/>
                    <a:ea typeface="楷体_GB2312" pitchFamily="1" charset="-122"/>
                  </a:rPr>
                  <a:t>2</a:t>
                </a:r>
              </a:p>
            </p:txBody>
          </p:sp>
          <p:sp>
            <p:nvSpPr>
              <p:cNvPr id="12329" name="Text Box 97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DE0000"/>
                    </a:solidFill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</p:grpSp>
      <p:grpSp>
        <p:nvGrpSpPr>
          <p:cNvPr id="12330" name="Group 42"/>
          <p:cNvGrpSpPr/>
          <p:nvPr/>
        </p:nvGrpSpPr>
        <p:grpSpPr bwMode="auto">
          <a:xfrm>
            <a:off x="900113" y="4776788"/>
            <a:ext cx="1870075" cy="739775"/>
            <a:chOff x="0" y="0"/>
            <a:chExt cx="1178" cy="466"/>
          </a:xfrm>
        </p:grpSpPr>
        <p:sp>
          <p:nvSpPr>
            <p:cNvPr id="12331" name="Text Box 44"/>
            <p:cNvSpPr txBox="1">
              <a:spLocks noChangeArrowheads="1"/>
            </p:cNvSpPr>
            <p:nvPr/>
          </p:nvSpPr>
          <p:spPr bwMode="auto">
            <a:xfrm>
              <a:off x="0" y="99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</a:rPr>
                <a:t>＝</a:t>
              </a:r>
            </a:p>
          </p:txBody>
        </p:sp>
        <p:sp>
          <p:nvSpPr>
            <p:cNvPr id="12332" name="Line 45"/>
            <p:cNvSpPr>
              <a:spLocks noChangeShapeType="1"/>
            </p:cNvSpPr>
            <p:nvPr/>
          </p:nvSpPr>
          <p:spPr bwMode="auto">
            <a:xfrm>
              <a:off x="317" y="235"/>
              <a:ext cx="726" cy="0"/>
            </a:xfrm>
            <a:prstGeom prst="line">
              <a:avLst/>
            </a:prstGeom>
            <a:noFill/>
            <a:ln w="1905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3" name="Text Box 46"/>
            <p:cNvSpPr txBox="1">
              <a:spLocks noChangeArrowheads="1"/>
            </p:cNvSpPr>
            <p:nvPr/>
          </p:nvSpPr>
          <p:spPr bwMode="auto">
            <a:xfrm>
              <a:off x="453" y="235"/>
              <a:ext cx="40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9</a:t>
              </a:r>
            </a:p>
          </p:txBody>
        </p:sp>
        <p:sp>
          <p:nvSpPr>
            <p:cNvPr id="12334" name="Text Box 47"/>
            <p:cNvSpPr txBox="1">
              <a:spLocks noChangeArrowheads="1"/>
            </p:cNvSpPr>
            <p:nvPr/>
          </p:nvSpPr>
          <p:spPr bwMode="auto">
            <a:xfrm>
              <a:off x="226" y="0"/>
              <a:ext cx="9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4 + 2 + </a:t>
              </a:r>
              <a:r>
                <a:rPr lang="zh-CN" alt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5 </a:t>
              </a:r>
              <a:endPara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endParaRPr>
            </a:p>
          </p:txBody>
        </p:sp>
      </p:grpSp>
      <p:grpSp>
        <p:nvGrpSpPr>
          <p:cNvPr id="12335" name="Group 48"/>
          <p:cNvGrpSpPr/>
          <p:nvPr/>
        </p:nvGrpSpPr>
        <p:grpSpPr bwMode="auto">
          <a:xfrm>
            <a:off x="900113" y="5373688"/>
            <a:ext cx="1079500" cy="733425"/>
            <a:chOff x="0" y="0"/>
            <a:chExt cx="680" cy="462"/>
          </a:xfrm>
        </p:grpSpPr>
        <p:sp>
          <p:nvSpPr>
            <p:cNvPr id="12336" name="Text Box 49"/>
            <p:cNvSpPr txBox="1">
              <a:spLocks noChangeArrowheads="1"/>
            </p:cNvSpPr>
            <p:nvPr/>
          </p:nvSpPr>
          <p:spPr bwMode="auto">
            <a:xfrm>
              <a:off x="0" y="105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</a:rPr>
                <a:t>＝</a:t>
              </a:r>
            </a:p>
          </p:txBody>
        </p:sp>
        <p:sp>
          <p:nvSpPr>
            <p:cNvPr id="12337" name="Line 50"/>
            <p:cNvSpPr>
              <a:spLocks noChangeShapeType="1"/>
            </p:cNvSpPr>
            <p:nvPr/>
          </p:nvSpPr>
          <p:spPr bwMode="auto">
            <a:xfrm>
              <a:off x="318" y="237"/>
              <a:ext cx="272" cy="0"/>
            </a:xfrm>
            <a:prstGeom prst="line">
              <a:avLst/>
            </a:prstGeom>
            <a:noFill/>
            <a:ln w="1905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8" name="Text Box 51"/>
            <p:cNvSpPr txBox="1">
              <a:spLocks noChangeArrowheads="1"/>
            </p:cNvSpPr>
            <p:nvPr/>
          </p:nvSpPr>
          <p:spPr bwMode="auto">
            <a:xfrm>
              <a:off x="271" y="0"/>
              <a:ext cx="3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11</a:t>
              </a:r>
            </a:p>
          </p:txBody>
        </p:sp>
        <p:sp>
          <p:nvSpPr>
            <p:cNvPr id="12339" name="Text Box 52"/>
            <p:cNvSpPr txBox="1">
              <a:spLocks noChangeArrowheads="1"/>
            </p:cNvSpPr>
            <p:nvPr/>
          </p:nvSpPr>
          <p:spPr bwMode="auto">
            <a:xfrm>
              <a:off x="272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9</a:t>
              </a:r>
            </a:p>
          </p:txBody>
        </p:sp>
      </p:grp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4645025" y="2276475"/>
            <a:ext cx="3240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sz="2000" b="1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000" b="1">
                <a:latin typeface="楷体_GB2312" pitchFamily="1" charset="-122"/>
                <a:ea typeface="楷体_GB2312" pitchFamily="1" charset="-122"/>
              </a:rPr>
              <a:t>）     </a:t>
            </a:r>
            <a:r>
              <a:rPr lang="zh-CN" altLang="en-US" b="1"/>
              <a:t>－          －</a:t>
            </a:r>
          </a:p>
        </p:txBody>
      </p:sp>
      <p:grpSp>
        <p:nvGrpSpPr>
          <p:cNvPr id="12341" name="Group 53"/>
          <p:cNvGrpSpPr/>
          <p:nvPr/>
        </p:nvGrpSpPr>
        <p:grpSpPr bwMode="auto">
          <a:xfrm>
            <a:off x="5435600" y="2133600"/>
            <a:ext cx="576263" cy="660400"/>
            <a:chOff x="0" y="0"/>
            <a:chExt cx="363" cy="416"/>
          </a:xfrm>
        </p:grpSpPr>
        <p:sp>
          <p:nvSpPr>
            <p:cNvPr id="12342" name="Line 95"/>
            <p:cNvSpPr>
              <a:spLocks noChangeShapeType="1"/>
            </p:cNvSpPr>
            <p:nvPr/>
          </p:nvSpPr>
          <p:spPr bwMode="auto">
            <a:xfrm>
              <a:off x="45" y="226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3" name="Text Box 96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13</a:t>
              </a:r>
            </a:p>
          </p:txBody>
        </p:sp>
        <p:sp>
          <p:nvSpPr>
            <p:cNvPr id="12344" name="Text Box 97"/>
            <p:cNvSpPr txBox="1">
              <a:spLocks noChangeArrowheads="1"/>
            </p:cNvSpPr>
            <p:nvPr/>
          </p:nvSpPr>
          <p:spPr bwMode="auto">
            <a:xfrm>
              <a:off x="0" y="18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18</a:t>
              </a:r>
            </a:p>
          </p:txBody>
        </p:sp>
      </p:grpSp>
      <p:grpSp>
        <p:nvGrpSpPr>
          <p:cNvPr id="12345" name="Group 57"/>
          <p:cNvGrpSpPr/>
          <p:nvPr/>
        </p:nvGrpSpPr>
        <p:grpSpPr bwMode="auto">
          <a:xfrm>
            <a:off x="6300788" y="2133600"/>
            <a:ext cx="576262" cy="660400"/>
            <a:chOff x="0" y="0"/>
            <a:chExt cx="363" cy="416"/>
          </a:xfrm>
        </p:grpSpPr>
        <p:sp>
          <p:nvSpPr>
            <p:cNvPr id="12346" name="Line 95"/>
            <p:cNvSpPr>
              <a:spLocks noChangeShapeType="1"/>
            </p:cNvSpPr>
            <p:nvPr/>
          </p:nvSpPr>
          <p:spPr bwMode="auto">
            <a:xfrm>
              <a:off x="45" y="226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7" name="Text Box 96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7</a:t>
              </a:r>
            </a:p>
          </p:txBody>
        </p:sp>
        <p:sp>
          <p:nvSpPr>
            <p:cNvPr id="12348" name="Text Box 97"/>
            <p:cNvSpPr txBox="1">
              <a:spLocks noChangeArrowheads="1"/>
            </p:cNvSpPr>
            <p:nvPr/>
          </p:nvSpPr>
          <p:spPr bwMode="auto">
            <a:xfrm>
              <a:off x="0" y="18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18</a:t>
              </a:r>
            </a:p>
          </p:txBody>
        </p:sp>
      </p:grpSp>
      <p:grpSp>
        <p:nvGrpSpPr>
          <p:cNvPr id="12349" name="Group 61"/>
          <p:cNvGrpSpPr/>
          <p:nvPr/>
        </p:nvGrpSpPr>
        <p:grpSpPr bwMode="auto">
          <a:xfrm>
            <a:off x="7164388" y="2133600"/>
            <a:ext cx="576262" cy="660400"/>
            <a:chOff x="0" y="0"/>
            <a:chExt cx="363" cy="416"/>
          </a:xfrm>
        </p:grpSpPr>
        <p:sp>
          <p:nvSpPr>
            <p:cNvPr id="12350" name="Line 95"/>
            <p:cNvSpPr>
              <a:spLocks noChangeShapeType="1"/>
            </p:cNvSpPr>
            <p:nvPr/>
          </p:nvSpPr>
          <p:spPr bwMode="auto">
            <a:xfrm>
              <a:off x="45" y="226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51" name="Text Box 96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5</a:t>
              </a:r>
            </a:p>
          </p:txBody>
        </p:sp>
        <p:sp>
          <p:nvSpPr>
            <p:cNvPr id="12352" name="Text Box 97"/>
            <p:cNvSpPr txBox="1">
              <a:spLocks noChangeArrowheads="1"/>
            </p:cNvSpPr>
            <p:nvPr/>
          </p:nvSpPr>
          <p:spPr bwMode="auto">
            <a:xfrm>
              <a:off x="0" y="18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18</a:t>
              </a:r>
            </a:p>
          </p:txBody>
        </p:sp>
      </p:grpSp>
      <p:sp>
        <p:nvSpPr>
          <p:cNvPr id="12353" name="Text Box 44"/>
          <p:cNvSpPr txBox="1">
            <a:spLocks noChangeArrowheads="1"/>
          </p:cNvSpPr>
          <p:nvPr/>
        </p:nvSpPr>
        <p:spPr bwMode="auto">
          <a:xfrm>
            <a:off x="4933950" y="3009900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b="1"/>
              <a:t>＝</a:t>
            </a:r>
          </a:p>
        </p:txBody>
      </p:sp>
      <p:sp>
        <p:nvSpPr>
          <p:cNvPr id="12354" name="Line 45"/>
          <p:cNvSpPr>
            <a:spLocks noChangeShapeType="1"/>
          </p:cNvSpPr>
          <p:nvPr/>
        </p:nvSpPr>
        <p:spPr bwMode="auto">
          <a:xfrm>
            <a:off x="5437188" y="3225800"/>
            <a:ext cx="1152525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55" name="Text Box 46"/>
          <p:cNvSpPr txBox="1">
            <a:spLocks noChangeArrowheads="1"/>
          </p:cNvSpPr>
          <p:nvPr/>
        </p:nvSpPr>
        <p:spPr bwMode="auto">
          <a:xfrm>
            <a:off x="5653088" y="3225800"/>
            <a:ext cx="649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楷体_GB2312" pitchFamily="1" charset="-122"/>
                <a:ea typeface="楷体_GB2312" pitchFamily="1" charset="-122"/>
              </a:rPr>
              <a:t>18</a:t>
            </a:r>
          </a:p>
        </p:txBody>
      </p:sp>
      <p:sp>
        <p:nvSpPr>
          <p:cNvPr id="12356" name="Text Box 47"/>
          <p:cNvSpPr txBox="1">
            <a:spLocks noChangeArrowheads="1"/>
          </p:cNvSpPr>
          <p:nvPr/>
        </p:nvSpPr>
        <p:spPr bwMode="auto">
          <a:xfrm>
            <a:off x="5292725" y="2852738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楷体_GB2312" pitchFamily="1" charset="-122"/>
                <a:ea typeface="楷体_GB2312" pitchFamily="1" charset="-122"/>
              </a:rPr>
              <a:t>13</a:t>
            </a:r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－7－5</a:t>
            </a:r>
            <a:endParaRPr lang="en-US" b="1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2357" name="Text Box 87"/>
          <p:cNvSpPr txBox="1">
            <a:spLocks noChangeArrowheads="1"/>
          </p:cNvSpPr>
          <p:nvPr/>
        </p:nvSpPr>
        <p:spPr bwMode="auto">
          <a:xfrm>
            <a:off x="4932363" y="3667125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b="1"/>
              <a:t>＝</a:t>
            </a:r>
          </a:p>
        </p:txBody>
      </p:sp>
      <p:grpSp>
        <p:nvGrpSpPr>
          <p:cNvPr id="12358" name="Group 70"/>
          <p:cNvGrpSpPr/>
          <p:nvPr/>
        </p:nvGrpSpPr>
        <p:grpSpPr bwMode="auto">
          <a:xfrm>
            <a:off x="5364163" y="3500438"/>
            <a:ext cx="576262" cy="733425"/>
            <a:chOff x="0" y="0"/>
            <a:chExt cx="363" cy="462"/>
          </a:xfrm>
        </p:grpSpPr>
        <p:sp>
          <p:nvSpPr>
            <p:cNvPr id="12359" name="Line 95"/>
            <p:cNvSpPr>
              <a:spLocks noChangeShapeType="1"/>
            </p:cNvSpPr>
            <p:nvPr/>
          </p:nvSpPr>
          <p:spPr bwMode="auto">
            <a:xfrm>
              <a:off x="45" y="230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60" name="Text Box 96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  <p:sp>
          <p:nvSpPr>
            <p:cNvPr id="12361" name="Text Box 97"/>
            <p:cNvSpPr txBox="1">
              <a:spLocks noChangeArrowheads="1"/>
            </p:cNvSpPr>
            <p:nvPr/>
          </p:nvSpPr>
          <p:spPr bwMode="auto">
            <a:xfrm>
              <a:off x="0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18</a:t>
              </a:r>
            </a:p>
          </p:txBody>
        </p:sp>
      </p:grpSp>
      <p:sp>
        <p:nvSpPr>
          <p:cNvPr id="12362" name="Rectangle 74"/>
          <p:cNvSpPr>
            <a:spLocks noChangeArrowheads="1"/>
          </p:cNvSpPr>
          <p:nvPr/>
        </p:nvSpPr>
        <p:spPr bwMode="auto">
          <a:xfrm>
            <a:off x="6011863" y="3573463"/>
            <a:ext cx="541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DE0000"/>
                </a:solidFill>
              </a:rPr>
              <a:t>√</a:t>
            </a:r>
            <a:endParaRPr lang="zh-CN" altLang="en-US" sz="2800" b="1">
              <a:solidFill>
                <a:srgbClr val="DE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5" grpId="0" autoUpdateAnimBg="0"/>
      <p:bldP spid="1236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719138" y="1438275"/>
            <a:ext cx="4032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 dirty="0">
                <a:latin typeface="楷体_GB2312" pitchFamily="1" charset="-122"/>
                <a:ea typeface="楷体_GB2312" pitchFamily="1" charset="-122"/>
              </a:rPr>
              <a:t>3.</a:t>
            </a:r>
            <a:endParaRPr lang="zh-CN" altLang="en-US" sz="2800" b="1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3315" name="Line 59"/>
          <p:cNvSpPr>
            <a:spLocks noChangeShapeType="1"/>
          </p:cNvSpPr>
          <p:nvPr/>
        </p:nvSpPr>
        <p:spPr bwMode="auto">
          <a:xfrm flipH="1">
            <a:off x="7451725" y="3395663"/>
            <a:ext cx="86518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3316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        </a:t>
            </a:r>
          </a:p>
        </p:txBody>
      </p:sp>
      <p:pic>
        <p:nvPicPr>
          <p:cNvPr id="13318" name="Picture 3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03913" y="2636838"/>
            <a:ext cx="3240087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34"/>
          <p:cNvSpPr txBox="1">
            <a:spLocks noChangeArrowheads="1"/>
          </p:cNvSpPr>
          <p:nvPr/>
        </p:nvSpPr>
        <p:spPr bwMode="auto">
          <a:xfrm>
            <a:off x="1116013" y="1484313"/>
            <a:ext cx="76327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春光小学图书室科技类图书占    ，文学类图书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占   ，工具类占    ，其他类占    。</a:t>
            </a:r>
          </a:p>
        </p:txBody>
      </p:sp>
      <p:grpSp>
        <p:nvGrpSpPr>
          <p:cNvPr id="13320" name="Group 35"/>
          <p:cNvGrpSpPr/>
          <p:nvPr/>
        </p:nvGrpSpPr>
        <p:grpSpPr bwMode="auto">
          <a:xfrm>
            <a:off x="5148263" y="1341438"/>
            <a:ext cx="576262" cy="733425"/>
            <a:chOff x="0" y="0"/>
            <a:chExt cx="363" cy="462"/>
          </a:xfrm>
        </p:grpSpPr>
        <p:sp>
          <p:nvSpPr>
            <p:cNvPr id="13321" name="Line 36"/>
            <p:cNvSpPr>
              <a:spLocks noChangeShapeType="1"/>
            </p:cNvSpPr>
            <p:nvPr/>
          </p:nvSpPr>
          <p:spPr bwMode="auto">
            <a:xfrm>
              <a:off x="45" y="237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2" name="Text Box 37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17</a:t>
              </a:r>
            </a:p>
          </p:txBody>
        </p:sp>
        <p:sp>
          <p:nvSpPr>
            <p:cNvPr id="13323" name="Text Box 38"/>
            <p:cNvSpPr txBox="1">
              <a:spLocks noChangeArrowheads="1"/>
            </p:cNvSpPr>
            <p:nvPr/>
          </p:nvSpPr>
          <p:spPr bwMode="auto">
            <a:xfrm>
              <a:off x="0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100</a:t>
              </a:r>
            </a:p>
          </p:txBody>
        </p:sp>
      </p:grpSp>
      <p:grpSp>
        <p:nvGrpSpPr>
          <p:cNvPr id="13324" name="Group 39"/>
          <p:cNvGrpSpPr/>
          <p:nvPr/>
        </p:nvGrpSpPr>
        <p:grpSpPr bwMode="auto">
          <a:xfrm>
            <a:off x="1476375" y="1916113"/>
            <a:ext cx="576263" cy="733425"/>
            <a:chOff x="0" y="0"/>
            <a:chExt cx="363" cy="462"/>
          </a:xfrm>
        </p:grpSpPr>
        <p:sp>
          <p:nvSpPr>
            <p:cNvPr id="13325" name="Line 40"/>
            <p:cNvSpPr>
              <a:spLocks noChangeShapeType="1"/>
            </p:cNvSpPr>
            <p:nvPr/>
          </p:nvSpPr>
          <p:spPr bwMode="auto">
            <a:xfrm>
              <a:off x="45" y="237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6" name="Text Box 41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39</a:t>
              </a:r>
            </a:p>
          </p:txBody>
        </p:sp>
        <p:sp>
          <p:nvSpPr>
            <p:cNvPr id="13327" name="Text Box 42"/>
            <p:cNvSpPr txBox="1">
              <a:spLocks noChangeArrowheads="1"/>
            </p:cNvSpPr>
            <p:nvPr/>
          </p:nvSpPr>
          <p:spPr bwMode="auto">
            <a:xfrm>
              <a:off x="0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100</a:t>
              </a:r>
            </a:p>
          </p:txBody>
        </p:sp>
      </p:grpSp>
      <p:grpSp>
        <p:nvGrpSpPr>
          <p:cNvPr id="13328" name="Group 43"/>
          <p:cNvGrpSpPr/>
          <p:nvPr/>
        </p:nvGrpSpPr>
        <p:grpSpPr bwMode="auto">
          <a:xfrm>
            <a:off x="3490913" y="1916113"/>
            <a:ext cx="576262" cy="733425"/>
            <a:chOff x="0" y="0"/>
            <a:chExt cx="363" cy="462"/>
          </a:xfrm>
        </p:grpSpPr>
        <p:sp>
          <p:nvSpPr>
            <p:cNvPr id="13329" name="Line 44"/>
            <p:cNvSpPr>
              <a:spLocks noChangeShapeType="1"/>
            </p:cNvSpPr>
            <p:nvPr/>
          </p:nvSpPr>
          <p:spPr bwMode="auto">
            <a:xfrm>
              <a:off x="45" y="237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0" name="Text Box 45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3</a:t>
              </a:r>
            </a:p>
          </p:txBody>
        </p:sp>
        <p:sp>
          <p:nvSpPr>
            <p:cNvPr id="13331" name="Text Box 46"/>
            <p:cNvSpPr txBox="1">
              <a:spLocks noChangeArrowheads="1"/>
            </p:cNvSpPr>
            <p:nvPr/>
          </p:nvSpPr>
          <p:spPr bwMode="auto">
            <a:xfrm>
              <a:off x="0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100</a:t>
              </a:r>
            </a:p>
          </p:txBody>
        </p:sp>
      </p:grpSp>
      <p:grpSp>
        <p:nvGrpSpPr>
          <p:cNvPr id="13332" name="Group 47"/>
          <p:cNvGrpSpPr/>
          <p:nvPr/>
        </p:nvGrpSpPr>
        <p:grpSpPr bwMode="auto">
          <a:xfrm>
            <a:off x="5651500" y="1916113"/>
            <a:ext cx="576263" cy="733425"/>
            <a:chOff x="0" y="0"/>
            <a:chExt cx="363" cy="462"/>
          </a:xfrm>
        </p:grpSpPr>
        <p:sp>
          <p:nvSpPr>
            <p:cNvPr id="13333" name="Line 48"/>
            <p:cNvSpPr>
              <a:spLocks noChangeShapeType="1"/>
            </p:cNvSpPr>
            <p:nvPr/>
          </p:nvSpPr>
          <p:spPr bwMode="auto">
            <a:xfrm>
              <a:off x="45" y="237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4" name="Text Box 49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41</a:t>
              </a:r>
            </a:p>
          </p:txBody>
        </p:sp>
        <p:sp>
          <p:nvSpPr>
            <p:cNvPr id="13335" name="Text Box 50"/>
            <p:cNvSpPr txBox="1">
              <a:spLocks noChangeArrowheads="1"/>
            </p:cNvSpPr>
            <p:nvPr/>
          </p:nvSpPr>
          <p:spPr bwMode="auto">
            <a:xfrm>
              <a:off x="0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100</a:t>
              </a:r>
            </a:p>
          </p:txBody>
        </p:sp>
      </p:grpSp>
      <p:sp>
        <p:nvSpPr>
          <p:cNvPr id="13336" name="Text Box 51"/>
          <p:cNvSpPr txBox="1">
            <a:spLocks noChangeArrowheads="1"/>
          </p:cNvSpPr>
          <p:nvPr/>
        </p:nvSpPr>
        <p:spPr bwMode="auto">
          <a:xfrm>
            <a:off x="539750" y="2708275"/>
            <a:ext cx="540067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30000"/>
              </a:spcBef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  （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）科技、文学、工具类图书一共</a:t>
            </a:r>
          </a:p>
          <a:p>
            <a:pPr algn="l" eaLnBrk="1" hangingPunct="1">
              <a:spcBef>
                <a:spcPct val="30000"/>
              </a:spcBef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占总数的几分之几？</a:t>
            </a:r>
          </a:p>
        </p:txBody>
      </p:sp>
      <p:grpSp>
        <p:nvGrpSpPr>
          <p:cNvPr id="13337" name="Group 82"/>
          <p:cNvGrpSpPr/>
          <p:nvPr/>
        </p:nvGrpSpPr>
        <p:grpSpPr bwMode="auto">
          <a:xfrm>
            <a:off x="1547813" y="3644900"/>
            <a:ext cx="2879725" cy="733425"/>
            <a:chOff x="0" y="0"/>
            <a:chExt cx="1814" cy="462"/>
          </a:xfrm>
        </p:grpSpPr>
        <p:grpSp>
          <p:nvGrpSpPr>
            <p:cNvPr id="13338" name="Group 52"/>
            <p:cNvGrpSpPr/>
            <p:nvPr/>
          </p:nvGrpSpPr>
          <p:grpSpPr bwMode="auto">
            <a:xfrm>
              <a:off x="0" y="0"/>
              <a:ext cx="364" cy="462"/>
              <a:chOff x="0" y="0"/>
              <a:chExt cx="364" cy="462"/>
            </a:xfrm>
          </p:grpSpPr>
          <p:sp>
            <p:nvSpPr>
              <p:cNvPr id="13339" name="Line 53"/>
              <p:cNvSpPr>
                <a:spLocks noChangeShapeType="1"/>
              </p:cNvSpPr>
              <p:nvPr/>
            </p:nvSpPr>
            <p:spPr bwMode="auto">
              <a:xfrm>
                <a:off x="47" y="242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40" name="Text Box 5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17</a:t>
                </a:r>
              </a:p>
            </p:txBody>
          </p:sp>
          <p:sp>
            <p:nvSpPr>
              <p:cNvPr id="13341" name="Text Box 55"/>
              <p:cNvSpPr txBox="1">
                <a:spLocks noChangeArrowheads="1"/>
              </p:cNvSpPr>
              <p:nvPr/>
            </p:nvSpPr>
            <p:spPr bwMode="auto">
              <a:xfrm>
                <a:off x="1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100</a:t>
                </a:r>
              </a:p>
            </p:txBody>
          </p:sp>
        </p:grpSp>
        <p:grpSp>
          <p:nvGrpSpPr>
            <p:cNvPr id="13342" name="Group 56"/>
            <p:cNvGrpSpPr/>
            <p:nvPr/>
          </p:nvGrpSpPr>
          <p:grpSpPr bwMode="auto">
            <a:xfrm>
              <a:off x="544" y="0"/>
              <a:ext cx="364" cy="462"/>
              <a:chOff x="0" y="0"/>
              <a:chExt cx="364" cy="462"/>
            </a:xfrm>
          </p:grpSpPr>
          <p:sp>
            <p:nvSpPr>
              <p:cNvPr id="13343" name="Line 57"/>
              <p:cNvSpPr>
                <a:spLocks noChangeShapeType="1"/>
              </p:cNvSpPr>
              <p:nvPr/>
            </p:nvSpPr>
            <p:spPr bwMode="auto">
              <a:xfrm>
                <a:off x="47" y="242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44" name="Text Box 5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39</a:t>
                </a:r>
              </a:p>
            </p:txBody>
          </p:sp>
          <p:sp>
            <p:nvSpPr>
              <p:cNvPr id="13345" name="Text Box 59"/>
              <p:cNvSpPr txBox="1">
                <a:spLocks noChangeArrowheads="1"/>
              </p:cNvSpPr>
              <p:nvPr/>
            </p:nvSpPr>
            <p:spPr bwMode="auto">
              <a:xfrm>
                <a:off x="1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100</a:t>
                </a:r>
              </a:p>
            </p:txBody>
          </p:sp>
        </p:grpSp>
        <p:grpSp>
          <p:nvGrpSpPr>
            <p:cNvPr id="13346" name="Group 60"/>
            <p:cNvGrpSpPr/>
            <p:nvPr/>
          </p:nvGrpSpPr>
          <p:grpSpPr bwMode="auto">
            <a:xfrm>
              <a:off x="1089" y="0"/>
              <a:ext cx="364" cy="462"/>
              <a:chOff x="0" y="0"/>
              <a:chExt cx="364" cy="462"/>
            </a:xfrm>
          </p:grpSpPr>
          <p:sp>
            <p:nvSpPr>
              <p:cNvPr id="13347" name="Line 61"/>
              <p:cNvSpPr>
                <a:spLocks noChangeShapeType="1"/>
              </p:cNvSpPr>
              <p:nvPr/>
            </p:nvSpPr>
            <p:spPr bwMode="auto">
              <a:xfrm>
                <a:off x="47" y="242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48" name="Text Box 6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13349" name="Text Box 63"/>
              <p:cNvSpPr txBox="1">
                <a:spLocks noChangeArrowheads="1"/>
              </p:cNvSpPr>
              <p:nvPr/>
            </p:nvSpPr>
            <p:spPr bwMode="auto">
              <a:xfrm>
                <a:off x="1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100</a:t>
                </a:r>
              </a:p>
            </p:txBody>
          </p:sp>
        </p:grpSp>
        <p:sp>
          <p:nvSpPr>
            <p:cNvPr id="13350" name="Text Box 64"/>
            <p:cNvSpPr txBox="1">
              <a:spLocks noChangeArrowheads="1"/>
            </p:cNvSpPr>
            <p:nvPr/>
          </p:nvSpPr>
          <p:spPr bwMode="auto">
            <a:xfrm>
              <a:off x="317" y="113"/>
              <a:ext cx="14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DE0000"/>
                  </a:solidFill>
                  <a:ea typeface="楷体_GB2312" pitchFamily="1" charset="-122"/>
                </a:rPr>
                <a:t>＋         ＋ </a:t>
              </a:r>
            </a:p>
          </p:txBody>
        </p:sp>
      </p:grpSp>
      <p:grpSp>
        <p:nvGrpSpPr>
          <p:cNvPr id="13351" name="Group 65"/>
          <p:cNvGrpSpPr/>
          <p:nvPr/>
        </p:nvGrpSpPr>
        <p:grpSpPr bwMode="auto">
          <a:xfrm>
            <a:off x="1116013" y="4437063"/>
            <a:ext cx="1655762" cy="733425"/>
            <a:chOff x="0" y="0"/>
            <a:chExt cx="1043" cy="462"/>
          </a:xfrm>
        </p:grpSpPr>
        <p:sp>
          <p:nvSpPr>
            <p:cNvPr id="13352" name="Text Box 66"/>
            <p:cNvSpPr txBox="1">
              <a:spLocks noChangeArrowheads="1"/>
            </p:cNvSpPr>
            <p:nvPr/>
          </p:nvSpPr>
          <p:spPr bwMode="auto">
            <a:xfrm>
              <a:off x="0" y="95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ea typeface="楷体_GB2312" pitchFamily="1" charset="-122"/>
                </a:rPr>
                <a:t>＝</a:t>
              </a:r>
            </a:p>
          </p:txBody>
        </p:sp>
        <p:sp>
          <p:nvSpPr>
            <p:cNvPr id="13353" name="Line 67"/>
            <p:cNvSpPr>
              <a:spLocks noChangeShapeType="1"/>
            </p:cNvSpPr>
            <p:nvPr/>
          </p:nvSpPr>
          <p:spPr bwMode="auto">
            <a:xfrm>
              <a:off x="317" y="231"/>
              <a:ext cx="726" cy="0"/>
            </a:xfrm>
            <a:prstGeom prst="line">
              <a:avLst/>
            </a:prstGeom>
            <a:noFill/>
            <a:ln w="1905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4" name="Text Box 68"/>
            <p:cNvSpPr txBox="1">
              <a:spLocks noChangeArrowheads="1"/>
            </p:cNvSpPr>
            <p:nvPr/>
          </p:nvSpPr>
          <p:spPr bwMode="auto">
            <a:xfrm>
              <a:off x="453" y="231"/>
              <a:ext cx="40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100</a:t>
              </a:r>
            </a:p>
          </p:txBody>
        </p:sp>
        <p:sp>
          <p:nvSpPr>
            <p:cNvPr id="13355" name="Text Box 69"/>
            <p:cNvSpPr txBox="1">
              <a:spLocks noChangeArrowheads="1"/>
            </p:cNvSpPr>
            <p:nvPr/>
          </p:nvSpPr>
          <p:spPr bwMode="auto">
            <a:xfrm>
              <a:off x="272" y="0"/>
              <a:ext cx="77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17</a:t>
              </a:r>
              <a:r>
                <a:rPr lang="zh-CN" alt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＋</a:t>
              </a: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39</a:t>
              </a:r>
              <a:r>
                <a:rPr lang="zh-CN" alt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＋</a:t>
              </a: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3</a:t>
              </a:r>
            </a:p>
          </p:txBody>
        </p:sp>
      </p:grpSp>
      <p:grpSp>
        <p:nvGrpSpPr>
          <p:cNvPr id="13356" name="Group 70"/>
          <p:cNvGrpSpPr/>
          <p:nvPr/>
        </p:nvGrpSpPr>
        <p:grpSpPr bwMode="auto">
          <a:xfrm>
            <a:off x="1116013" y="5157788"/>
            <a:ext cx="1079500" cy="733425"/>
            <a:chOff x="0" y="0"/>
            <a:chExt cx="680" cy="462"/>
          </a:xfrm>
        </p:grpSpPr>
        <p:sp>
          <p:nvSpPr>
            <p:cNvPr id="13357" name="Text Box 71"/>
            <p:cNvSpPr txBox="1">
              <a:spLocks noChangeArrowheads="1"/>
            </p:cNvSpPr>
            <p:nvPr/>
          </p:nvSpPr>
          <p:spPr bwMode="auto">
            <a:xfrm>
              <a:off x="0" y="105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ea typeface="楷体_GB2312" pitchFamily="1" charset="-122"/>
                </a:rPr>
                <a:t>＝</a:t>
              </a:r>
            </a:p>
          </p:txBody>
        </p:sp>
        <p:sp>
          <p:nvSpPr>
            <p:cNvPr id="13358" name="Line 72"/>
            <p:cNvSpPr>
              <a:spLocks noChangeShapeType="1"/>
            </p:cNvSpPr>
            <p:nvPr/>
          </p:nvSpPr>
          <p:spPr bwMode="auto">
            <a:xfrm>
              <a:off x="318" y="237"/>
              <a:ext cx="272" cy="0"/>
            </a:xfrm>
            <a:prstGeom prst="line">
              <a:avLst/>
            </a:prstGeom>
            <a:noFill/>
            <a:ln w="1905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9" name="Text Box 73"/>
            <p:cNvSpPr txBox="1">
              <a:spLocks noChangeArrowheads="1"/>
            </p:cNvSpPr>
            <p:nvPr/>
          </p:nvSpPr>
          <p:spPr bwMode="auto">
            <a:xfrm>
              <a:off x="271" y="0"/>
              <a:ext cx="3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59</a:t>
              </a:r>
            </a:p>
          </p:txBody>
        </p:sp>
        <p:sp>
          <p:nvSpPr>
            <p:cNvPr id="13360" name="Text Box 74"/>
            <p:cNvSpPr txBox="1">
              <a:spLocks noChangeArrowheads="1"/>
            </p:cNvSpPr>
            <p:nvPr/>
          </p:nvSpPr>
          <p:spPr bwMode="auto">
            <a:xfrm>
              <a:off x="272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100</a:t>
              </a:r>
            </a:p>
          </p:txBody>
        </p:sp>
      </p:grpSp>
      <p:grpSp>
        <p:nvGrpSpPr>
          <p:cNvPr id="13361" name="Group 81"/>
          <p:cNvGrpSpPr/>
          <p:nvPr/>
        </p:nvGrpSpPr>
        <p:grpSpPr bwMode="auto">
          <a:xfrm>
            <a:off x="755650" y="5734050"/>
            <a:ext cx="6911975" cy="733425"/>
            <a:chOff x="0" y="0"/>
            <a:chExt cx="4354" cy="462"/>
          </a:xfrm>
        </p:grpSpPr>
        <p:sp>
          <p:nvSpPr>
            <p:cNvPr id="13362" name="Text Box 76"/>
            <p:cNvSpPr txBox="1">
              <a:spLocks noChangeArrowheads="1"/>
            </p:cNvSpPr>
            <p:nvPr/>
          </p:nvSpPr>
          <p:spPr bwMode="auto">
            <a:xfrm>
              <a:off x="0" y="136"/>
              <a:ext cx="43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>
                  <a:ea typeface="楷体_GB2312" pitchFamily="1" charset="-122"/>
                </a:rPr>
                <a:t>答：</a:t>
              </a:r>
              <a:r>
                <a:rPr lang="zh-CN" altLang="en-US" b="1">
                  <a:ea typeface="楷体_GB2312" pitchFamily="1" charset="-122"/>
                </a:rPr>
                <a:t>科技、文学、工具类图书一共占总数的</a:t>
              </a:r>
              <a:r>
                <a:rPr lang="zh-CN" altLang="en-US" b="1">
                  <a:solidFill>
                    <a:srgbClr val="FF0000"/>
                  </a:solidFill>
                  <a:ea typeface="楷体_GB2312" pitchFamily="1" charset="-122"/>
                </a:rPr>
                <a:t>         。</a:t>
              </a:r>
            </a:p>
          </p:txBody>
        </p:sp>
        <p:grpSp>
          <p:nvGrpSpPr>
            <p:cNvPr id="13363" name="Group 77"/>
            <p:cNvGrpSpPr/>
            <p:nvPr/>
          </p:nvGrpSpPr>
          <p:grpSpPr bwMode="auto">
            <a:xfrm>
              <a:off x="2812" y="0"/>
              <a:ext cx="364" cy="462"/>
              <a:chOff x="0" y="0"/>
              <a:chExt cx="364" cy="462"/>
            </a:xfrm>
          </p:grpSpPr>
          <p:sp>
            <p:nvSpPr>
              <p:cNvPr id="13364" name="Line 78"/>
              <p:cNvSpPr>
                <a:spLocks noChangeShapeType="1"/>
              </p:cNvSpPr>
              <p:nvPr/>
            </p:nvSpPr>
            <p:spPr bwMode="auto">
              <a:xfrm>
                <a:off x="47" y="242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5" name="Text Box 79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59</a:t>
                </a:r>
              </a:p>
            </p:txBody>
          </p:sp>
          <p:sp>
            <p:nvSpPr>
              <p:cNvPr id="13366" name="Text Box 80"/>
              <p:cNvSpPr txBox="1">
                <a:spLocks noChangeArrowheads="1"/>
              </p:cNvSpPr>
              <p:nvPr/>
            </p:nvSpPr>
            <p:spPr bwMode="auto">
              <a:xfrm>
                <a:off x="1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100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719138" y="1438275"/>
            <a:ext cx="4032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>
                <a:latin typeface="楷体_GB2312" pitchFamily="1" charset="-122"/>
                <a:ea typeface="楷体_GB2312" pitchFamily="1" charset="-122"/>
              </a:rPr>
              <a:t>3.</a:t>
            </a:r>
            <a:endParaRPr lang="zh-CN" altLang="en-US" sz="2800" b="1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4339" name="Line 59"/>
          <p:cNvSpPr>
            <a:spLocks noChangeShapeType="1"/>
          </p:cNvSpPr>
          <p:nvPr/>
        </p:nvSpPr>
        <p:spPr bwMode="auto">
          <a:xfrm flipH="1">
            <a:off x="7451725" y="3395663"/>
            <a:ext cx="865188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4340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        </a:t>
            </a: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03913" y="2636838"/>
            <a:ext cx="3240087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116013" y="1484313"/>
            <a:ext cx="76327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春光小学图书室科技类图书占    ，文学类图书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占   ，工具类占    ，其他类占    。</a:t>
            </a:r>
          </a:p>
        </p:txBody>
      </p:sp>
      <p:grpSp>
        <p:nvGrpSpPr>
          <p:cNvPr id="14344" name="Group 8"/>
          <p:cNvGrpSpPr/>
          <p:nvPr/>
        </p:nvGrpSpPr>
        <p:grpSpPr bwMode="auto">
          <a:xfrm>
            <a:off x="5148263" y="1341438"/>
            <a:ext cx="576262" cy="733425"/>
            <a:chOff x="0" y="0"/>
            <a:chExt cx="363" cy="462"/>
          </a:xfrm>
        </p:grpSpPr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45" y="237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17</a:t>
              </a: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0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100</a:t>
              </a:r>
            </a:p>
          </p:txBody>
        </p:sp>
      </p:grpSp>
      <p:grpSp>
        <p:nvGrpSpPr>
          <p:cNvPr id="14348" name="Group 12"/>
          <p:cNvGrpSpPr/>
          <p:nvPr/>
        </p:nvGrpSpPr>
        <p:grpSpPr bwMode="auto">
          <a:xfrm>
            <a:off x="1476375" y="1916113"/>
            <a:ext cx="576263" cy="733425"/>
            <a:chOff x="0" y="0"/>
            <a:chExt cx="363" cy="462"/>
          </a:xfrm>
        </p:grpSpPr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>
              <a:off x="45" y="237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39</a:t>
              </a:r>
            </a:p>
          </p:txBody>
        </p:sp>
        <p:sp>
          <p:nvSpPr>
            <p:cNvPr id="14351" name="Text Box 15"/>
            <p:cNvSpPr txBox="1">
              <a:spLocks noChangeArrowheads="1"/>
            </p:cNvSpPr>
            <p:nvPr/>
          </p:nvSpPr>
          <p:spPr bwMode="auto">
            <a:xfrm>
              <a:off x="0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100</a:t>
              </a:r>
            </a:p>
          </p:txBody>
        </p:sp>
      </p:grpSp>
      <p:grpSp>
        <p:nvGrpSpPr>
          <p:cNvPr id="14352" name="Group 16"/>
          <p:cNvGrpSpPr/>
          <p:nvPr/>
        </p:nvGrpSpPr>
        <p:grpSpPr bwMode="auto">
          <a:xfrm>
            <a:off x="3490913" y="1916113"/>
            <a:ext cx="576262" cy="733425"/>
            <a:chOff x="0" y="0"/>
            <a:chExt cx="363" cy="462"/>
          </a:xfrm>
        </p:grpSpPr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45" y="237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3</a:t>
              </a:r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0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100</a:t>
              </a:r>
            </a:p>
          </p:txBody>
        </p:sp>
      </p:grpSp>
      <p:grpSp>
        <p:nvGrpSpPr>
          <p:cNvPr id="14356" name="Group 20"/>
          <p:cNvGrpSpPr/>
          <p:nvPr/>
        </p:nvGrpSpPr>
        <p:grpSpPr bwMode="auto">
          <a:xfrm>
            <a:off x="5651500" y="1916113"/>
            <a:ext cx="576263" cy="733425"/>
            <a:chOff x="0" y="0"/>
            <a:chExt cx="363" cy="462"/>
          </a:xfrm>
        </p:grpSpPr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45" y="237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41</a:t>
              </a:r>
            </a:p>
          </p:txBody>
        </p:sp>
        <p:sp>
          <p:nvSpPr>
            <p:cNvPr id="14359" name="Text Box 23"/>
            <p:cNvSpPr txBox="1">
              <a:spLocks noChangeArrowheads="1"/>
            </p:cNvSpPr>
            <p:nvPr/>
          </p:nvSpPr>
          <p:spPr bwMode="auto">
            <a:xfrm>
              <a:off x="0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100</a:t>
              </a:r>
            </a:p>
          </p:txBody>
        </p:sp>
      </p:grp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539750" y="2708275"/>
            <a:ext cx="540067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30000"/>
              </a:spcBef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  （</a:t>
            </a:r>
            <a:r>
              <a:rPr lang="en-US" sz="2400" b="1" dirty="0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）文学类图书比科技类与工具类</a:t>
            </a:r>
          </a:p>
          <a:p>
            <a:pPr algn="l" eaLnBrk="1" hangingPunct="1">
              <a:spcBef>
                <a:spcPct val="30000"/>
              </a:spcBef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的和多占总数的几分之几？</a:t>
            </a:r>
          </a:p>
        </p:txBody>
      </p:sp>
      <p:grpSp>
        <p:nvGrpSpPr>
          <p:cNvPr id="14361" name="Group 55"/>
          <p:cNvGrpSpPr/>
          <p:nvPr/>
        </p:nvGrpSpPr>
        <p:grpSpPr bwMode="auto">
          <a:xfrm>
            <a:off x="1547813" y="3644900"/>
            <a:ext cx="2879725" cy="733425"/>
            <a:chOff x="0" y="0"/>
            <a:chExt cx="1814" cy="462"/>
          </a:xfrm>
        </p:grpSpPr>
        <p:grpSp>
          <p:nvGrpSpPr>
            <p:cNvPr id="14362" name="Group 26"/>
            <p:cNvGrpSpPr/>
            <p:nvPr/>
          </p:nvGrpSpPr>
          <p:grpSpPr bwMode="auto">
            <a:xfrm>
              <a:off x="0" y="0"/>
              <a:ext cx="364" cy="462"/>
              <a:chOff x="0" y="0"/>
              <a:chExt cx="364" cy="462"/>
            </a:xfrm>
          </p:grpSpPr>
          <p:sp>
            <p:nvSpPr>
              <p:cNvPr id="14363" name="Line 27"/>
              <p:cNvSpPr>
                <a:spLocks noChangeShapeType="1"/>
              </p:cNvSpPr>
              <p:nvPr/>
            </p:nvSpPr>
            <p:spPr bwMode="auto">
              <a:xfrm>
                <a:off x="47" y="242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4" name="Text Box 2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39</a:t>
                </a:r>
              </a:p>
            </p:txBody>
          </p:sp>
          <p:sp>
            <p:nvSpPr>
              <p:cNvPr id="14365" name="Text Box 29"/>
              <p:cNvSpPr txBox="1">
                <a:spLocks noChangeArrowheads="1"/>
              </p:cNvSpPr>
              <p:nvPr/>
            </p:nvSpPr>
            <p:spPr bwMode="auto">
              <a:xfrm>
                <a:off x="1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100</a:t>
                </a:r>
              </a:p>
            </p:txBody>
          </p:sp>
        </p:grpSp>
        <p:grpSp>
          <p:nvGrpSpPr>
            <p:cNvPr id="14366" name="Group 30"/>
            <p:cNvGrpSpPr/>
            <p:nvPr/>
          </p:nvGrpSpPr>
          <p:grpSpPr bwMode="auto">
            <a:xfrm>
              <a:off x="679" y="0"/>
              <a:ext cx="364" cy="462"/>
              <a:chOff x="0" y="0"/>
              <a:chExt cx="364" cy="462"/>
            </a:xfrm>
          </p:grpSpPr>
          <p:sp>
            <p:nvSpPr>
              <p:cNvPr id="14367" name="Line 31"/>
              <p:cNvSpPr>
                <a:spLocks noChangeShapeType="1"/>
              </p:cNvSpPr>
              <p:nvPr/>
            </p:nvSpPr>
            <p:spPr bwMode="auto">
              <a:xfrm>
                <a:off x="47" y="242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68" name="Text Box 3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17</a:t>
                </a:r>
              </a:p>
            </p:txBody>
          </p:sp>
          <p:sp>
            <p:nvSpPr>
              <p:cNvPr id="14369" name="Text Box 33"/>
              <p:cNvSpPr txBox="1">
                <a:spLocks noChangeArrowheads="1"/>
              </p:cNvSpPr>
              <p:nvPr/>
            </p:nvSpPr>
            <p:spPr bwMode="auto">
              <a:xfrm>
                <a:off x="1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100</a:t>
                </a:r>
              </a:p>
            </p:txBody>
          </p:sp>
        </p:grpSp>
        <p:grpSp>
          <p:nvGrpSpPr>
            <p:cNvPr id="14370" name="Group 34"/>
            <p:cNvGrpSpPr/>
            <p:nvPr/>
          </p:nvGrpSpPr>
          <p:grpSpPr bwMode="auto">
            <a:xfrm>
              <a:off x="1178" y="0"/>
              <a:ext cx="364" cy="462"/>
              <a:chOff x="0" y="0"/>
              <a:chExt cx="364" cy="462"/>
            </a:xfrm>
          </p:grpSpPr>
          <p:sp>
            <p:nvSpPr>
              <p:cNvPr id="14371" name="Line 35"/>
              <p:cNvSpPr>
                <a:spLocks noChangeShapeType="1"/>
              </p:cNvSpPr>
              <p:nvPr/>
            </p:nvSpPr>
            <p:spPr bwMode="auto">
              <a:xfrm>
                <a:off x="47" y="242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2" name="Text Box 3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14373" name="Text Box 37"/>
              <p:cNvSpPr txBox="1">
                <a:spLocks noChangeArrowheads="1"/>
              </p:cNvSpPr>
              <p:nvPr/>
            </p:nvSpPr>
            <p:spPr bwMode="auto">
              <a:xfrm>
                <a:off x="1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100</a:t>
                </a:r>
              </a:p>
            </p:txBody>
          </p:sp>
        </p:grpSp>
        <p:sp>
          <p:nvSpPr>
            <p:cNvPr id="14374" name="Text Box 38"/>
            <p:cNvSpPr txBox="1">
              <a:spLocks noChangeArrowheads="1"/>
            </p:cNvSpPr>
            <p:nvPr/>
          </p:nvSpPr>
          <p:spPr bwMode="auto">
            <a:xfrm>
              <a:off x="317" y="113"/>
              <a:ext cx="14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DE0000"/>
                  </a:solidFill>
                  <a:ea typeface="楷体_GB2312" pitchFamily="1" charset="-122"/>
                </a:rPr>
                <a:t>－（        ＋       ）</a:t>
              </a:r>
            </a:p>
          </p:txBody>
        </p:sp>
      </p:grpSp>
      <p:grpSp>
        <p:nvGrpSpPr>
          <p:cNvPr id="14375" name="Group 39"/>
          <p:cNvGrpSpPr/>
          <p:nvPr/>
        </p:nvGrpSpPr>
        <p:grpSpPr bwMode="auto">
          <a:xfrm>
            <a:off x="755650" y="5734050"/>
            <a:ext cx="6911975" cy="733425"/>
            <a:chOff x="0" y="0"/>
            <a:chExt cx="4354" cy="462"/>
          </a:xfrm>
        </p:grpSpPr>
        <p:sp>
          <p:nvSpPr>
            <p:cNvPr id="14376" name="Text Box 50"/>
            <p:cNvSpPr txBox="1">
              <a:spLocks noChangeArrowheads="1"/>
            </p:cNvSpPr>
            <p:nvPr/>
          </p:nvSpPr>
          <p:spPr bwMode="auto">
            <a:xfrm>
              <a:off x="0" y="136"/>
              <a:ext cx="43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>
                  <a:ea typeface="楷体_GB2312" pitchFamily="1" charset="-122"/>
                </a:rPr>
                <a:t>答：文学类图书比科技类与工具类的和多占总数的</a:t>
              </a:r>
              <a:r>
                <a:rPr lang="zh-CN" altLang="en-US" b="1">
                  <a:solidFill>
                    <a:srgbClr val="FF0000"/>
                  </a:solidFill>
                  <a:ea typeface="楷体_GB2312" pitchFamily="1" charset="-122"/>
                </a:rPr>
                <a:t>         </a:t>
              </a:r>
              <a:r>
                <a:rPr lang="zh-CN" altLang="en-US" b="1">
                  <a:ea typeface="楷体_GB2312" pitchFamily="1" charset="-122"/>
                </a:rPr>
                <a:t>。</a:t>
              </a:r>
            </a:p>
          </p:txBody>
        </p:sp>
        <p:sp>
          <p:nvSpPr>
            <p:cNvPr id="14377" name="Line 52"/>
            <p:cNvSpPr>
              <a:spLocks noChangeShapeType="1"/>
            </p:cNvSpPr>
            <p:nvPr/>
          </p:nvSpPr>
          <p:spPr bwMode="auto">
            <a:xfrm>
              <a:off x="3630" y="242"/>
              <a:ext cx="272" cy="0"/>
            </a:xfrm>
            <a:prstGeom prst="line">
              <a:avLst/>
            </a:prstGeom>
            <a:noFill/>
            <a:ln w="1905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8" name="Text Box 53"/>
            <p:cNvSpPr txBox="1">
              <a:spLocks noChangeArrowheads="1"/>
            </p:cNvSpPr>
            <p:nvPr/>
          </p:nvSpPr>
          <p:spPr bwMode="auto">
            <a:xfrm>
              <a:off x="3583" y="0"/>
              <a:ext cx="3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19</a:t>
              </a:r>
            </a:p>
          </p:txBody>
        </p:sp>
        <p:sp>
          <p:nvSpPr>
            <p:cNvPr id="14379" name="Text Box 54"/>
            <p:cNvSpPr txBox="1">
              <a:spLocks noChangeArrowheads="1"/>
            </p:cNvSpPr>
            <p:nvPr/>
          </p:nvSpPr>
          <p:spPr bwMode="auto">
            <a:xfrm>
              <a:off x="3584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100</a:t>
              </a:r>
            </a:p>
          </p:txBody>
        </p:sp>
      </p:grpSp>
      <p:grpSp>
        <p:nvGrpSpPr>
          <p:cNvPr id="14380" name="Group 67"/>
          <p:cNvGrpSpPr/>
          <p:nvPr/>
        </p:nvGrpSpPr>
        <p:grpSpPr bwMode="auto">
          <a:xfrm>
            <a:off x="1116013" y="4365625"/>
            <a:ext cx="2879725" cy="739775"/>
            <a:chOff x="0" y="0"/>
            <a:chExt cx="1814" cy="466"/>
          </a:xfrm>
        </p:grpSpPr>
        <p:sp>
          <p:nvSpPr>
            <p:cNvPr id="14381" name="Text Box 45"/>
            <p:cNvSpPr txBox="1">
              <a:spLocks noChangeArrowheads="1"/>
            </p:cNvSpPr>
            <p:nvPr/>
          </p:nvSpPr>
          <p:spPr bwMode="auto">
            <a:xfrm>
              <a:off x="0" y="109"/>
              <a:ext cx="18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＝      －</a:t>
              </a:r>
            </a:p>
          </p:txBody>
        </p:sp>
        <p:grpSp>
          <p:nvGrpSpPr>
            <p:cNvPr id="14382" name="Group 56"/>
            <p:cNvGrpSpPr/>
            <p:nvPr/>
          </p:nvGrpSpPr>
          <p:grpSpPr bwMode="auto">
            <a:xfrm>
              <a:off x="271" y="0"/>
              <a:ext cx="364" cy="462"/>
              <a:chOff x="0" y="0"/>
              <a:chExt cx="364" cy="462"/>
            </a:xfrm>
          </p:grpSpPr>
          <p:sp>
            <p:nvSpPr>
              <p:cNvPr id="14383" name="Line 46"/>
              <p:cNvSpPr>
                <a:spLocks noChangeShapeType="1"/>
              </p:cNvSpPr>
              <p:nvPr/>
            </p:nvSpPr>
            <p:spPr bwMode="auto">
              <a:xfrm>
                <a:off x="46" y="24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84" name="Text Box 4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39</a:t>
                </a:r>
              </a:p>
            </p:txBody>
          </p:sp>
          <p:sp>
            <p:nvSpPr>
              <p:cNvPr id="14385" name="Text Box 48"/>
              <p:cNvSpPr txBox="1">
                <a:spLocks noChangeArrowheads="1"/>
              </p:cNvSpPr>
              <p:nvPr/>
            </p:nvSpPr>
            <p:spPr bwMode="auto">
              <a:xfrm>
                <a:off x="1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100</a:t>
                </a:r>
              </a:p>
            </p:txBody>
          </p:sp>
        </p:grpSp>
        <p:grpSp>
          <p:nvGrpSpPr>
            <p:cNvPr id="14386" name="Group 57"/>
            <p:cNvGrpSpPr/>
            <p:nvPr/>
          </p:nvGrpSpPr>
          <p:grpSpPr bwMode="auto">
            <a:xfrm>
              <a:off x="952" y="4"/>
              <a:ext cx="364" cy="462"/>
              <a:chOff x="0" y="0"/>
              <a:chExt cx="364" cy="462"/>
            </a:xfrm>
          </p:grpSpPr>
          <p:sp>
            <p:nvSpPr>
              <p:cNvPr id="14387" name="Line 58"/>
              <p:cNvSpPr>
                <a:spLocks noChangeShapeType="1"/>
              </p:cNvSpPr>
              <p:nvPr/>
            </p:nvSpPr>
            <p:spPr bwMode="auto">
              <a:xfrm>
                <a:off x="46" y="24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88" name="Text Box 59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20</a:t>
                </a:r>
              </a:p>
            </p:txBody>
          </p:sp>
          <p:sp>
            <p:nvSpPr>
              <p:cNvPr id="14389" name="Text Box 60"/>
              <p:cNvSpPr txBox="1">
                <a:spLocks noChangeArrowheads="1"/>
              </p:cNvSpPr>
              <p:nvPr/>
            </p:nvSpPr>
            <p:spPr bwMode="auto">
              <a:xfrm>
                <a:off x="1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100</a:t>
                </a:r>
              </a:p>
            </p:txBody>
          </p:sp>
        </p:grpSp>
      </p:grpSp>
      <p:grpSp>
        <p:nvGrpSpPr>
          <p:cNvPr id="14390" name="Group 66"/>
          <p:cNvGrpSpPr/>
          <p:nvPr/>
        </p:nvGrpSpPr>
        <p:grpSpPr bwMode="auto">
          <a:xfrm>
            <a:off x="1116013" y="5084763"/>
            <a:ext cx="1295400" cy="733425"/>
            <a:chOff x="0" y="0"/>
            <a:chExt cx="816" cy="462"/>
          </a:xfrm>
        </p:grpSpPr>
        <p:sp>
          <p:nvSpPr>
            <p:cNvPr id="14391" name="Text Box 61"/>
            <p:cNvSpPr txBox="1">
              <a:spLocks noChangeArrowheads="1"/>
            </p:cNvSpPr>
            <p:nvPr/>
          </p:nvSpPr>
          <p:spPr bwMode="auto">
            <a:xfrm>
              <a:off x="0" y="109"/>
              <a:ext cx="8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＝</a:t>
              </a:r>
            </a:p>
          </p:txBody>
        </p:sp>
        <p:grpSp>
          <p:nvGrpSpPr>
            <p:cNvPr id="14392" name="Group 62"/>
            <p:cNvGrpSpPr/>
            <p:nvPr/>
          </p:nvGrpSpPr>
          <p:grpSpPr bwMode="auto">
            <a:xfrm>
              <a:off x="271" y="0"/>
              <a:ext cx="364" cy="462"/>
              <a:chOff x="0" y="0"/>
              <a:chExt cx="364" cy="462"/>
            </a:xfrm>
          </p:grpSpPr>
          <p:sp>
            <p:nvSpPr>
              <p:cNvPr id="14393" name="Line 63"/>
              <p:cNvSpPr>
                <a:spLocks noChangeShapeType="1"/>
              </p:cNvSpPr>
              <p:nvPr/>
            </p:nvSpPr>
            <p:spPr bwMode="auto">
              <a:xfrm>
                <a:off x="46" y="24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94" name="Text Box 6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19</a:t>
                </a:r>
              </a:p>
            </p:txBody>
          </p:sp>
          <p:sp>
            <p:nvSpPr>
              <p:cNvPr id="14395" name="Text Box 65"/>
              <p:cNvSpPr txBox="1">
                <a:spLocks noChangeArrowheads="1"/>
              </p:cNvSpPr>
              <p:nvPr/>
            </p:nvSpPr>
            <p:spPr bwMode="auto">
              <a:xfrm>
                <a:off x="1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100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        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719138" y="1438275"/>
            <a:ext cx="4032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>
                <a:latin typeface="楷体_GB2312" pitchFamily="1" charset="-122"/>
                <a:ea typeface="楷体_GB2312" pitchFamily="1" charset="-122"/>
              </a:rPr>
              <a:t>4.</a:t>
            </a:r>
            <a:endParaRPr lang="zh-CN" altLang="en-US" sz="2800" b="1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16013" y="1449388"/>
            <a:ext cx="7416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小红和小华共同做一批纸花。小红做了    ，小华</a:t>
            </a:r>
          </a:p>
          <a:p>
            <a:pPr algn="l">
              <a:spcBef>
                <a:spcPct val="50000"/>
              </a:spcBef>
            </a:pP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做了    。他们一共完成了几分之几？还剩几分之</a:t>
            </a:r>
          </a:p>
          <a:p>
            <a:pPr algn="l">
              <a:spcBef>
                <a:spcPct val="50000"/>
              </a:spcBef>
            </a:pP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几没完成？</a:t>
            </a:r>
          </a:p>
        </p:txBody>
      </p:sp>
      <p:grpSp>
        <p:nvGrpSpPr>
          <p:cNvPr id="15365" name="Group 8"/>
          <p:cNvGrpSpPr/>
          <p:nvPr/>
        </p:nvGrpSpPr>
        <p:grpSpPr bwMode="auto">
          <a:xfrm>
            <a:off x="6372225" y="1341438"/>
            <a:ext cx="576263" cy="733425"/>
            <a:chOff x="0" y="0"/>
            <a:chExt cx="363" cy="462"/>
          </a:xfrm>
        </p:grpSpPr>
        <p:sp>
          <p:nvSpPr>
            <p:cNvPr id="15366" name="Line 9"/>
            <p:cNvSpPr>
              <a:spLocks noChangeShapeType="1"/>
            </p:cNvSpPr>
            <p:nvPr/>
          </p:nvSpPr>
          <p:spPr bwMode="auto">
            <a:xfrm>
              <a:off x="45" y="237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7" name="Text Box 10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2</a:t>
              </a:r>
            </a:p>
          </p:txBody>
        </p:sp>
        <p:sp>
          <p:nvSpPr>
            <p:cNvPr id="15368" name="Text Box 11"/>
            <p:cNvSpPr txBox="1">
              <a:spLocks noChangeArrowheads="1"/>
            </p:cNvSpPr>
            <p:nvPr/>
          </p:nvSpPr>
          <p:spPr bwMode="auto">
            <a:xfrm>
              <a:off x="0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7</a:t>
              </a:r>
            </a:p>
          </p:txBody>
        </p:sp>
      </p:grpSp>
      <p:grpSp>
        <p:nvGrpSpPr>
          <p:cNvPr id="15369" name="Group 8"/>
          <p:cNvGrpSpPr/>
          <p:nvPr/>
        </p:nvGrpSpPr>
        <p:grpSpPr bwMode="auto">
          <a:xfrm>
            <a:off x="1835150" y="1844675"/>
            <a:ext cx="576263" cy="733425"/>
            <a:chOff x="0" y="0"/>
            <a:chExt cx="363" cy="462"/>
          </a:xfrm>
        </p:grpSpPr>
        <p:sp>
          <p:nvSpPr>
            <p:cNvPr id="15370" name="Line 9"/>
            <p:cNvSpPr>
              <a:spLocks noChangeShapeType="1"/>
            </p:cNvSpPr>
            <p:nvPr/>
          </p:nvSpPr>
          <p:spPr bwMode="auto">
            <a:xfrm>
              <a:off x="45" y="237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1" name="Text Box 10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  <p:sp>
          <p:nvSpPr>
            <p:cNvPr id="15372" name="Text Box 11"/>
            <p:cNvSpPr txBox="1">
              <a:spLocks noChangeArrowheads="1"/>
            </p:cNvSpPr>
            <p:nvPr/>
          </p:nvSpPr>
          <p:spPr bwMode="auto">
            <a:xfrm>
              <a:off x="0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7</a:t>
              </a:r>
            </a:p>
          </p:txBody>
        </p:sp>
      </p:grpSp>
      <p:grpSp>
        <p:nvGrpSpPr>
          <p:cNvPr id="15373" name="Group 13"/>
          <p:cNvGrpSpPr/>
          <p:nvPr/>
        </p:nvGrpSpPr>
        <p:grpSpPr bwMode="auto">
          <a:xfrm>
            <a:off x="2266950" y="2997200"/>
            <a:ext cx="2520950" cy="733425"/>
            <a:chOff x="0" y="0"/>
            <a:chExt cx="1588" cy="462"/>
          </a:xfrm>
        </p:grpSpPr>
        <p:grpSp>
          <p:nvGrpSpPr>
            <p:cNvPr id="15374" name="Group 14"/>
            <p:cNvGrpSpPr/>
            <p:nvPr/>
          </p:nvGrpSpPr>
          <p:grpSpPr bwMode="auto">
            <a:xfrm>
              <a:off x="0" y="0"/>
              <a:ext cx="364" cy="462"/>
              <a:chOff x="0" y="0"/>
              <a:chExt cx="364" cy="462"/>
            </a:xfrm>
          </p:grpSpPr>
          <p:sp>
            <p:nvSpPr>
              <p:cNvPr id="15375" name="Line 72"/>
              <p:cNvSpPr>
                <a:spLocks noChangeShapeType="1"/>
              </p:cNvSpPr>
              <p:nvPr/>
            </p:nvSpPr>
            <p:spPr bwMode="auto">
              <a:xfrm>
                <a:off x="46" y="242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6" name="Text Box 7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2</a:t>
                </a:r>
              </a:p>
            </p:txBody>
          </p:sp>
          <p:sp>
            <p:nvSpPr>
              <p:cNvPr id="15377" name="Text Box 74"/>
              <p:cNvSpPr txBox="1">
                <a:spLocks noChangeArrowheads="1"/>
              </p:cNvSpPr>
              <p:nvPr/>
            </p:nvSpPr>
            <p:spPr bwMode="auto">
              <a:xfrm>
                <a:off x="1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7</a:t>
                </a:r>
              </a:p>
            </p:txBody>
          </p:sp>
        </p:grpSp>
        <p:grpSp>
          <p:nvGrpSpPr>
            <p:cNvPr id="15378" name="Group 18"/>
            <p:cNvGrpSpPr/>
            <p:nvPr/>
          </p:nvGrpSpPr>
          <p:grpSpPr bwMode="auto">
            <a:xfrm>
              <a:off x="545" y="0"/>
              <a:ext cx="364" cy="462"/>
              <a:chOff x="0" y="0"/>
              <a:chExt cx="364" cy="462"/>
            </a:xfrm>
          </p:grpSpPr>
          <p:sp>
            <p:nvSpPr>
              <p:cNvPr id="15379" name="Line 72"/>
              <p:cNvSpPr>
                <a:spLocks noChangeShapeType="1"/>
              </p:cNvSpPr>
              <p:nvPr/>
            </p:nvSpPr>
            <p:spPr bwMode="auto">
              <a:xfrm>
                <a:off x="46" y="242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0" name="Text Box 7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15381" name="Text Box 74"/>
              <p:cNvSpPr txBox="1">
                <a:spLocks noChangeArrowheads="1"/>
              </p:cNvSpPr>
              <p:nvPr/>
            </p:nvSpPr>
            <p:spPr bwMode="auto">
              <a:xfrm>
                <a:off x="1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7</a:t>
                </a:r>
              </a:p>
            </p:txBody>
          </p:sp>
        </p:grpSp>
        <p:grpSp>
          <p:nvGrpSpPr>
            <p:cNvPr id="15382" name="Group 22"/>
            <p:cNvGrpSpPr/>
            <p:nvPr/>
          </p:nvGrpSpPr>
          <p:grpSpPr bwMode="auto">
            <a:xfrm>
              <a:off x="1134" y="0"/>
              <a:ext cx="364" cy="462"/>
              <a:chOff x="0" y="0"/>
              <a:chExt cx="364" cy="462"/>
            </a:xfrm>
          </p:grpSpPr>
          <p:sp>
            <p:nvSpPr>
              <p:cNvPr id="15383" name="Line 72"/>
              <p:cNvSpPr>
                <a:spLocks noChangeShapeType="1"/>
              </p:cNvSpPr>
              <p:nvPr/>
            </p:nvSpPr>
            <p:spPr bwMode="auto">
              <a:xfrm>
                <a:off x="46" y="242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4" name="Text Box 7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15385" name="Text Box 74"/>
              <p:cNvSpPr txBox="1">
                <a:spLocks noChangeArrowheads="1"/>
              </p:cNvSpPr>
              <p:nvPr/>
            </p:nvSpPr>
            <p:spPr bwMode="auto">
              <a:xfrm>
                <a:off x="1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7</a:t>
                </a:r>
              </a:p>
            </p:txBody>
          </p:sp>
        </p:grpSp>
        <p:sp>
          <p:nvSpPr>
            <p:cNvPr id="15386" name="Text Box 26"/>
            <p:cNvSpPr txBox="1">
              <a:spLocks noChangeArrowheads="1"/>
            </p:cNvSpPr>
            <p:nvPr/>
          </p:nvSpPr>
          <p:spPr bwMode="auto">
            <a:xfrm>
              <a:off x="318" y="136"/>
              <a:ext cx="12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>
                  <a:solidFill>
                    <a:srgbClr val="DE0000"/>
                  </a:solidFill>
                </a:rPr>
                <a:t>＋           ＝   </a:t>
              </a:r>
            </a:p>
          </p:txBody>
        </p:sp>
      </p:grpSp>
      <p:grpSp>
        <p:nvGrpSpPr>
          <p:cNvPr id="15387" name="Group 27"/>
          <p:cNvGrpSpPr/>
          <p:nvPr/>
        </p:nvGrpSpPr>
        <p:grpSpPr bwMode="auto">
          <a:xfrm>
            <a:off x="1835150" y="3632200"/>
            <a:ext cx="5400675" cy="733425"/>
            <a:chOff x="0" y="0"/>
            <a:chExt cx="3402" cy="462"/>
          </a:xfrm>
        </p:grpSpPr>
        <p:sp>
          <p:nvSpPr>
            <p:cNvPr id="15388" name="Text Box 28"/>
            <p:cNvSpPr txBox="1">
              <a:spLocks noChangeArrowheads="1"/>
            </p:cNvSpPr>
            <p:nvPr/>
          </p:nvSpPr>
          <p:spPr bwMode="auto">
            <a:xfrm>
              <a:off x="0" y="99"/>
              <a:ext cx="340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000" b="1">
                  <a:latin typeface="楷体_GB2312" pitchFamily="1" charset="-122"/>
                  <a:ea typeface="楷体_GB2312" pitchFamily="1" charset="-122"/>
                </a:rPr>
                <a:t>答：他们一共完成了</a:t>
              </a:r>
              <a:r>
                <a:rPr lang="zh-CN" altLang="en-US" sz="2000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     。</a:t>
              </a:r>
            </a:p>
          </p:txBody>
        </p:sp>
        <p:grpSp>
          <p:nvGrpSpPr>
            <p:cNvPr id="15389" name="Group 29"/>
            <p:cNvGrpSpPr/>
            <p:nvPr/>
          </p:nvGrpSpPr>
          <p:grpSpPr bwMode="auto">
            <a:xfrm>
              <a:off x="1496" y="0"/>
              <a:ext cx="364" cy="462"/>
              <a:chOff x="0" y="0"/>
              <a:chExt cx="364" cy="462"/>
            </a:xfrm>
          </p:grpSpPr>
          <p:sp>
            <p:nvSpPr>
              <p:cNvPr id="15390" name="Line 72"/>
              <p:cNvSpPr>
                <a:spLocks noChangeShapeType="1"/>
              </p:cNvSpPr>
              <p:nvPr/>
            </p:nvSpPr>
            <p:spPr bwMode="auto">
              <a:xfrm>
                <a:off x="46" y="242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91" name="Text Box 7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15392" name="Text Box 74"/>
              <p:cNvSpPr txBox="1">
                <a:spLocks noChangeArrowheads="1"/>
              </p:cNvSpPr>
              <p:nvPr/>
            </p:nvSpPr>
            <p:spPr bwMode="auto">
              <a:xfrm>
                <a:off x="1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7</a:t>
                </a:r>
              </a:p>
            </p:txBody>
          </p:sp>
        </p:grpSp>
      </p:grpSp>
      <p:grpSp>
        <p:nvGrpSpPr>
          <p:cNvPr id="15393" name="Group 33"/>
          <p:cNvGrpSpPr/>
          <p:nvPr/>
        </p:nvGrpSpPr>
        <p:grpSpPr bwMode="auto">
          <a:xfrm>
            <a:off x="2409825" y="4292600"/>
            <a:ext cx="2017713" cy="746125"/>
            <a:chOff x="0" y="0"/>
            <a:chExt cx="1271" cy="470"/>
          </a:xfrm>
        </p:grpSpPr>
        <p:grpSp>
          <p:nvGrpSpPr>
            <p:cNvPr id="15394" name="Group 34"/>
            <p:cNvGrpSpPr/>
            <p:nvPr/>
          </p:nvGrpSpPr>
          <p:grpSpPr bwMode="auto">
            <a:xfrm>
              <a:off x="907" y="0"/>
              <a:ext cx="364" cy="462"/>
              <a:chOff x="0" y="0"/>
              <a:chExt cx="364" cy="462"/>
            </a:xfrm>
          </p:grpSpPr>
          <p:sp>
            <p:nvSpPr>
              <p:cNvPr id="15395" name="Line 72"/>
              <p:cNvSpPr>
                <a:spLocks noChangeShapeType="1"/>
              </p:cNvSpPr>
              <p:nvPr/>
            </p:nvSpPr>
            <p:spPr bwMode="auto">
              <a:xfrm>
                <a:off x="46" y="242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96" name="Text Box 7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4</a:t>
                </a:r>
              </a:p>
            </p:txBody>
          </p:sp>
          <p:sp>
            <p:nvSpPr>
              <p:cNvPr id="15397" name="Text Box 74"/>
              <p:cNvSpPr txBox="1">
                <a:spLocks noChangeArrowheads="1"/>
              </p:cNvSpPr>
              <p:nvPr/>
            </p:nvSpPr>
            <p:spPr bwMode="auto">
              <a:xfrm>
                <a:off x="1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7</a:t>
                </a:r>
              </a:p>
            </p:txBody>
          </p:sp>
        </p:grpSp>
        <p:grpSp>
          <p:nvGrpSpPr>
            <p:cNvPr id="15398" name="Group 38"/>
            <p:cNvGrpSpPr/>
            <p:nvPr/>
          </p:nvGrpSpPr>
          <p:grpSpPr bwMode="auto">
            <a:xfrm>
              <a:off x="318" y="8"/>
              <a:ext cx="364" cy="462"/>
              <a:chOff x="0" y="0"/>
              <a:chExt cx="364" cy="462"/>
            </a:xfrm>
          </p:grpSpPr>
          <p:sp>
            <p:nvSpPr>
              <p:cNvPr id="15399" name="Line 72"/>
              <p:cNvSpPr>
                <a:spLocks noChangeShapeType="1"/>
              </p:cNvSpPr>
              <p:nvPr/>
            </p:nvSpPr>
            <p:spPr bwMode="auto">
              <a:xfrm>
                <a:off x="46" y="242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0" name="Text Box 7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15401" name="Text Box 74"/>
              <p:cNvSpPr txBox="1">
                <a:spLocks noChangeArrowheads="1"/>
              </p:cNvSpPr>
              <p:nvPr/>
            </p:nvSpPr>
            <p:spPr bwMode="auto">
              <a:xfrm>
                <a:off x="1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7</a:t>
                </a:r>
              </a:p>
            </p:txBody>
          </p:sp>
        </p:grpSp>
        <p:sp>
          <p:nvSpPr>
            <p:cNvPr id="15402" name="Text Box 42"/>
            <p:cNvSpPr txBox="1">
              <a:spLocks noChangeArrowheads="1"/>
            </p:cNvSpPr>
            <p:nvPr/>
          </p:nvSpPr>
          <p:spPr bwMode="auto">
            <a:xfrm>
              <a:off x="0" y="145"/>
              <a:ext cx="12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1 </a:t>
              </a:r>
              <a:r>
                <a:rPr lang="zh-CN" altLang="en-US">
                  <a:solidFill>
                    <a:srgbClr val="FF0000"/>
                  </a:solidFill>
                </a:rPr>
                <a:t>－</a:t>
              </a:r>
              <a:r>
                <a:rPr lang="zh-CN" altLang="en-US">
                  <a:solidFill>
                    <a:srgbClr val="DE0000"/>
                  </a:solidFill>
                </a:rPr>
                <a:t>          ＝   </a:t>
              </a:r>
            </a:p>
          </p:txBody>
        </p:sp>
      </p:grpSp>
      <p:grpSp>
        <p:nvGrpSpPr>
          <p:cNvPr id="15403" name="Group 43"/>
          <p:cNvGrpSpPr/>
          <p:nvPr/>
        </p:nvGrpSpPr>
        <p:grpSpPr bwMode="auto">
          <a:xfrm>
            <a:off x="1835150" y="5000625"/>
            <a:ext cx="5400675" cy="733425"/>
            <a:chOff x="0" y="0"/>
            <a:chExt cx="3402" cy="462"/>
          </a:xfrm>
        </p:grpSpPr>
        <p:sp>
          <p:nvSpPr>
            <p:cNvPr id="15404" name="Text Box 44"/>
            <p:cNvSpPr txBox="1">
              <a:spLocks noChangeArrowheads="1"/>
            </p:cNvSpPr>
            <p:nvPr/>
          </p:nvSpPr>
          <p:spPr bwMode="auto">
            <a:xfrm>
              <a:off x="0" y="91"/>
              <a:ext cx="340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000" b="1" dirty="0">
                  <a:latin typeface="楷体_GB2312" pitchFamily="1" charset="-122"/>
                  <a:ea typeface="楷体_GB2312" pitchFamily="1" charset="-122"/>
                </a:rPr>
                <a:t>答：还剩    没完</a:t>
              </a:r>
              <a:r>
                <a:rPr lang="zh-CN" altLang="en-US" sz="2000" b="1" dirty="0" smtClean="0">
                  <a:latin typeface="楷体_GB2312" pitchFamily="1" charset="-122"/>
                  <a:ea typeface="楷体_GB2312" pitchFamily="1" charset="-122"/>
                </a:rPr>
                <a:t>成。</a:t>
              </a:r>
              <a:endParaRPr lang="zh-CN" altLang="en-US" sz="2000" b="1" dirty="0">
                <a:latin typeface="楷体_GB2312" pitchFamily="1" charset="-122"/>
                <a:ea typeface="楷体_GB2312" pitchFamily="1" charset="-122"/>
              </a:endParaRPr>
            </a:p>
          </p:txBody>
        </p:sp>
        <p:grpSp>
          <p:nvGrpSpPr>
            <p:cNvPr id="15405" name="Group 45"/>
            <p:cNvGrpSpPr/>
            <p:nvPr/>
          </p:nvGrpSpPr>
          <p:grpSpPr bwMode="auto">
            <a:xfrm>
              <a:off x="681" y="0"/>
              <a:ext cx="364" cy="462"/>
              <a:chOff x="0" y="0"/>
              <a:chExt cx="364" cy="462"/>
            </a:xfrm>
          </p:grpSpPr>
          <p:sp>
            <p:nvSpPr>
              <p:cNvPr id="15406" name="Line 72"/>
              <p:cNvSpPr>
                <a:spLocks noChangeShapeType="1"/>
              </p:cNvSpPr>
              <p:nvPr/>
            </p:nvSpPr>
            <p:spPr bwMode="auto">
              <a:xfrm>
                <a:off x="46" y="242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7" name="Text Box 7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4</a:t>
                </a:r>
              </a:p>
            </p:txBody>
          </p:sp>
          <p:sp>
            <p:nvSpPr>
              <p:cNvPr id="15408" name="Text Box 74"/>
              <p:cNvSpPr txBox="1">
                <a:spLocks noChangeArrowheads="1"/>
              </p:cNvSpPr>
              <p:nvPr/>
            </p:nvSpPr>
            <p:spPr bwMode="auto">
              <a:xfrm>
                <a:off x="1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7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719138" y="1438275"/>
            <a:ext cx="2663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b="1">
                <a:latin typeface="楷体_GB2312" pitchFamily="1" charset="-122"/>
                <a:ea typeface="楷体_GB2312" pitchFamily="1" charset="-122"/>
              </a:rPr>
              <a:t>5.</a:t>
            </a:r>
          </a:p>
        </p:txBody>
      </p:sp>
      <p:pic>
        <p:nvPicPr>
          <p:cNvPr id="16387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</a:t>
            </a: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、自主练习        </a:t>
            </a:r>
          </a:p>
        </p:txBody>
      </p:sp>
      <p:grpSp>
        <p:nvGrpSpPr>
          <p:cNvPr id="16389" name="Group 49"/>
          <p:cNvGrpSpPr/>
          <p:nvPr/>
        </p:nvGrpSpPr>
        <p:grpSpPr bwMode="auto">
          <a:xfrm>
            <a:off x="539750" y="2227263"/>
            <a:ext cx="3529013" cy="914400"/>
            <a:chOff x="0" y="0"/>
            <a:chExt cx="2223" cy="576"/>
          </a:xfrm>
        </p:grpSpPr>
        <p:grpSp>
          <p:nvGrpSpPr>
            <p:cNvPr id="16390" name="Group 23"/>
            <p:cNvGrpSpPr/>
            <p:nvPr/>
          </p:nvGrpSpPr>
          <p:grpSpPr bwMode="auto">
            <a:xfrm>
              <a:off x="0" y="0"/>
              <a:ext cx="409" cy="576"/>
              <a:chOff x="0" y="0"/>
              <a:chExt cx="409" cy="576"/>
            </a:xfrm>
          </p:grpSpPr>
          <p:sp>
            <p:nvSpPr>
              <p:cNvPr id="16391" name="Line 20"/>
              <p:cNvSpPr>
                <a:spLocks noChangeShapeType="1"/>
              </p:cNvSpPr>
              <p:nvPr/>
            </p:nvSpPr>
            <p:spPr bwMode="auto">
              <a:xfrm>
                <a:off x="45" y="298"/>
                <a:ext cx="317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2" name="Text Box 2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16393" name="Text Box 22"/>
              <p:cNvSpPr txBox="1">
                <a:spLocks noChangeArrowheads="1"/>
              </p:cNvSpPr>
              <p:nvPr/>
            </p:nvSpPr>
            <p:spPr bwMode="auto">
              <a:xfrm>
                <a:off x="0" y="288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17</a:t>
                </a:r>
              </a:p>
            </p:txBody>
          </p:sp>
        </p:grpSp>
        <p:grpSp>
          <p:nvGrpSpPr>
            <p:cNvPr id="16394" name="Group 30"/>
            <p:cNvGrpSpPr/>
            <p:nvPr/>
          </p:nvGrpSpPr>
          <p:grpSpPr bwMode="auto">
            <a:xfrm>
              <a:off x="1089" y="0"/>
              <a:ext cx="635" cy="576"/>
              <a:chOff x="0" y="0"/>
              <a:chExt cx="635" cy="576"/>
            </a:xfrm>
          </p:grpSpPr>
          <p:sp>
            <p:nvSpPr>
              <p:cNvPr id="16395" name="Line 25"/>
              <p:cNvSpPr>
                <a:spLocks noChangeShapeType="1"/>
              </p:cNvSpPr>
              <p:nvPr/>
            </p:nvSpPr>
            <p:spPr bwMode="auto">
              <a:xfrm>
                <a:off x="136" y="284"/>
                <a:ext cx="317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6" name="Text Box 2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(   )</a:t>
                </a:r>
              </a:p>
            </p:txBody>
          </p:sp>
          <p:sp>
            <p:nvSpPr>
              <p:cNvPr id="16397" name="Text Box 27"/>
              <p:cNvSpPr txBox="1">
                <a:spLocks noChangeArrowheads="1"/>
              </p:cNvSpPr>
              <p:nvPr/>
            </p:nvSpPr>
            <p:spPr bwMode="auto">
              <a:xfrm>
                <a:off x="91" y="288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17</a:t>
                </a:r>
              </a:p>
            </p:txBody>
          </p:sp>
        </p:grpSp>
        <p:sp>
          <p:nvSpPr>
            <p:cNvPr id="16398" name="Text Box 39"/>
            <p:cNvSpPr txBox="1">
              <a:spLocks noChangeArrowheads="1"/>
            </p:cNvSpPr>
            <p:nvPr/>
          </p:nvSpPr>
          <p:spPr bwMode="auto">
            <a:xfrm>
              <a:off x="318" y="136"/>
              <a:ext cx="17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400" b="1">
                  <a:latin typeface="楷体_GB2312" pitchFamily="1" charset="-122"/>
                  <a:ea typeface="楷体_GB2312" pitchFamily="1" charset="-122"/>
                </a:rPr>
                <a:t>＋    ＋     ＝</a:t>
              </a:r>
            </a:p>
          </p:txBody>
        </p:sp>
        <p:grpSp>
          <p:nvGrpSpPr>
            <p:cNvPr id="16399" name="Group 40"/>
            <p:cNvGrpSpPr/>
            <p:nvPr/>
          </p:nvGrpSpPr>
          <p:grpSpPr bwMode="auto">
            <a:xfrm>
              <a:off x="544" y="0"/>
              <a:ext cx="409" cy="576"/>
              <a:chOff x="0" y="0"/>
              <a:chExt cx="409" cy="576"/>
            </a:xfrm>
          </p:grpSpPr>
          <p:sp>
            <p:nvSpPr>
              <p:cNvPr id="16400" name="Line 41"/>
              <p:cNvSpPr>
                <a:spLocks noChangeShapeType="1"/>
              </p:cNvSpPr>
              <p:nvPr/>
            </p:nvSpPr>
            <p:spPr bwMode="auto">
              <a:xfrm>
                <a:off x="45" y="298"/>
                <a:ext cx="317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1" name="Text Box 4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2</a:t>
                </a:r>
              </a:p>
            </p:txBody>
          </p:sp>
          <p:sp>
            <p:nvSpPr>
              <p:cNvPr id="16402" name="Text Box 43"/>
              <p:cNvSpPr txBox="1">
                <a:spLocks noChangeArrowheads="1"/>
              </p:cNvSpPr>
              <p:nvPr/>
            </p:nvSpPr>
            <p:spPr bwMode="auto">
              <a:xfrm>
                <a:off x="0" y="288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17</a:t>
                </a:r>
              </a:p>
            </p:txBody>
          </p:sp>
        </p:grpSp>
        <p:grpSp>
          <p:nvGrpSpPr>
            <p:cNvPr id="16403" name="Group 44"/>
            <p:cNvGrpSpPr/>
            <p:nvPr/>
          </p:nvGrpSpPr>
          <p:grpSpPr bwMode="auto">
            <a:xfrm>
              <a:off x="1814" y="0"/>
              <a:ext cx="409" cy="576"/>
              <a:chOff x="0" y="0"/>
              <a:chExt cx="409" cy="576"/>
            </a:xfrm>
          </p:grpSpPr>
          <p:sp>
            <p:nvSpPr>
              <p:cNvPr id="16404" name="Line 45"/>
              <p:cNvSpPr>
                <a:spLocks noChangeShapeType="1"/>
              </p:cNvSpPr>
              <p:nvPr/>
            </p:nvSpPr>
            <p:spPr bwMode="auto">
              <a:xfrm>
                <a:off x="45" y="298"/>
                <a:ext cx="317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5" name="Text Box 4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14</a:t>
                </a:r>
              </a:p>
            </p:txBody>
          </p:sp>
          <p:sp>
            <p:nvSpPr>
              <p:cNvPr id="16406" name="Text Box 47"/>
              <p:cNvSpPr txBox="1">
                <a:spLocks noChangeArrowheads="1"/>
              </p:cNvSpPr>
              <p:nvPr/>
            </p:nvSpPr>
            <p:spPr bwMode="auto">
              <a:xfrm>
                <a:off x="0" y="288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17</a:t>
                </a:r>
              </a:p>
            </p:txBody>
          </p:sp>
        </p:grpSp>
      </p:grpSp>
      <p:grpSp>
        <p:nvGrpSpPr>
          <p:cNvPr id="16407" name="Group 50"/>
          <p:cNvGrpSpPr/>
          <p:nvPr/>
        </p:nvGrpSpPr>
        <p:grpSpPr bwMode="auto">
          <a:xfrm>
            <a:off x="539750" y="3883025"/>
            <a:ext cx="3529013" cy="914400"/>
            <a:chOff x="0" y="0"/>
            <a:chExt cx="2223" cy="576"/>
          </a:xfrm>
        </p:grpSpPr>
        <p:grpSp>
          <p:nvGrpSpPr>
            <p:cNvPr id="16408" name="Group 51"/>
            <p:cNvGrpSpPr/>
            <p:nvPr/>
          </p:nvGrpSpPr>
          <p:grpSpPr bwMode="auto">
            <a:xfrm>
              <a:off x="0" y="0"/>
              <a:ext cx="409" cy="576"/>
              <a:chOff x="0" y="0"/>
              <a:chExt cx="409" cy="576"/>
            </a:xfrm>
          </p:grpSpPr>
          <p:sp>
            <p:nvSpPr>
              <p:cNvPr id="16409" name="Line 52"/>
              <p:cNvSpPr>
                <a:spLocks noChangeShapeType="1"/>
              </p:cNvSpPr>
              <p:nvPr/>
            </p:nvSpPr>
            <p:spPr bwMode="auto">
              <a:xfrm>
                <a:off x="45" y="298"/>
                <a:ext cx="317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0" name="Text Box 5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7</a:t>
                </a:r>
              </a:p>
            </p:txBody>
          </p:sp>
          <p:sp>
            <p:nvSpPr>
              <p:cNvPr id="16411" name="Text Box 54"/>
              <p:cNvSpPr txBox="1">
                <a:spLocks noChangeArrowheads="1"/>
              </p:cNvSpPr>
              <p:nvPr/>
            </p:nvSpPr>
            <p:spPr bwMode="auto">
              <a:xfrm>
                <a:off x="0" y="288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  <p:grpSp>
          <p:nvGrpSpPr>
            <p:cNvPr id="16412" name="Group 55"/>
            <p:cNvGrpSpPr/>
            <p:nvPr/>
          </p:nvGrpSpPr>
          <p:grpSpPr bwMode="auto">
            <a:xfrm>
              <a:off x="1089" y="0"/>
              <a:ext cx="635" cy="576"/>
              <a:chOff x="0" y="0"/>
              <a:chExt cx="635" cy="576"/>
            </a:xfrm>
          </p:grpSpPr>
          <p:sp>
            <p:nvSpPr>
              <p:cNvPr id="16413" name="Line 56"/>
              <p:cNvSpPr>
                <a:spLocks noChangeShapeType="1"/>
              </p:cNvSpPr>
              <p:nvPr/>
            </p:nvSpPr>
            <p:spPr bwMode="auto">
              <a:xfrm>
                <a:off x="136" y="284"/>
                <a:ext cx="317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4" name="Text Box 5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(   )</a:t>
                </a:r>
              </a:p>
            </p:txBody>
          </p:sp>
          <p:sp>
            <p:nvSpPr>
              <p:cNvPr id="16415" name="Text Box 58"/>
              <p:cNvSpPr txBox="1">
                <a:spLocks noChangeArrowheads="1"/>
              </p:cNvSpPr>
              <p:nvPr/>
            </p:nvSpPr>
            <p:spPr bwMode="auto">
              <a:xfrm>
                <a:off x="91" y="288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  <p:sp>
          <p:nvSpPr>
            <p:cNvPr id="16416" name="Text Box 59"/>
            <p:cNvSpPr txBox="1">
              <a:spLocks noChangeArrowheads="1"/>
            </p:cNvSpPr>
            <p:nvPr/>
          </p:nvSpPr>
          <p:spPr bwMode="auto">
            <a:xfrm>
              <a:off x="318" y="136"/>
              <a:ext cx="17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400" b="1">
                  <a:latin typeface="楷体_GB2312" pitchFamily="1" charset="-122"/>
                  <a:ea typeface="楷体_GB2312" pitchFamily="1" charset="-122"/>
                </a:rPr>
                <a:t>＋    －     ＝</a:t>
              </a:r>
            </a:p>
          </p:txBody>
        </p:sp>
        <p:grpSp>
          <p:nvGrpSpPr>
            <p:cNvPr id="16417" name="Group 60"/>
            <p:cNvGrpSpPr/>
            <p:nvPr/>
          </p:nvGrpSpPr>
          <p:grpSpPr bwMode="auto">
            <a:xfrm>
              <a:off x="544" y="0"/>
              <a:ext cx="409" cy="576"/>
              <a:chOff x="0" y="0"/>
              <a:chExt cx="409" cy="576"/>
            </a:xfrm>
          </p:grpSpPr>
          <p:sp>
            <p:nvSpPr>
              <p:cNvPr id="16418" name="Line 61"/>
              <p:cNvSpPr>
                <a:spLocks noChangeShapeType="1"/>
              </p:cNvSpPr>
              <p:nvPr/>
            </p:nvSpPr>
            <p:spPr bwMode="auto">
              <a:xfrm>
                <a:off x="45" y="298"/>
                <a:ext cx="317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9" name="Text Box 6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4</a:t>
                </a:r>
              </a:p>
            </p:txBody>
          </p:sp>
          <p:sp>
            <p:nvSpPr>
              <p:cNvPr id="16420" name="Text Box 63"/>
              <p:cNvSpPr txBox="1">
                <a:spLocks noChangeArrowheads="1"/>
              </p:cNvSpPr>
              <p:nvPr/>
            </p:nvSpPr>
            <p:spPr bwMode="auto">
              <a:xfrm>
                <a:off x="0" y="288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  <p:grpSp>
          <p:nvGrpSpPr>
            <p:cNvPr id="16421" name="Group 64"/>
            <p:cNvGrpSpPr/>
            <p:nvPr/>
          </p:nvGrpSpPr>
          <p:grpSpPr bwMode="auto">
            <a:xfrm>
              <a:off x="1814" y="0"/>
              <a:ext cx="409" cy="576"/>
              <a:chOff x="0" y="0"/>
              <a:chExt cx="409" cy="576"/>
            </a:xfrm>
          </p:grpSpPr>
          <p:sp>
            <p:nvSpPr>
              <p:cNvPr id="16422" name="Line 65"/>
              <p:cNvSpPr>
                <a:spLocks noChangeShapeType="1"/>
              </p:cNvSpPr>
              <p:nvPr/>
            </p:nvSpPr>
            <p:spPr bwMode="auto">
              <a:xfrm>
                <a:off x="45" y="298"/>
                <a:ext cx="317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23" name="Text Box 6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2</a:t>
                </a:r>
              </a:p>
            </p:txBody>
          </p:sp>
          <p:sp>
            <p:nvSpPr>
              <p:cNvPr id="16424" name="Text Box 67"/>
              <p:cNvSpPr txBox="1">
                <a:spLocks noChangeArrowheads="1"/>
              </p:cNvSpPr>
              <p:nvPr/>
            </p:nvSpPr>
            <p:spPr bwMode="auto">
              <a:xfrm>
                <a:off x="0" y="288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</p:grpSp>
      <p:grpSp>
        <p:nvGrpSpPr>
          <p:cNvPr id="16425" name="Group 150"/>
          <p:cNvGrpSpPr/>
          <p:nvPr/>
        </p:nvGrpSpPr>
        <p:grpSpPr bwMode="auto">
          <a:xfrm>
            <a:off x="5148263" y="2227263"/>
            <a:ext cx="3384550" cy="914400"/>
            <a:chOff x="0" y="0"/>
            <a:chExt cx="2132" cy="576"/>
          </a:xfrm>
        </p:grpSpPr>
        <p:grpSp>
          <p:nvGrpSpPr>
            <p:cNvPr id="16426" name="Group 137"/>
            <p:cNvGrpSpPr/>
            <p:nvPr/>
          </p:nvGrpSpPr>
          <p:grpSpPr bwMode="auto">
            <a:xfrm>
              <a:off x="998" y="0"/>
              <a:ext cx="635" cy="576"/>
              <a:chOff x="0" y="0"/>
              <a:chExt cx="635" cy="576"/>
            </a:xfrm>
          </p:grpSpPr>
          <p:sp>
            <p:nvSpPr>
              <p:cNvPr id="16427" name="Line 138"/>
              <p:cNvSpPr>
                <a:spLocks noChangeShapeType="1"/>
              </p:cNvSpPr>
              <p:nvPr/>
            </p:nvSpPr>
            <p:spPr bwMode="auto">
              <a:xfrm>
                <a:off x="136" y="284"/>
                <a:ext cx="317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28" name="Text Box 139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(   )</a:t>
                </a:r>
              </a:p>
            </p:txBody>
          </p:sp>
          <p:sp>
            <p:nvSpPr>
              <p:cNvPr id="16429" name="Text Box 140"/>
              <p:cNvSpPr txBox="1">
                <a:spLocks noChangeArrowheads="1"/>
              </p:cNvSpPr>
              <p:nvPr/>
            </p:nvSpPr>
            <p:spPr bwMode="auto">
              <a:xfrm>
                <a:off x="91" y="288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19</a:t>
                </a:r>
              </a:p>
            </p:txBody>
          </p:sp>
        </p:grpSp>
        <p:sp>
          <p:nvSpPr>
            <p:cNvPr id="16430" name="Text Box 141"/>
            <p:cNvSpPr txBox="1">
              <a:spLocks noChangeArrowheads="1"/>
            </p:cNvSpPr>
            <p:nvPr/>
          </p:nvSpPr>
          <p:spPr bwMode="auto">
            <a:xfrm>
              <a:off x="0" y="136"/>
              <a:ext cx="20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400" b="1">
                  <a:latin typeface="楷体_GB2312" pitchFamily="1" charset="-122"/>
                  <a:ea typeface="楷体_GB2312" pitchFamily="1" charset="-122"/>
                </a:rPr>
                <a:t>1 </a:t>
              </a:r>
              <a:r>
                <a:rPr lang="zh-CN" altLang="en-US" sz="2400" b="1">
                  <a:latin typeface="楷体_GB2312" pitchFamily="1" charset="-122"/>
                  <a:ea typeface="楷体_GB2312" pitchFamily="1" charset="-122"/>
                </a:rPr>
                <a:t>－    －     ＝</a:t>
              </a:r>
            </a:p>
          </p:txBody>
        </p:sp>
        <p:grpSp>
          <p:nvGrpSpPr>
            <p:cNvPr id="16431" name="Group 142"/>
            <p:cNvGrpSpPr/>
            <p:nvPr/>
          </p:nvGrpSpPr>
          <p:grpSpPr bwMode="auto">
            <a:xfrm>
              <a:off x="453" y="0"/>
              <a:ext cx="409" cy="576"/>
              <a:chOff x="0" y="0"/>
              <a:chExt cx="409" cy="576"/>
            </a:xfrm>
          </p:grpSpPr>
          <p:sp>
            <p:nvSpPr>
              <p:cNvPr id="16432" name="Line 143"/>
              <p:cNvSpPr>
                <a:spLocks noChangeShapeType="1"/>
              </p:cNvSpPr>
              <p:nvPr/>
            </p:nvSpPr>
            <p:spPr bwMode="auto">
              <a:xfrm>
                <a:off x="45" y="298"/>
                <a:ext cx="317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33" name="Text Box 14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16434" name="Text Box 145"/>
              <p:cNvSpPr txBox="1">
                <a:spLocks noChangeArrowheads="1"/>
              </p:cNvSpPr>
              <p:nvPr/>
            </p:nvSpPr>
            <p:spPr bwMode="auto">
              <a:xfrm>
                <a:off x="0" y="288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19</a:t>
                </a:r>
              </a:p>
            </p:txBody>
          </p:sp>
        </p:grpSp>
        <p:grpSp>
          <p:nvGrpSpPr>
            <p:cNvPr id="16435" name="Group 146"/>
            <p:cNvGrpSpPr/>
            <p:nvPr/>
          </p:nvGrpSpPr>
          <p:grpSpPr bwMode="auto">
            <a:xfrm>
              <a:off x="1723" y="0"/>
              <a:ext cx="409" cy="576"/>
              <a:chOff x="0" y="0"/>
              <a:chExt cx="409" cy="576"/>
            </a:xfrm>
          </p:grpSpPr>
          <p:sp>
            <p:nvSpPr>
              <p:cNvPr id="16436" name="Line 147"/>
              <p:cNvSpPr>
                <a:spLocks noChangeShapeType="1"/>
              </p:cNvSpPr>
              <p:nvPr/>
            </p:nvSpPr>
            <p:spPr bwMode="auto">
              <a:xfrm>
                <a:off x="45" y="298"/>
                <a:ext cx="317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37" name="Text Box 14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  <p:sp>
            <p:nvSpPr>
              <p:cNvPr id="16438" name="Text Box 149"/>
              <p:cNvSpPr txBox="1">
                <a:spLocks noChangeArrowheads="1"/>
              </p:cNvSpPr>
              <p:nvPr/>
            </p:nvSpPr>
            <p:spPr bwMode="auto">
              <a:xfrm>
                <a:off x="0" y="288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19</a:t>
                </a:r>
              </a:p>
            </p:txBody>
          </p:sp>
        </p:grpSp>
      </p:grpSp>
      <p:grpSp>
        <p:nvGrpSpPr>
          <p:cNvPr id="16439" name="Group 169"/>
          <p:cNvGrpSpPr/>
          <p:nvPr/>
        </p:nvGrpSpPr>
        <p:grpSpPr bwMode="auto">
          <a:xfrm>
            <a:off x="5003800" y="3883025"/>
            <a:ext cx="3529013" cy="914400"/>
            <a:chOff x="0" y="0"/>
            <a:chExt cx="2223" cy="576"/>
          </a:xfrm>
        </p:grpSpPr>
        <p:grpSp>
          <p:nvGrpSpPr>
            <p:cNvPr id="16440" name="Group 110"/>
            <p:cNvGrpSpPr/>
            <p:nvPr/>
          </p:nvGrpSpPr>
          <p:grpSpPr bwMode="auto">
            <a:xfrm>
              <a:off x="454" y="0"/>
              <a:ext cx="635" cy="576"/>
              <a:chOff x="0" y="0"/>
              <a:chExt cx="635" cy="576"/>
            </a:xfrm>
          </p:grpSpPr>
          <p:sp>
            <p:nvSpPr>
              <p:cNvPr id="16441" name="Line 111"/>
              <p:cNvSpPr>
                <a:spLocks noChangeShapeType="1"/>
              </p:cNvSpPr>
              <p:nvPr/>
            </p:nvSpPr>
            <p:spPr bwMode="auto">
              <a:xfrm>
                <a:off x="136" y="284"/>
                <a:ext cx="317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42" name="Text Box 11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(   )</a:t>
                </a:r>
              </a:p>
            </p:txBody>
          </p:sp>
          <p:sp>
            <p:nvSpPr>
              <p:cNvPr id="16443" name="Text Box 113"/>
              <p:cNvSpPr txBox="1">
                <a:spLocks noChangeArrowheads="1"/>
              </p:cNvSpPr>
              <p:nvPr/>
            </p:nvSpPr>
            <p:spPr bwMode="auto">
              <a:xfrm>
                <a:off x="91" y="288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23</a:t>
                </a:r>
              </a:p>
            </p:txBody>
          </p:sp>
        </p:grpSp>
        <p:grpSp>
          <p:nvGrpSpPr>
            <p:cNvPr id="16444" name="Group 152"/>
            <p:cNvGrpSpPr/>
            <p:nvPr/>
          </p:nvGrpSpPr>
          <p:grpSpPr bwMode="auto">
            <a:xfrm>
              <a:off x="0" y="0"/>
              <a:ext cx="409" cy="576"/>
              <a:chOff x="0" y="0"/>
              <a:chExt cx="409" cy="576"/>
            </a:xfrm>
          </p:grpSpPr>
          <p:sp>
            <p:nvSpPr>
              <p:cNvPr id="16445" name="Line 153"/>
              <p:cNvSpPr>
                <a:spLocks noChangeShapeType="1"/>
              </p:cNvSpPr>
              <p:nvPr/>
            </p:nvSpPr>
            <p:spPr bwMode="auto">
              <a:xfrm>
                <a:off x="45" y="298"/>
                <a:ext cx="317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46" name="Text Box 15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7</a:t>
                </a:r>
              </a:p>
            </p:txBody>
          </p:sp>
          <p:sp>
            <p:nvSpPr>
              <p:cNvPr id="16447" name="Text Box 155"/>
              <p:cNvSpPr txBox="1">
                <a:spLocks noChangeArrowheads="1"/>
              </p:cNvSpPr>
              <p:nvPr/>
            </p:nvSpPr>
            <p:spPr bwMode="auto">
              <a:xfrm>
                <a:off x="0" y="288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23</a:t>
                </a:r>
              </a:p>
            </p:txBody>
          </p:sp>
        </p:grpSp>
        <p:grpSp>
          <p:nvGrpSpPr>
            <p:cNvPr id="16448" name="Group 156"/>
            <p:cNvGrpSpPr/>
            <p:nvPr/>
          </p:nvGrpSpPr>
          <p:grpSpPr bwMode="auto">
            <a:xfrm>
              <a:off x="1089" y="0"/>
              <a:ext cx="635" cy="576"/>
              <a:chOff x="0" y="0"/>
              <a:chExt cx="635" cy="576"/>
            </a:xfrm>
          </p:grpSpPr>
          <p:sp>
            <p:nvSpPr>
              <p:cNvPr id="16449" name="Line 157"/>
              <p:cNvSpPr>
                <a:spLocks noChangeShapeType="1"/>
              </p:cNvSpPr>
              <p:nvPr/>
            </p:nvSpPr>
            <p:spPr bwMode="auto">
              <a:xfrm>
                <a:off x="136" y="284"/>
                <a:ext cx="317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50" name="Text Box 15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(   )</a:t>
                </a:r>
              </a:p>
            </p:txBody>
          </p:sp>
          <p:sp>
            <p:nvSpPr>
              <p:cNvPr id="16451" name="Text Box 159"/>
              <p:cNvSpPr txBox="1">
                <a:spLocks noChangeArrowheads="1"/>
              </p:cNvSpPr>
              <p:nvPr/>
            </p:nvSpPr>
            <p:spPr bwMode="auto">
              <a:xfrm>
                <a:off x="91" y="288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23</a:t>
                </a:r>
              </a:p>
            </p:txBody>
          </p:sp>
        </p:grpSp>
        <p:sp>
          <p:nvSpPr>
            <p:cNvPr id="16452" name="Text Box 160"/>
            <p:cNvSpPr txBox="1">
              <a:spLocks noChangeArrowheads="1"/>
            </p:cNvSpPr>
            <p:nvPr/>
          </p:nvSpPr>
          <p:spPr bwMode="auto">
            <a:xfrm>
              <a:off x="318" y="136"/>
              <a:ext cx="17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400" b="1">
                  <a:latin typeface="楷体_GB2312" pitchFamily="1" charset="-122"/>
                  <a:ea typeface="楷体_GB2312" pitchFamily="1" charset="-122"/>
                </a:rPr>
                <a:t>＋    ＋     ＝</a:t>
              </a:r>
            </a:p>
          </p:txBody>
        </p:sp>
        <p:grpSp>
          <p:nvGrpSpPr>
            <p:cNvPr id="16453" name="Group 165"/>
            <p:cNvGrpSpPr/>
            <p:nvPr/>
          </p:nvGrpSpPr>
          <p:grpSpPr bwMode="auto">
            <a:xfrm>
              <a:off x="1814" y="0"/>
              <a:ext cx="409" cy="576"/>
              <a:chOff x="0" y="0"/>
              <a:chExt cx="409" cy="576"/>
            </a:xfrm>
          </p:grpSpPr>
          <p:sp>
            <p:nvSpPr>
              <p:cNvPr id="16454" name="Line 166"/>
              <p:cNvSpPr>
                <a:spLocks noChangeShapeType="1"/>
              </p:cNvSpPr>
              <p:nvPr/>
            </p:nvSpPr>
            <p:spPr bwMode="auto">
              <a:xfrm>
                <a:off x="45" y="298"/>
                <a:ext cx="317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55" name="Text Box 16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0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  <p:sp>
            <p:nvSpPr>
              <p:cNvPr id="16456" name="Text Box 168"/>
              <p:cNvSpPr txBox="1">
                <a:spLocks noChangeArrowheads="1"/>
              </p:cNvSpPr>
              <p:nvPr/>
            </p:nvSpPr>
            <p:spPr bwMode="auto">
              <a:xfrm>
                <a:off x="0" y="288"/>
                <a:ext cx="4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400" b="1">
                    <a:latin typeface="楷体_GB2312" pitchFamily="1" charset="-122"/>
                    <a:ea typeface="楷体_GB2312" pitchFamily="1" charset="-122"/>
                  </a:rPr>
                  <a:t>23</a:t>
                </a:r>
              </a:p>
            </p:txBody>
          </p:sp>
        </p:grpSp>
      </p:grpSp>
      <p:sp>
        <p:nvSpPr>
          <p:cNvPr id="16457" name="Text Box 174"/>
          <p:cNvSpPr txBox="1">
            <a:spLocks noChangeArrowheads="1"/>
          </p:cNvSpPr>
          <p:nvPr/>
        </p:nvSpPr>
        <p:spPr bwMode="auto">
          <a:xfrm>
            <a:off x="2411413" y="2251075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DE0000"/>
                </a:solidFill>
                <a:latin typeface="楷体_GB2312" pitchFamily="1" charset="-122"/>
                <a:ea typeface="楷体_GB2312" pitchFamily="1" charset="-122"/>
              </a:rPr>
              <a:t>9</a:t>
            </a:r>
          </a:p>
        </p:txBody>
      </p:sp>
      <p:sp>
        <p:nvSpPr>
          <p:cNvPr id="16458" name="Text Box 175"/>
          <p:cNvSpPr txBox="1">
            <a:spLocks noChangeArrowheads="1"/>
          </p:cNvSpPr>
          <p:nvPr/>
        </p:nvSpPr>
        <p:spPr bwMode="auto">
          <a:xfrm>
            <a:off x="2428875" y="3868738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DE0000"/>
                </a:solidFill>
                <a:latin typeface="楷体_GB2312" pitchFamily="1" charset="-122"/>
                <a:ea typeface="楷体_GB2312" pitchFamily="1" charset="-122"/>
              </a:rPr>
              <a:t>9</a:t>
            </a:r>
          </a:p>
        </p:txBody>
      </p:sp>
      <p:sp>
        <p:nvSpPr>
          <p:cNvPr id="16459" name="Text Box 178"/>
          <p:cNvSpPr txBox="1">
            <a:spLocks noChangeArrowheads="1"/>
          </p:cNvSpPr>
          <p:nvPr/>
        </p:nvSpPr>
        <p:spPr bwMode="auto">
          <a:xfrm>
            <a:off x="6877050" y="2251075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DE0000"/>
                </a:solidFill>
                <a:latin typeface="楷体_GB2312" pitchFamily="1" charset="-122"/>
                <a:ea typeface="楷体_GB2312" pitchFamily="1" charset="-122"/>
              </a:rPr>
              <a:t>7</a:t>
            </a:r>
          </a:p>
        </p:txBody>
      </p:sp>
      <p:sp>
        <p:nvSpPr>
          <p:cNvPr id="16460" name="Text Box 179"/>
          <p:cNvSpPr txBox="1">
            <a:spLocks noChangeArrowheads="1"/>
          </p:cNvSpPr>
          <p:nvPr/>
        </p:nvSpPr>
        <p:spPr bwMode="auto">
          <a:xfrm>
            <a:off x="5883275" y="3868738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DE0000"/>
                </a:solidFill>
                <a:latin typeface="楷体_GB2312" pitchFamily="1" charset="-122"/>
                <a:ea typeface="楷体_GB2312" pitchFamily="1" charset="-122"/>
              </a:rPr>
              <a:t>1</a:t>
            </a:r>
          </a:p>
        </p:txBody>
      </p:sp>
      <p:sp>
        <p:nvSpPr>
          <p:cNvPr id="16461" name="Text Box 180"/>
          <p:cNvSpPr txBox="1">
            <a:spLocks noChangeArrowheads="1"/>
          </p:cNvSpPr>
          <p:nvPr/>
        </p:nvSpPr>
        <p:spPr bwMode="auto">
          <a:xfrm>
            <a:off x="6877050" y="3868738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DE0000"/>
                </a:solidFill>
                <a:latin typeface="楷体_GB2312" pitchFamily="1" charset="-122"/>
                <a:ea typeface="楷体_GB2312" pitchFamily="1" charset="-122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7" grpId="0" autoUpdateAnimBg="0"/>
      <p:bldP spid="16458" grpId="0" autoUpdateAnimBg="0"/>
      <p:bldP spid="16459" grpId="0" autoUpdateAnimBg="0"/>
      <p:bldP spid="16460" grpId="0" autoUpdateAnimBg="0"/>
      <p:bldP spid="164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468313" y="333375"/>
            <a:ext cx="7499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endParaRPr lang="zh-CN" altLang="en-US" sz="3200" b="1">
              <a:effectLst>
                <a:outerShdw blurRad="38100" dist="38100" dir="2700000" algn="tl">
                  <a:srgbClr val="C0C0C0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4099" name="Text Box 20"/>
          <p:cNvSpPr txBox="1">
            <a:spLocks noChangeArrowheads="1"/>
          </p:cNvSpPr>
          <p:nvPr/>
        </p:nvSpPr>
        <p:spPr bwMode="auto">
          <a:xfrm>
            <a:off x="539750" y="6061075"/>
            <a:ext cx="7272338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从图中，你知道了哪些数学信息？</a:t>
            </a:r>
            <a:endParaRPr lang="en-US" sz="2400" b="1" dirty="0">
              <a:latin typeface="楷体_GB2312" pitchFamily="1" charset="-122"/>
              <a:ea typeface="楷体_GB2312" pitchFamily="1" charset="-122"/>
            </a:endParaRPr>
          </a:p>
          <a:p>
            <a:pPr algn="l" eaLnBrk="1" hangingPunct="1">
              <a:lnSpc>
                <a:spcPct val="120000"/>
              </a:lnSpc>
            </a:pPr>
            <a:endParaRPr lang="zh-CN" altLang="en-US" sz="2400" b="1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4100" name="Text Box 32"/>
          <p:cNvSpPr txBox="1">
            <a:spLocks noChangeArrowheads="1"/>
          </p:cNvSpPr>
          <p:nvPr/>
        </p:nvSpPr>
        <p:spPr bwMode="auto">
          <a:xfrm>
            <a:off x="468313" y="836613"/>
            <a:ext cx="4824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b="1">
              <a:effectLst>
                <a:outerShdw blurRad="38100" dist="38100" dir="2700000" algn="tl">
                  <a:srgbClr val="C0C0C0"/>
                </a:outerShdw>
              </a:effectLst>
              <a:ea typeface="楷体_GB2312" pitchFamily="1" charset="-122"/>
            </a:endParaRPr>
          </a:p>
        </p:txBody>
      </p:sp>
      <p:sp>
        <p:nvSpPr>
          <p:cNvPr id="4101" name="Rectangle 3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1" charset="-122"/>
              </a:rPr>
              <a:t>一、情境导入</a:t>
            </a:r>
          </a:p>
        </p:txBody>
      </p:sp>
      <p:sp>
        <p:nvSpPr>
          <p:cNvPr id="4102" name="Text Box 36"/>
          <p:cNvSpPr txBox="1">
            <a:spLocks noChangeArrowheads="1"/>
          </p:cNvSpPr>
          <p:nvPr/>
        </p:nvSpPr>
        <p:spPr bwMode="auto">
          <a:xfrm>
            <a:off x="539750" y="6380163"/>
            <a:ext cx="6697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>
                <a:ea typeface="楷体_GB2312" pitchFamily="1" charset="-122"/>
              </a:rPr>
              <a:t>根据这些信息，你能提出什么问题？</a:t>
            </a:r>
          </a:p>
        </p:txBody>
      </p:sp>
      <p:pic>
        <p:nvPicPr>
          <p:cNvPr id="4103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Oval 42"/>
          <p:cNvSpPr>
            <a:spLocks noChangeArrowheads="1"/>
          </p:cNvSpPr>
          <p:nvPr/>
        </p:nvSpPr>
        <p:spPr bwMode="auto">
          <a:xfrm>
            <a:off x="0" y="4221163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5" name="Rectangle 46"/>
          <p:cNvSpPr>
            <a:spLocks noChangeArrowheads="1"/>
          </p:cNvSpPr>
          <p:nvPr/>
        </p:nvSpPr>
        <p:spPr bwMode="auto">
          <a:xfrm>
            <a:off x="4140200" y="0"/>
            <a:ext cx="165576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106" name="Group 79"/>
          <p:cNvGrpSpPr/>
          <p:nvPr/>
        </p:nvGrpSpPr>
        <p:grpSpPr bwMode="auto">
          <a:xfrm>
            <a:off x="827088" y="2781300"/>
            <a:ext cx="3529012" cy="1597025"/>
            <a:chOff x="0" y="0"/>
            <a:chExt cx="2223" cy="1006"/>
          </a:xfrm>
        </p:grpSpPr>
        <p:sp>
          <p:nvSpPr>
            <p:cNvPr id="4107" name="Text Box 16"/>
            <p:cNvSpPr txBox="1">
              <a:spLocks noChangeArrowheads="1"/>
            </p:cNvSpPr>
            <p:nvPr/>
          </p:nvSpPr>
          <p:spPr bwMode="auto">
            <a:xfrm>
              <a:off x="182" y="0"/>
              <a:ext cx="18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b="1">
                  <a:ea typeface="楷体_GB2312" pitchFamily="1" charset="-122"/>
                </a:rPr>
                <a:t>第一小组剪纸情况统计表</a:t>
              </a:r>
            </a:p>
          </p:txBody>
        </p:sp>
        <p:sp>
          <p:nvSpPr>
            <p:cNvPr id="4108" name="Rectangle 18"/>
            <p:cNvSpPr>
              <a:spLocks noChangeArrowheads="1"/>
            </p:cNvSpPr>
            <p:nvPr/>
          </p:nvSpPr>
          <p:spPr bwMode="auto">
            <a:xfrm>
              <a:off x="1815" y="547"/>
              <a:ext cx="40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4109" name="Rectangle 19"/>
            <p:cNvSpPr>
              <a:spLocks noChangeArrowheads="1"/>
            </p:cNvSpPr>
            <p:nvPr/>
          </p:nvSpPr>
          <p:spPr bwMode="auto">
            <a:xfrm>
              <a:off x="1407" y="547"/>
              <a:ext cx="40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4110" name="Rectangle 20"/>
            <p:cNvSpPr>
              <a:spLocks noChangeArrowheads="1"/>
            </p:cNvSpPr>
            <p:nvPr/>
          </p:nvSpPr>
          <p:spPr bwMode="auto">
            <a:xfrm>
              <a:off x="998" y="547"/>
              <a:ext cx="409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4111" name="Rectangle 21"/>
            <p:cNvSpPr>
              <a:spLocks noChangeArrowheads="1"/>
            </p:cNvSpPr>
            <p:nvPr/>
          </p:nvSpPr>
          <p:spPr bwMode="auto">
            <a:xfrm>
              <a:off x="590" y="547"/>
              <a:ext cx="40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4112" name="Rectangle 22"/>
            <p:cNvSpPr>
              <a:spLocks noChangeArrowheads="1"/>
            </p:cNvSpPr>
            <p:nvPr/>
          </p:nvSpPr>
          <p:spPr bwMode="auto">
            <a:xfrm>
              <a:off x="0" y="547"/>
              <a:ext cx="590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r>
                <a:rPr lang="zh-CN" altLang="en-US" sz="1400" b="1">
                  <a:latin typeface="Calibri" panose="020F0502020204030204" pitchFamily="34" charset="0"/>
                  <a:ea typeface="楷体_GB2312" pitchFamily="1" charset="-122"/>
                </a:rPr>
                <a:t>占小组作品总数的几分之几</a:t>
              </a:r>
            </a:p>
          </p:txBody>
        </p:sp>
        <p:sp>
          <p:nvSpPr>
            <p:cNvPr id="4113" name="Rectangle 23"/>
            <p:cNvSpPr>
              <a:spLocks noChangeArrowheads="1"/>
            </p:cNvSpPr>
            <p:nvPr/>
          </p:nvSpPr>
          <p:spPr bwMode="auto">
            <a:xfrm>
              <a:off x="1815" y="317"/>
              <a:ext cx="4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杨华</a:t>
              </a:r>
            </a:p>
          </p:txBody>
        </p:sp>
        <p:sp>
          <p:nvSpPr>
            <p:cNvPr id="4114" name="Rectangle 24"/>
            <p:cNvSpPr>
              <a:spLocks noChangeArrowheads="1"/>
            </p:cNvSpPr>
            <p:nvPr/>
          </p:nvSpPr>
          <p:spPr bwMode="auto">
            <a:xfrm>
              <a:off x="1407" y="317"/>
              <a:ext cx="4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刘虎</a:t>
              </a:r>
            </a:p>
          </p:txBody>
        </p:sp>
        <p:sp>
          <p:nvSpPr>
            <p:cNvPr id="4115" name="Rectangle 25"/>
            <p:cNvSpPr>
              <a:spLocks noChangeArrowheads="1"/>
            </p:cNvSpPr>
            <p:nvPr/>
          </p:nvSpPr>
          <p:spPr bwMode="auto">
            <a:xfrm>
              <a:off x="998" y="317"/>
              <a:ext cx="40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李军</a:t>
              </a:r>
            </a:p>
          </p:txBody>
        </p:sp>
        <p:sp>
          <p:nvSpPr>
            <p:cNvPr id="4116" name="Rectangle 26"/>
            <p:cNvSpPr>
              <a:spLocks noChangeArrowheads="1"/>
            </p:cNvSpPr>
            <p:nvPr/>
          </p:nvSpPr>
          <p:spPr bwMode="auto">
            <a:xfrm>
              <a:off x="590" y="317"/>
              <a:ext cx="4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王芳</a:t>
              </a:r>
            </a:p>
          </p:txBody>
        </p:sp>
        <p:sp>
          <p:nvSpPr>
            <p:cNvPr id="4117" name="Rectangle 27"/>
            <p:cNvSpPr>
              <a:spLocks noChangeArrowheads="1"/>
            </p:cNvSpPr>
            <p:nvPr/>
          </p:nvSpPr>
          <p:spPr bwMode="auto">
            <a:xfrm>
              <a:off x="0" y="317"/>
              <a:ext cx="59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姓名</a:t>
              </a:r>
            </a:p>
          </p:txBody>
        </p:sp>
        <p:sp>
          <p:nvSpPr>
            <p:cNvPr id="4118" name="Line 28"/>
            <p:cNvSpPr>
              <a:spLocks noChangeShapeType="1"/>
            </p:cNvSpPr>
            <p:nvPr/>
          </p:nvSpPr>
          <p:spPr bwMode="auto">
            <a:xfrm>
              <a:off x="0" y="317"/>
              <a:ext cx="2223" cy="0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9" name="Line 29"/>
            <p:cNvSpPr>
              <a:spLocks noChangeShapeType="1"/>
            </p:cNvSpPr>
            <p:nvPr/>
          </p:nvSpPr>
          <p:spPr bwMode="auto">
            <a:xfrm>
              <a:off x="0" y="547"/>
              <a:ext cx="2223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0" name="Line 30"/>
            <p:cNvSpPr>
              <a:spLocks noChangeShapeType="1"/>
            </p:cNvSpPr>
            <p:nvPr/>
          </p:nvSpPr>
          <p:spPr bwMode="auto">
            <a:xfrm>
              <a:off x="0" y="1006"/>
              <a:ext cx="2223" cy="0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1" name="Line 31"/>
            <p:cNvSpPr>
              <a:spLocks noChangeShapeType="1"/>
            </p:cNvSpPr>
            <p:nvPr/>
          </p:nvSpPr>
          <p:spPr bwMode="auto">
            <a:xfrm>
              <a:off x="0" y="317"/>
              <a:ext cx="0" cy="689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2" name="Line 32"/>
            <p:cNvSpPr>
              <a:spLocks noChangeShapeType="1"/>
            </p:cNvSpPr>
            <p:nvPr/>
          </p:nvSpPr>
          <p:spPr bwMode="auto">
            <a:xfrm>
              <a:off x="590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3" name="Line 33"/>
            <p:cNvSpPr>
              <a:spLocks noChangeShapeType="1"/>
            </p:cNvSpPr>
            <p:nvPr/>
          </p:nvSpPr>
          <p:spPr bwMode="auto">
            <a:xfrm>
              <a:off x="998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4" name="Line 34"/>
            <p:cNvSpPr>
              <a:spLocks noChangeShapeType="1"/>
            </p:cNvSpPr>
            <p:nvPr/>
          </p:nvSpPr>
          <p:spPr bwMode="auto">
            <a:xfrm>
              <a:off x="1407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5" name="Line 35"/>
            <p:cNvSpPr>
              <a:spLocks noChangeShapeType="1"/>
            </p:cNvSpPr>
            <p:nvPr/>
          </p:nvSpPr>
          <p:spPr bwMode="auto">
            <a:xfrm>
              <a:off x="1815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26" name="Line 36"/>
            <p:cNvSpPr>
              <a:spLocks noChangeShapeType="1"/>
            </p:cNvSpPr>
            <p:nvPr/>
          </p:nvSpPr>
          <p:spPr bwMode="auto">
            <a:xfrm>
              <a:off x="2223" y="317"/>
              <a:ext cx="0" cy="689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27" name="Group 37"/>
            <p:cNvGrpSpPr/>
            <p:nvPr/>
          </p:nvGrpSpPr>
          <p:grpSpPr bwMode="auto">
            <a:xfrm>
              <a:off x="590" y="544"/>
              <a:ext cx="363" cy="458"/>
              <a:chOff x="0" y="0"/>
              <a:chExt cx="363" cy="458"/>
            </a:xfrm>
          </p:grpSpPr>
          <p:sp>
            <p:nvSpPr>
              <p:cNvPr id="4128" name="Line 38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9" name="Text Box 39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4130" name="Text Box 40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  <p:grpSp>
          <p:nvGrpSpPr>
            <p:cNvPr id="4131" name="Group 41"/>
            <p:cNvGrpSpPr/>
            <p:nvPr/>
          </p:nvGrpSpPr>
          <p:grpSpPr bwMode="auto">
            <a:xfrm>
              <a:off x="998" y="544"/>
              <a:ext cx="363" cy="458"/>
              <a:chOff x="0" y="0"/>
              <a:chExt cx="363" cy="458"/>
            </a:xfrm>
          </p:grpSpPr>
          <p:sp>
            <p:nvSpPr>
              <p:cNvPr id="4132" name="Line 42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3" name="Text Box 43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2</a:t>
                </a:r>
              </a:p>
            </p:txBody>
          </p:sp>
          <p:sp>
            <p:nvSpPr>
              <p:cNvPr id="4134" name="Text Box 44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  <p:grpSp>
          <p:nvGrpSpPr>
            <p:cNvPr id="4135" name="Group 45"/>
            <p:cNvGrpSpPr/>
            <p:nvPr/>
          </p:nvGrpSpPr>
          <p:grpSpPr bwMode="auto">
            <a:xfrm>
              <a:off x="1407" y="544"/>
              <a:ext cx="363" cy="458"/>
              <a:chOff x="0" y="0"/>
              <a:chExt cx="363" cy="458"/>
            </a:xfrm>
          </p:grpSpPr>
          <p:sp>
            <p:nvSpPr>
              <p:cNvPr id="4136" name="Line 46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7" name="Text Box 47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8</a:t>
                </a:r>
              </a:p>
            </p:txBody>
          </p:sp>
          <p:sp>
            <p:nvSpPr>
              <p:cNvPr id="4138" name="Text Box 48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  <p:grpSp>
          <p:nvGrpSpPr>
            <p:cNvPr id="4139" name="Group 49"/>
            <p:cNvGrpSpPr/>
            <p:nvPr/>
          </p:nvGrpSpPr>
          <p:grpSpPr bwMode="auto">
            <a:xfrm>
              <a:off x="1815" y="544"/>
              <a:ext cx="363" cy="458"/>
              <a:chOff x="0" y="0"/>
              <a:chExt cx="363" cy="458"/>
            </a:xfrm>
          </p:grpSpPr>
          <p:sp>
            <p:nvSpPr>
              <p:cNvPr id="4140" name="Line 50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1" name="Text Box 51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4</a:t>
                </a:r>
              </a:p>
            </p:txBody>
          </p:sp>
          <p:sp>
            <p:nvSpPr>
              <p:cNvPr id="4142" name="Text Box 52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</p:grpSp>
      <p:grpSp>
        <p:nvGrpSpPr>
          <p:cNvPr id="4143" name="Group 80"/>
          <p:cNvGrpSpPr/>
          <p:nvPr/>
        </p:nvGrpSpPr>
        <p:grpSpPr bwMode="auto">
          <a:xfrm>
            <a:off x="827088" y="4437063"/>
            <a:ext cx="3530600" cy="1597025"/>
            <a:chOff x="0" y="0"/>
            <a:chExt cx="1815" cy="1006"/>
          </a:xfrm>
        </p:grpSpPr>
        <p:sp>
          <p:nvSpPr>
            <p:cNvPr id="4144" name="Text Box 53"/>
            <p:cNvSpPr txBox="1">
              <a:spLocks noChangeArrowheads="1"/>
            </p:cNvSpPr>
            <p:nvPr/>
          </p:nvSpPr>
          <p:spPr bwMode="auto">
            <a:xfrm>
              <a:off x="0" y="0"/>
              <a:ext cx="18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b="1">
                  <a:ea typeface="楷体_GB2312" pitchFamily="1" charset="-122"/>
                </a:rPr>
                <a:t>第二小组剪纸情况统计表</a:t>
              </a:r>
            </a:p>
          </p:txBody>
        </p:sp>
        <p:sp>
          <p:nvSpPr>
            <p:cNvPr id="4145" name="Rectangle 55"/>
            <p:cNvSpPr>
              <a:spLocks noChangeArrowheads="1"/>
            </p:cNvSpPr>
            <p:nvPr/>
          </p:nvSpPr>
          <p:spPr bwMode="auto">
            <a:xfrm>
              <a:off x="1407" y="547"/>
              <a:ext cx="40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4146" name="Rectangle 56"/>
            <p:cNvSpPr>
              <a:spLocks noChangeArrowheads="1"/>
            </p:cNvSpPr>
            <p:nvPr/>
          </p:nvSpPr>
          <p:spPr bwMode="auto">
            <a:xfrm>
              <a:off x="998" y="547"/>
              <a:ext cx="409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4147" name="Rectangle 57"/>
            <p:cNvSpPr>
              <a:spLocks noChangeArrowheads="1"/>
            </p:cNvSpPr>
            <p:nvPr/>
          </p:nvSpPr>
          <p:spPr bwMode="auto">
            <a:xfrm>
              <a:off x="590" y="547"/>
              <a:ext cx="40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4148" name="Rectangle 58"/>
            <p:cNvSpPr>
              <a:spLocks noChangeArrowheads="1"/>
            </p:cNvSpPr>
            <p:nvPr/>
          </p:nvSpPr>
          <p:spPr bwMode="auto">
            <a:xfrm>
              <a:off x="0" y="547"/>
              <a:ext cx="590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r>
                <a:rPr lang="zh-CN" altLang="en-US" sz="1400" b="1">
                  <a:latin typeface="Calibri" panose="020F0502020204030204" pitchFamily="34" charset="0"/>
                  <a:ea typeface="楷体_GB2312" pitchFamily="1" charset="-122"/>
                </a:rPr>
                <a:t>占小组作品总数的几分之几</a:t>
              </a:r>
            </a:p>
          </p:txBody>
        </p:sp>
        <p:sp>
          <p:nvSpPr>
            <p:cNvPr id="4149" name="Rectangle 59"/>
            <p:cNvSpPr>
              <a:spLocks noChangeArrowheads="1"/>
            </p:cNvSpPr>
            <p:nvPr/>
          </p:nvSpPr>
          <p:spPr bwMode="auto">
            <a:xfrm>
              <a:off x="1407" y="317"/>
              <a:ext cx="4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其他</a:t>
              </a:r>
            </a:p>
          </p:txBody>
        </p:sp>
        <p:sp>
          <p:nvSpPr>
            <p:cNvPr id="4150" name="Rectangle 60"/>
            <p:cNvSpPr>
              <a:spLocks noChangeArrowheads="1"/>
            </p:cNvSpPr>
            <p:nvPr/>
          </p:nvSpPr>
          <p:spPr bwMode="auto">
            <a:xfrm>
              <a:off x="998" y="317"/>
              <a:ext cx="40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人物</a:t>
              </a:r>
            </a:p>
          </p:txBody>
        </p:sp>
        <p:sp>
          <p:nvSpPr>
            <p:cNvPr id="4151" name="Rectangle 61"/>
            <p:cNvSpPr>
              <a:spLocks noChangeArrowheads="1"/>
            </p:cNvSpPr>
            <p:nvPr/>
          </p:nvSpPr>
          <p:spPr bwMode="auto">
            <a:xfrm>
              <a:off x="590" y="317"/>
              <a:ext cx="4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花鸟</a:t>
              </a:r>
            </a:p>
          </p:txBody>
        </p:sp>
        <p:sp>
          <p:nvSpPr>
            <p:cNvPr id="4152" name="Rectangle 62"/>
            <p:cNvSpPr>
              <a:spLocks noChangeArrowheads="1"/>
            </p:cNvSpPr>
            <p:nvPr/>
          </p:nvSpPr>
          <p:spPr bwMode="auto">
            <a:xfrm>
              <a:off x="0" y="317"/>
              <a:ext cx="59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种类</a:t>
              </a:r>
            </a:p>
          </p:txBody>
        </p:sp>
        <p:sp>
          <p:nvSpPr>
            <p:cNvPr id="4153" name="Line 63"/>
            <p:cNvSpPr>
              <a:spLocks noChangeShapeType="1"/>
            </p:cNvSpPr>
            <p:nvPr/>
          </p:nvSpPr>
          <p:spPr bwMode="auto">
            <a:xfrm>
              <a:off x="0" y="317"/>
              <a:ext cx="1815" cy="0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4" name="Line 64"/>
            <p:cNvSpPr>
              <a:spLocks noChangeShapeType="1"/>
            </p:cNvSpPr>
            <p:nvPr/>
          </p:nvSpPr>
          <p:spPr bwMode="auto">
            <a:xfrm>
              <a:off x="0" y="547"/>
              <a:ext cx="1815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5" name="Line 65"/>
            <p:cNvSpPr>
              <a:spLocks noChangeShapeType="1"/>
            </p:cNvSpPr>
            <p:nvPr/>
          </p:nvSpPr>
          <p:spPr bwMode="auto">
            <a:xfrm>
              <a:off x="0" y="1006"/>
              <a:ext cx="1815" cy="0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6" name="Line 66"/>
            <p:cNvSpPr>
              <a:spLocks noChangeShapeType="1"/>
            </p:cNvSpPr>
            <p:nvPr/>
          </p:nvSpPr>
          <p:spPr bwMode="auto">
            <a:xfrm>
              <a:off x="0" y="317"/>
              <a:ext cx="0" cy="689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7" name="Line 67"/>
            <p:cNvSpPr>
              <a:spLocks noChangeShapeType="1"/>
            </p:cNvSpPr>
            <p:nvPr/>
          </p:nvSpPr>
          <p:spPr bwMode="auto">
            <a:xfrm>
              <a:off x="590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8" name="Line 68"/>
            <p:cNvSpPr>
              <a:spLocks noChangeShapeType="1"/>
            </p:cNvSpPr>
            <p:nvPr/>
          </p:nvSpPr>
          <p:spPr bwMode="auto">
            <a:xfrm>
              <a:off x="998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9" name="Line 69"/>
            <p:cNvSpPr>
              <a:spLocks noChangeShapeType="1"/>
            </p:cNvSpPr>
            <p:nvPr/>
          </p:nvSpPr>
          <p:spPr bwMode="auto">
            <a:xfrm>
              <a:off x="1407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0" name="Line 70"/>
            <p:cNvSpPr>
              <a:spLocks noChangeShapeType="1"/>
            </p:cNvSpPr>
            <p:nvPr/>
          </p:nvSpPr>
          <p:spPr bwMode="auto">
            <a:xfrm>
              <a:off x="1815" y="317"/>
              <a:ext cx="0" cy="689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161" name="Group 71"/>
            <p:cNvGrpSpPr/>
            <p:nvPr/>
          </p:nvGrpSpPr>
          <p:grpSpPr bwMode="auto">
            <a:xfrm>
              <a:off x="590" y="544"/>
              <a:ext cx="363" cy="458"/>
              <a:chOff x="0" y="0"/>
              <a:chExt cx="363" cy="458"/>
            </a:xfrm>
          </p:grpSpPr>
          <p:sp>
            <p:nvSpPr>
              <p:cNvPr id="4162" name="Line 72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63" name="Text Box 73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4164" name="Text Box 74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  <p:grpSp>
          <p:nvGrpSpPr>
            <p:cNvPr id="4165" name="Group 75"/>
            <p:cNvGrpSpPr/>
            <p:nvPr/>
          </p:nvGrpSpPr>
          <p:grpSpPr bwMode="auto">
            <a:xfrm>
              <a:off x="998" y="544"/>
              <a:ext cx="363" cy="458"/>
              <a:chOff x="0" y="0"/>
              <a:chExt cx="363" cy="458"/>
            </a:xfrm>
          </p:grpSpPr>
          <p:sp>
            <p:nvSpPr>
              <p:cNvPr id="4166" name="Line 76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67" name="Text Box 77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5</a:t>
                </a:r>
              </a:p>
            </p:txBody>
          </p:sp>
          <p:sp>
            <p:nvSpPr>
              <p:cNvPr id="4168" name="Text Box 78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</p:grpSp>
      <p:sp>
        <p:nvSpPr>
          <p:cNvPr id="4169" name="Text Box 81"/>
          <p:cNvSpPr txBox="1">
            <a:spLocks noChangeArrowheads="1"/>
          </p:cNvSpPr>
          <p:nvPr/>
        </p:nvSpPr>
        <p:spPr bwMode="auto">
          <a:xfrm>
            <a:off x="5148263" y="3357563"/>
            <a:ext cx="38877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ea typeface="楷体_GB2312" pitchFamily="1" charset="-122"/>
              </a:rPr>
              <a:t>王芳、李军和刘虎的作品一共占第一小组作品总数的几分之几？</a:t>
            </a:r>
          </a:p>
        </p:txBody>
      </p:sp>
      <p:sp>
        <p:nvSpPr>
          <p:cNvPr id="4170" name="Text Box 82"/>
          <p:cNvSpPr txBox="1">
            <a:spLocks noChangeArrowheads="1"/>
          </p:cNvSpPr>
          <p:nvPr/>
        </p:nvSpPr>
        <p:spPr bwMode="auto">
          <a:xfrm>
            <a:off x="5149850" y="5300663"/>
            <a:ext cx="38877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ea typeface="楷体_GB2312" pitchFamily="1" charset="-122"/>
              </a:rPr>
              <a:t>第二小组作品中，其他类作品占总数的几分之几？</a:t>
            </a:r>
          </a:p>
        </p:txBody>
      </p:sp>
      <p:pic>
        <p:nvPicPr>
          <p:cNvPr id="4171" name="Picture 86" descr="P105_副本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8313" y="1268413"/>
            <a:ext cx="4535487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72" name="Group 95"/>
          <p:cNvGrpSpPr/>
          <p:nvPr/>
        </p:nvGrpSpPr>
        <p:grpSpPr bwMode="auto">
          <a:xfrm>
            <a:off x="5219700" y="1125538"/>
            <a:ext cx="3635375" cy="574675"/>
            <a:chOff x="0" y="0"/>
            <a:chExt cx="2290" cy="362"/>
          </a:xfrm>
        </p:grpSpPr>
        <p:sp>
          <p:nvSpPr>
            <p:cNvPr id="4173" name="Text Box 87"/>
            <p:cNvSpPr txBox="1">
              <a:spLocks noChangeArrowheads="1"/>
            </p:cNvSpPr>
            <p:nvPr/>
          </p:nvSpPr>
          <p:spPr bwMode="auto">
            <a:xfrm>
              <a:off x="0" y="90"/>
              <a:ext cx="22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 dirty="0">
                  <a:ea typeface="楷体_GB2312" pitchFamily="1" charset="-122"/>
                </a:rPr>
                <a:t>王芳的作品占小组作品总数的</a:t>
              </a:r>
              <a:r>
                <a:rPr lang="zh-CN" altLang="en-US" b="1" dirty="0"/>
                <a:t>             </a:t>
              </a:r>
            </a:p>
          </p:txBody>
        </p:sp>
        <p:graphicFrame>
          <p:nvGraphicFramePr>
            <p:cNvPr id="4174" name="Object 78"/>
            <p:cNvGraphicFramePr>
              <a:graphicFrameLocks noChangeAspect="1"/>
            </p:cNvGraphicFramePr>
            <p:nvPr/>
          </p:nvGraphicFramePr>
          <p:xfrm>
            <a:off x="1996" y="0"/>
            <a:ext cx="187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4" r:id="rId6" imgW="203200" imgH="393700" progId="Equation.3">
                    <p:embed/>
                  </p:oleObj>
                </mc:Choice>
                <mc:Fallback>
                  <p:oleObj r:id="rId6" imgW="203200" imgH="393700" progId="Equation.3">
                    <p:embed/>
                    <p:pic>
                      <p:nvPicPr>
                        <p:cNvPr id="0" name="Object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6" y="0"/>
                          <a:ext cx="187" cy="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75" name="Group 96"/>
          <p:cNvGrpSpPr/>
          <p:nvPr/>
        </p:nvGrpSpPr>
        <p:grpSpPr bwMode="auto">
          <a:xfrm>
            <a:off x="5219700" y="1668463"/>
            <a:ext cx="3635375" cy="574675"/>
            <a:chOff x="0" y="0"/>
            <a:chExt cx="2290" cy="362"/>
          </a:xfrm>
        </p:grpSpPr>
        <p:sp>
          <p:nvSpPr>
            <p:cNvPr id="4176" name="Text Box 89"/>
            <p:cNvSpPr txBox="1">
              <a:spLocks noChangeArrowheads="1"/>
            </p:cNvSpPr>
            <p:nvPr/>
          </p:nvSpPr>
          <p:spPr bwMode="auto">
            <a:xfrm>
              <a:off x="0" y="66"/>
              <a:ext cx="22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 dirty="0">
                  <a:ea typeface="楷体_GB2312" pitchFamily="1" charset="-122"/>
                </a:rPr>
                <a:t>李军的作品占小组作品总数的</a:t>
              </a:r>
              <a:r>
                <a:rPr lang="zh-CN" altLang="en-US" b="1" dirty="0"/>
                <a:t>             </a:t>
              </a:r>
            </a:p>
          </p:txBody>
        </p:sp>
        <p:graphicFrame>
          <p:nvGraphicFramePr>
            <p:cNvPr id="4177" name="Object 81"/>
            <p:cNvGraphicFramePr>
              <a:graphicFrameLocks noChangeAspect="1"/>
            </p:cNvGraphicFramePr>
            <p:nvPr/>
          </p:nvGraphicFramePr>
          <p:xfrm>
            <a:off x="1996" y="0"/>
            <a:ext cx="187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5" r:id="rId8" imgW="203200" imgH="393700" progId="Equation.3">
                    <p:embed/>
                  </p:oleObj>
                </mc:Choice>
                <mc:Fallback>
                  <p:oleObj r:id="rId8" imgW="203200" imgH="393700" progId="Equation.3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6" y="0"/>
                          <a:ext cx="187" cy="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78" name="Group 97"/>
          <p:cNvGrpSpPr/>
          <p:nvPr/>
        </p:nvGrpSpPr>
        <p:grpSpPr bwMode="auto">
          <a:xfrm>
            <a:off x="5219700" y="2205038"/>
            <a:ext cx="3635375" cy="574675"/>
            <a:chOff x="0" y="0"/>
            <a:chExt cx="2290" cy="362"/>
          </a:xfrm>
        </p:grpSpPr>
        <p:sp>
          <p:nvSpPr>
            <p:cNvPr id="4179" name="Text Box 91"/>
            <p:cNvSpPr txBox="1">
              <a:spLocks noChangeArrowheads="1"/>
            </p:cNvSpPr>
            <p:nvPr/>
          </p:nvSpPr>
          <p:spPr bwMode="auto">
            <a:xfrm>
              <a:off x="0" y="89"/>
              <a:ext cx="22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 dirty="0">
                  <a:ea typeface="楷体_GB2312" pitchFamily="1" charset="-122"/>
                </a:rPr>
                <a:t>刘虎的作品占小组作品总数的</a:t>
              </a:r>
              <a:r>
                <a:rPr lang="zh-CN" altLang="en-US" b="1" dirty="0"/>
                <a:t>             </a:t>
              </a:r>
            </a:p>
          </p:txBody>
        </p:sp>
        <p:graphicFrame>
          <p:nvGraphicFramePr>
            <p:cNvPr id="4180" name="Object 84"/>
            <p:cNvGraphicFramePr>
              <a:graphicFrameLocks noChangeAspect="1"/>
            </p:cNvGraphicFramePr>
            <p:nvPr/>
          </p:nvGraphicFramePr>
          <p:xfrm>
            <a:off x="1996" y="0"/>
            <a:ext cx="187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6" r:id="rId10" imgW="203200" imgH="393700" progId="Equation.3">
                    <p:embed/>
                  </p:oleObj>
                </mc:Choice>
                <mc:Fallback>
                  <p:oleObj r:id="rId10" imgW="203200" imgH="393700" progId="Equation.3">
                    <p:embed/>
                    <p:pic>
                      <p:nvPicPr>
                        <p:cNvPr id="0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6" y="0"/>
                          <a:ext cx="187" cy="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81" name="Group 98"/>
          <p:cNvGrpSpPr/>
          <p:nvPr/>
        </p:nvGrpSpPr>
        <p:grpSpPr bwMode="auto">
          <a:xfrm>
            <a:off x="5219700" y="2782888"/>
            <a:ext cx="3635375" cy="574675"/>
            <a:chOff x="0" y="0"/>
            <a:chExt cx="2290" cy="362"/>
          </a:xfrm>
        </p:grpSpPr>
        <p:sp>
          <p:nvSpPr>
            <p:cNvPr id="4182" name="Text Box 93"/>
            <p:cNvSpPr txBox="1">
              <a:spLocks noChangeArrowheads="1"/>
            </p:cNvSpPr>
            <p:nvPr/>
          </p:nvSpPr>
          <p:spPr bwMode="auto">
            <a:xfrm>
              <a:off x="0" y="65"/>
              <a:ext cx="22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 dirty="0">
                  <a:ea typeface="楷体_GB2312" pitchFamily="1" charset="-122"/>
                </a:rPr>
                <a:t>杨华的作品占小组作品总数的</a:t>
              </a:r>
              <a:r>
                <a:rPr lang="zh-CN" altLang="en-US" b="1" dirty="0"/>
                <a:t>             </a:t>
              </a:r>
            </a:p>
          </p:txBody>
        </p:sp>
        <p:graphicFrame>
          <p:nvGraphicFramePr>
            <p:cNvPr id="4183" name="Object 87"/>
            <p:cNvGraphicFramePr>
              <a:graphicFrameLocks noChangeAspect="1"/>
            </p:cNvGraphicFramePr>
            <p:nvPr/>
          </p:nvGraphicFramePr>
          <p:xfrm>
            <a:off x="1996" y="0"/>
            <a:ext cx="187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7" r:id="rId12" imgW="203200" imgH="393700" progId="Equation.3">
                    <p:embed/>
                  </p:oleObj>
                </mc:Choice>
                <mc:Fallback>
                  <p:oleObj r:id="rId12" imgW="203200" imgH="393700" progId="Equation.3">
                    <p:embed/>
                    <p:pic>
                      <p:nvPicPr>
                        <p:cNvPr id="0" name="Object 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6" y="0"/>
                          <a:ext cx="187" cy="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84" name="Group 99"/>
          <p:cNvGrpSpPr/>
          <p:nvPr/>
        </p:nvGrpSpPr>
        <p:grpSpPr bwMode="auto">
          <a:xfrm>
            <a:off x="5219700" y="4149725"/>
            <a:ext cx="3635375" cy="574675"/>
            <a:chOff x="0" y="0"/>
            <a:chExt cx="2290" cy="362"/>
          </a:xfrm>
        </p:grpSpPr>
        <p:sp>
          <p:nvSpPr>
            <p:cNvPr id="4185" name="Text Box 100"/>
            <p:cNvSpPr txBox="1">
              <a:spLocks noChangeArrowheads="1"/>
            </p:cNvSpPr>
            <p:nvPr/>
          </p:nvSpPr>
          <p:spPr bwMode="auto">
            <a:xfrm>
              <a:off x="0" y="90"/>
              <a:ext cx="22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 dirty="0">
                  <a:ea typeface="楷体_GB2312" pitchFamily="1" charset="-122"/>
                </a:rPr>
                <a:t>花鸟类作品占小组作品总数的</a:t>
              </a:r>
              <a:r>
                <a:rPr lang="zh-CN" altLang="en-US" b="1" dirty="0"/>
                <a:t>             </a:t>
              </a:r>
            </a:p>
          </p:txBody>
        </p:sp>
        <p:graphicFrame>
          <p:nvGraphicFramePr>
            <p:cNvPr id="4186" name="Object 90"/>
            <p:cNvGraphicFramePr>
              <a:graphicFrameLocks noChangeAspect="1"/>
            </p:cNvGraphicFramePr>
            <p:nvPr/>
          </p:nvGraphicFramePr>
          <p:xfrm>
            <a:off x="2025" y="0"/>
            <a:ext cx="129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8" r:id="rId14" imgW="139700" imgH="394335" progId="Equation.3">
                    <p:embed/>
                  </p:oleObj>
                </mc:Choice>
                <mc:Fallback>
                  <p:oleObj r:id="rId14" imgW="139700" imgH="394335" progId="Equation.3">
                    <p:embed/>
                    <p:pic>
                      <p:nvPicPr>
                        <p:cNvPr id="0" name="Object 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5" y="0"/>
                          <a:ext cx="129" cy="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87" name="Group 102"/>
          <p:cNvGrpSpPr/>
          <p:nvPr/>
        </p:nvGrpSpPr>
        <p:grpSpPr bwMode="auto">
          <a:xfrm>
            <a:off x="5219700" y="4687888"/>
            <a:ext cx="3635375" cy="574675"/>
            <a:chOff x="0" y="0"/>
            <a:chExt cx="2290" cy="362"/>
          </a:xfrm>
        </p:grpSpPr>
        <p:sp>
          <p:nvSpPr>
            <p:cNvPr id="4188" name="Text Box 103"/>
            <p:cNvSpPr txBox="1">
              <a:spLocks noChangeArrowheads="1"/>
            </p:cNvSpPr>
            <p:nvPr/>
          </p:nvSpPr>
          <p:spPr bwMode="auto">
            <a:xfrm>
              <a:off x="0" y="90"/>
              <a:ext cx="22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 dirty="0">
                  <a:ea typeface="楷体_GB2312" pitchFamily="1" charset="-122"/>
                </a:rPr>
                <a:t>人物类作品占小组作品总数的</a:t>
              </a:r>
              <a:r>
                <a:rPr lang="zh-CN" altLang="en-US" b="1" dirty="0"/>
                <a:t>             </a:t>
              </a:r>
            </a:p>
          </p:txBody>
        </p:sp>
        <p:graphicFrame>
          <p:nvGraphicFramePr>
            <p:cNvPr id="4189" name="Object 93"/>
            <p:cNvGraphicFramePr>
              <a:graphicFrameLocks noChangeAspect="1"/>
            </p:cNvGraphicFramePr>
            <p:nvPr/>
          </p:nvGraphicFramePr>
          <p:xfrm>
            <a:off x="2025" y="0"/>
            <a:ext cx="129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9" r:id="rId16" imgW="139700" imgH="394335" progId="Equation.3">
                    <p:embed/>
                  </p:oleObj>
                </mc:Choice>
                <mc:Fallback>
                  <p:oleObj r:id="rId16" imgW="139700" imgH="394335" progId="Equation.3">
                    <p:embed/>
                    <p:pic>
                      <p:nvPicPr>
                        <p:cNvPr id="0" name="Object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5" y="0"/>
                          <a:ext cx="129" cy="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90" name="Text Box 105"/>
          <p:cNvSpPr txBox="1">
            <a:spLocks noChangeArrowheads="1"/>
          </p:cNvSpPr>
          <p:nvPr/>
        </p:nvSpPr>
        <p:spPr bwMode="auto">
          <a:xfrm>
            <a:off x="1692275" y="3213100"/>
            <a:ext cx="647700" cy="119221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  <a:p>
            <a:pPr eaLnBrk="1" hangingPunct="1">
              <a:spcBef>
                <a:spcPct val="50000"/>
              </a:spcBef>
            </a:pPr>
            <a:endParaRPr lang="zh-CN" altLang="en-US"/>
          </a:p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4191" name="Text Box 106"/>
          <p:cNvSpPr txBox="1">
            <a:spLocks noChangeArrowheads="1"/>
          </p:cNvSpPr>
          <p:nvPr/>
        </p:nvSpPr>
        <p:spPr bwMode="auto">
          <a:xfrm>
            <a:off x="2411413" y="3213100"/>
            <a:ext cx="647700" cy="119221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  <a:p>
            <a:pPr eaLnBrk="1" hangingPunct="1">
              <a:spcBef>
                <a:spcPct val="50000"/>
              </a:spcBef>
            </a:pPr>
            <a:endParaRPr lang="zh-CN" altLang="en-US"/>
          </a:p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4192" name="Text Box 107"/>
          <p:cNvSpPr txBox="1">
            <a:spLocks noChangeArrowheads="1"/>
          </p:cNvSpPr>
          <p:nvPr/>
        </p:nvSpPr>
        <p:spPr bwMode="auto">
          <a:xfrm>
            <a:off x="3059113" y="3213100"/>
            <a:ext cx="649287" cy="119221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  <a:p>
            <a:pPr eaLnBrk="1" hangingPunct="1">
              <a:spcBef>
                <a:spcPct val="50000"/>
              </a:spcBef>
            </a:pPr>
            <a:endParaRPr lang="zh-CN" altLang="en-US"/>
          </a:p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4193" name="Text Box 108"/>
          <p:cNvSpPr txBox="1">
            <a:spLocks noChangeArrowheads="1"/>
          </p:cNvSpPr>
          <p:nvPr/>
        </p:nvSpPr>
        <p:spPr bwMode="auto">
          <a:xfrm>
            <a:off x="3708400" y="3141663"/>
            <a:ext cx="719138" cy="119221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  <a:p>
            <a:pPr eaLnBrk="1" hangingPunct="1">
              <a:spcBef>
                <a:spcPct val="50000"/>
              </a:spcBef>
            </a:pPr>
            <a:endParaRPr lang="zh-CN" altLang="en-US"/>
          </a:p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4194" name="Text Box 109"/>
          <p:cNvSpPr txBox="1">
            <a:spLocks noChangeArrowheads="1"/>
          </p:cNvSpPr>
          <p:nvPr/>
        </p:nvSpPr>
        <p:spPr bwMode="auto">
          <a:xfrm>
            <a:off x="2051050" y="4797425"/>
            <a:ext cx="720725" cy="119221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  <a:p>
            <a:pPr eaLnBrk="1" hangingPunct="1">
              <a:spcBef>
                <a:spcPct val="50000"/>
              </a:spcBef>
            </a:pPr>
            <a:endParaRPr lang="zh-CN" altLang="en-US"/>
          </a:p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4195" name="Text Box 110"/>
          <p:cNvSpPr txBox="1">
            <a:spLocks noChangeArrowheads="1"/>
          </p:cNvSpPr>
          <p:nvPr/>
        </p:nvSpPr>
        <p:spPr bwMode="auto">
          <a:xfrm>
            <a:off x="2771775" y="4868863"/>
            <a:ext cx="720725" cy="119221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  <a:p>
            <a:pPr eaLnBrk="1" hangingPunct="1">
              <a:spcBef>
                <a:spcPct val="50000"/>
              </a:spcBef>
            </a:pPr>
            <a:endParaRPr lang="zh-CN" altLang="en-US"/>
          </a:p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2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5"/>
                  </p:tgtEl>
                </p:cond>
              </p:nextCondLst>
            </p:seq>
          </p:childTnLst>
        </p:cTn>
      </p:par>
    </p:tnLst>
    <p:bldLst>
      <p:bldP spid="4099" grpId="0" autoUpdateAnimBg="0"/>
      <p:bldP spid="4099" grpId="1" autoUpdateAnimBg="0"/>
      <p:bldP spid="4169" grpId="0" autoUpdateAnimBg="0"/>
      <p:bldP spid="417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pic>
        <p:nvPicPr>
          <p:cNvPr id="5123" name="Picture 9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9138" y="143827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11"/>
          <p:cNvSpPr>
            <a:spLocks noChangeArrowheads="1"/>
          </p:cNvSpPr>
          <p:nvPr/>
        </p:nvSpPr>
        <p:spPr bwMode="auto">
          <a:xfrm>
            <a:off x="1258888" y="1412875"/>
            <a:ext cx="39608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400" b="1" dirty="0">
                <a:ea typeface="楷体_GB2312" pitchFamily="1" charset="-122"/>
              </a:rPr>
              <a:t>王芳、李军和刘虎的作品一共占第一小组作品总数的几分之几？</a:t>
            </a:r>
          </a:p>
        </p:txBody>
      </p:sp>
      <p:pic>
        <p:nvPicPr>
          <p:cNvPr id="5125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6" name="Group 36"/>
          <p:cNvGrpSpPr/>
          <p:nvPr/>
        </p:nvGrpSpPr>
        <p:grpSpPr bwMode="auto">
          <a:xfrm>
            <a:off x="5364163" y="1268413"/>
            <a:ext cx="3529012" cy="1597025"/>
            <a:chOff x="0" y="0"/>
            <a:chExt cx="2223" cy="1006"/>
          </a:xfrm>
        </p:grpSpPr>
        <p:sp>
          <p:nvSpPr>
            <p:cNvPr id="5127" name="Text Box 37"/>
            <p:cNvSpPr txBox="1">
              <a:spLocks noChangeArrowheads="1"/>
            </p:cNvSpPr>
            <p:nvPr/>
          </p:nvSpPr>
          <p:spPr bwMode="auto">
            <a:xfrm>
              <a:off x="182" y="0"/>
              <a:ext cx="18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b="1">
                  <a:ea typeface="楷体_GB2312" pitchFamily="1" charset="-122"/>
                </a:rPr>
                <a:t>第一小组剪纸情况统计表</a:t>
              </a:r>
            </a:p>
          </p:txBody>
        </p:sp>
        <p:sp>
          <p:nvSpPr>
            <p:cNvPr id="5128" name="Rectangle 38"/>
            <p:cNvSpPr>
              <a:spLocks noChangeArrowheads="1"/>
            </p:cNvSpPr>
            <p:nvPr/>
          </p:nvSpPr>
          <p:spPr bwMode="auto">
            <a:xfrm>
              <a:off x="1815" y="547"/>
              <a:ext cx="40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5129" name="Rectangle 39"/>
            <p:cNvSpPr>
              <a:spLocks noChangeArrowheads="1"/>
            </p:cNvSpPr>
            <p:nvPr/>
          </p:nvSpPr>
          <p:spPr bwMode="auto">
            <a:xfrm>
              <a:off x="1407" y="547"/>
              <a:ext cx="40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5130" name="Rectangle 40"/>
            <p:cNvSpPr>
              <a:spLocks noChangeArrowheads="1"/>
            </p:cNvSpPr>
            <p:nvPr/>
          </p:nvSpPr>
          <p:spPr bwMode="auto">
            <a:xfrm>
              <a:off x="998" y="547"/>
              <a:ext cx="409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5131" name="Rectangle 41"/>
            <p:cNvSpPr>
              <a:spLocks noChangeArrowheads="1"/>
            </p:cNvSpPr>
            <p:nvPr/>
          </p:nvSpPr>
          <p:spPr bwMode="auto">
            <a:xfrm>
              <a:off x="590" y="547"/>
              <a:ext cx="40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5132" name="Rectangle 42"/>
            <p:cNvSpPr>
              <a:spLocks noChangeArrowheads="1"/>
            </p:cNvSpPr>
            <p:nvPr/>
          </p:nvSpPr>
          <p:spPr bwMode="auto">
            <a:xfrm>
              <a:off x="0" y="547"/>
              <a:ext cx="590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r>
                <a:rPr lang="zh-CN" altLang="en-US" sz="1400" b="1">
                  <a:latin typeface="Calibri" panose="020F0502020204030204" pitchFamily="34" charset="0"/>
                  <a:ea typeface="楷体_GB2312" pitchFamily="1" charset="-122"/>
                </a:rPr>
                <a:t>占小组作品总数的几分之几</a:t>
              </a:r>
            </a:p>
          </p:txBody>
        </p:sp>
        <p:sp>
          <p:nvSpPr>
            <p:cNvPr id="5133" name="Rectangle 43"/>
            <p:cNvSpPr>
              <a:spLocks noChangeArrowheads="1"/>
            </p:cNvSpPr>
            <p:nvPr/>
          </p:nvSpPr>
          <p:spPr bwMode="auto">
            <a:xfrm>
              <a:off x="1815" y="317"/>
              <a:ext cx="4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杨华</a:t>
              </a:r>
            </a:p>
          </p:txBody>
        </p:sp>
        <p:sp>
          <p:nvSpPr>
            <p:cNvPr id="5134" name="Rectangle 44"/>
            <p:cNvSpPr>
              <a:spLocks noChangeArrowheads="1"/>
            </p:cNvSpPr>
            <p:nvPr/>
          </p:nvSpPr>
          <p:spPr bwMode="auto">
            <a:xfrm>
              <a:off x="1407" y="317"/>
              <a:ext cx="4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刘虎</a:t>
              </a:r>
            </a:p>
          </p:txBody>
        </p:sp>
        <p:sp>
          <p:nvSpPr>
            <p:cNvPr id="5135" name="Rectangle 45"/>
            <p:cNvSpPr>
              <a:spLocks noChangeArrowheads="1"/>
            </p:cNvSpPr>
            <p:nvPr/>
          </p:nvSpPr>
          <p:spPr bwMode="auto">
            <a:xfrm>
              <a:off x="998" y="317"/>
              <a:ext cx="40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李军</a:t>
              </a:r>
            </a:p>
          </p:txBody>
        </p:sp>
        <p:sp>
          <p:nvSpPr>
            <p:cNvPr id="5136" name="Rectangle 46"/>
            <p:cNvSpPr>
              <a:spLocks noChangeArrowheads="1"/>
            </p:cNvSpPr>
            <p:nvPr/>
          </p:nvSpPr>
          <p:spPr bwMode="auto">
            <a:xfrm>
              <a:off x="590" y="317"/>
              <a:ext cx="4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王芳</a:t>
              </a:r>
            </a:p>
          </p:txBody>
        </p:sp>
        <p:sp>
          <p:nvSpPr>
            <p:cNvPr id="5137" name="Rectangle 47"/>
            <p:cNvSpPr>
              <a:spLocks noChangeArrowheads="1"/>
            </p:cNvSpPr>
            <p:nvPr/>
          </p:nvSpPr>
          <p:spPr bwMode="auto">
            <a:xfrm>
              <a:off x="0" y="317"/>
              <a:ext cx="59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姓名</a:t>
              </a:r>
            </a:p>
          </p:txBody>
        </p:sp>
        <p:sp>
          <p:nvSpPr>
            <p:cNvPr id="5138" name="Line 48"/>
            <p:cNvSpPr>
              <a:spLocks noChangeShapeType="1"/>
            </p:cNvSpPr>
            <p:nvPr/>
          </p:nvSpPr>
          <p:spPr bwMode="auto">
            <a:xfrm>
              <a:off x="0" y="317"/>
              <a:ext cx="2223" cy="0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9" name="Line 49"/>
            <p:cNvSpPr>
              <a:spLocks noChangeShapeType="1"/>
            </p:cNvSpPr>
            <p:nvPr/>
          </p:nvSpPr>
          <p:spPr bwMode="auto">
            <a:xfrm>
              <a:off x="0" y="547"/>
              <a:ext cx="2223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0" name="Line 50"/>
            <p:cNvSpPr>
              <a:spLocks noChangeShapeType="1"/>
            </p:cNvSpPr>
            <p:nvPr/>
          </p:nvSpPr>
          <p:spPr bwMode="auto">
            <a:xfrm>
              <a:off x="0" y="1006"/>
              <a:ext cx="2223" cy="0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1" name="Line 51"/>
            <p:cNvSpPr>
              <a:spLocks noChangeShapeType="1"/>
            </p:cNvSpPr>
            <p:nvPr/>
          </p:nvSpPr>
          <p:spPr bwMode="auto">
            <a:xfrm>
              <a:off x="0" y="317"/>
              <a:ext cx="0" cy="689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" name="Line 52"/>
            <p:cNvSpPr>
              <a:spLocks noChangeShapeType="1"/>
            </p:cNvSpPr>
            <p:nvPr/>
          </p:nvSpPr>
          <p:spPr bwMode="auto">
            <a:xfrm>
              <a:off x="590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" name="Line 53"/>
            <p:cNvSpPr>
              <a:spLocks noChangeShapeType="1"/>
            </p:cNvSpPr>
            <p:nvPr/>
          </p:nvSpPr>
          <p:spPr bwMode="auto">
            <a:xfrm>
              <a:off x="998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4" name="Line 54"/>
            <p:cNvSpPr>
              <a:spLocks noChangeShapeType="1"/>
            </p:cNvSpPr>
            <p:nvPr/>
          </p:nvSpPr>
          <p:spPr bwMode="auto">
            <a:xfrm>
              <a:off x="1407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5" name="Line 55"/>
            <p:cNvSpPr>
              <a:spLocks noChangeShapeType="1"/>
            </p:cNvSpPr>
            <p:nvPr/>
          </p:nvSpPr>
          <p:spPr bwMode="auto">
            <a:xfrm>
              <a:off x="1815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6" name="Line 56"/>
            <p:cNvSpPr>
              <a:spLocks noChangeShapeType="1"/>
            </p:cNvSpPr>
            <p:nvPr/>
          </p:nvSpPr>
          <p:spPr bwMode="auto">
            <a:xfrm>
              <a:off x="2223" y="317"/>
              <a:ext cx="0" cy="689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147" name="Group 57"/>
            <p:cNvGrpSpPr/>
            <p:nvPr/>
          </p:nvGrpSpPr>
          <p:grpSpPr bwMode="auto">
            <a:xfrm>
              <a:off x="590" y="544"/>
              <a:ext cx="363" cy="458"/>
              <a:chOff x="0" y="0"/>
              <a:chExt cx="363" cy="458"/>
            </a:xfrm>
          </p:grpSpPr>
          <p:sp>
            <p:nvSpPr>
              <p:cNvPr id="5148" name="Line 58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9" name="Text Box 59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5150" name="Text Box 60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  <p:grpSp>
          <p:nvGrpSpPr>
            <p:cNvPr id="5151" name="Group 61"/>
            <p:cNvGrpSpPr/>
            <p:nvPr/>
          </p:nvGrpSpPr>
          <p:grpSpPr bwMode="auto">
            <a:xfrm>
              <a:off x="998" y="544"/>
              <a:ext cx="363" cy="458"/>
              <a:chOff x="0" y="0"/>
              <a:chExt cx="363" cy="458"/>
            </a:xfrm>
          </p:grpSpPr>
          <p:sp>
            <p:nvSpPr>
              <p:cNvPr id="5152" name="Line 62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3" name="Text Box 63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2</a:t>
                </a:r>
              </a:p>
            </p:txBody>
          </p:sp>
          <p:sp>
            <p:nvSpPr>
              <p:cNvPr id="5154" name="Text Box 64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  <p:grpSp>
          <p:nvGrpSpPr>
            <p:cNvPr id="5155" name="Group 65"/>
            <p:cNvGrpSpPr/>
            <p:nvPr/>
          </p:nvGrpSpPr>
          <p:grpSpPr bwMode="auto">
            <a:xfrm>
              <a:off x="1407" y="544"/>
              <a:ext cx="363" cy="458"/>
              <a:chOff x="0" y="0"/>
              <a:chExt cx="363" cy="458"/>
            </a:xfrm>
          </p:grpSpPr>
          <p:sp>
            <p:nvSpPr>
              <p:cNvPr id="5156" name="Line 66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7" name="Text Box 67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8</a:t>
                </a:r>
              </a:p>
            </p:txBody>
          </p:sp>
          <p:sp>
            <p:nvSpPr>
              <p:cNvPr id="5158" name="Text Box 68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  <p:grpSp>
          <p:nvGrpSpPr>
            <p:cNvPr id="5159" name="Group 69"/>
            <p:cNvGrpSpPr/>
            <p:nvPr/>
          </p:nvGrpSpPr>
          <p:grpSpPr bwMode="auto">
            <a:xfrm>
              <a:off x="1815" y="544"/>
              <a:ext cx="363" cy="458"/>
              <a:chOff x="0" y="0"/>
              <a:chExt cx="363" cy="458"/>
            </a:xfrm>
          </p:grpSpPr>
          <p:sp>
            <p:nvSpPr>
              <p:cNvPr id="5160" name="Line 70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1" name="Text Box 71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4</a:t>
                </a:r>
              </a:p>
            </p:txBody>
          </p:sp>
          <p:sp>
            <p:nvSpPr>
              <p:cNvPr id="5162" name="Text Box 72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</p:grp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755650" y="2852738"/>
            <a:ext cx="40338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b="1" dirty="0">
                <a:ea typeface="楷体_GB2312" pitchFamily="1" charset="-122"/>
              </a:rPr>
              <a:t>先算王芳和李军的作品一共占第一小组作品总数的几分之几？</a:t>
            </a:r>
          </a:p>
        </p:txBody>
      </p:sp>
      <p:grpSp>
        <p:nvGrpSpPr>
          <p:cNvPr id="5164" name="Group 44"/>
          <p:cNvGrpSpPr/>
          <p:nvPr/>
        </p:nvGrpSpPr>
        <p:grpSpPr bwMode="auto">
          <a:xfrm>
            <a:off x="611188" y="5214938"/>
            <a:ext cx="5256212" cy="735012"/>
            <a:chOff x="0" y="0"/>
            <a:chExt cx="3311" cy="463"/>
          </a:xfrm>
        </p:grpSpPr>
        <p:grpSp>
          <p:nvGrpSpPr>
            <p:cNvPr id="5165" name="Group 45"/>
            <p:cNvGrpSpPr/>
            <p:nvPr/>
          </p:nvGrpSpPr>
          <p:grpSpPr bwMode="auto">
            <a:xfrm>
              <a:off x="454" y="1"/>
              <a:ext cx="363" cy="462"/>
              <a:chOff x="0" y="0"/>
              <a:chExt cx="363" cy="462"/>
            </a:xfrm>
          </p:grpSpPr>
          <p:sp>
            <p:nvSpPr>
              <p:cNvPr id="5166" name="Line 95"/>
              <p:cNvSpPr>
                <a:spLocks noChangeShapeType="1"/>
              </p:cNvSpPr>
              <p:nvPr/>
            </p:nvSpPr>
            <p:spPr bwMode="auto">
              <a:xfrm>
                <a:off x="44" y="23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7" name="Text Box 96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5168" name="Text Box 97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  <p:sp>
          <p:nvSpPr>
            <p:cNvPr id="5169" name="Text Box 110"/>
            <p:cNvSpPr txBox="1">
              <a:spLocks noChangeArrowheads="1"/>
            </p:cNvSpPr>
            <p:nvPr/>
          </p:nvSpPr>
          <p:spPr bwMode="auto">
            <a:xfrm>
              <a:off x="0" y="54"/>
              <a:ext cx="33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      </a:t>
              </a:r>
              <a:r>
                <a:rPr lang="zh-CN" altLang="en-US" sz="2400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   </a:t>
              </a:r>
              <a:r>
                <a:rPr lang="zh-CN" altLang="en-US" sz="2000" b="1">
                  <a:latin typeface="楷体_GB2312" pitchFamily="1" charset="-122"/>
                  <a:ea typeface="楷体_GB2312" pitchFamily="1" charset="-122"/>
                </a:rPr>
                <a:t>＋     ＝</a:t>
              </a:r>
            </a:p>
          </p:txBody>
        </p:sp>
        <p:grpSp>
          <p:nvGrpSpPr>
            <p:cNvPr id="5170" name="Group 50"/>
            <p:cNvGrpSpPr/>
            <p:nvPr/>
          </p:nvGrpSpPr>
          <p:grpSpPr bwMode="auto">
            <a:xfrm>
              <a:off x="998" y="0"/>
              <a:ext cx="363" cy="462"/>
              <a:chOff x="0" y="0"/>
              <a:chExt cx="363" cy="462"/>
            </a:xfrm>
          </p:grpSpPr>
          <p:sp>
            <p:nvSpPr>
              <p:cNvPr id="5171" name="Line 95"/>
              <p:cNvSpPr>
                <a:spLocks noChangeShapeType="1"/>
              </p:cNvSpPr>
              <p:nvPr/>
            </p:nvSpPr>
            <p:spPr bwMode="auto">
              <a:xfrm>
                <a:off x="44" y="23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2" name="Text Box 96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8</a:t>
                </a:r>
              </a:p>
            </p:txBody>
          </p:sp>
          <p:sp>
            <p:nvSpPr>
              <p:cNvPr id="5173" name="Text Box 97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  <p:grpSp>
          <p:nvGrpSpPr>
            <p:cNvPr id="5174" name="Group 54"/>
            <p:cNvGrpSpPr/>
            <p:nvPr/>
          </p:nvGrpSpPr>
          <p:grpSpPr bwMode="auto">
            <a:xfrm>
              <a:off x="1588" y="5"/>
              <a:ext cx="363" cy="416"/>
              <a:chOff x="0" y="0"/>
              <a:chExt cx="363" cy="416"/>
            </a:xfrm>
          </p:grpSpPr>
          <p:sp>
            <p:nvSpPr>
              <p:cNvPr id="5175" name="Line 95"/>
              <p:cNvSpPr>
                <a:spLocks noChangeShapeType="1"/>
              </p:cNvSpPr>
              <p:nvPr/>
            </p:nvSpPr>
            <p:spPr bwMode="auto">
              <a:xfrm>
                <a:off x="45" y="226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6" name="Text Box 96"/>
              <p:cNvSpPr txBox="1">
                <a:spLocks noChangeArrowheads="1"/>
              </p:cNvSpPr>
              <p:nvPr/>
            </p:nvSpPr>
            <p:spPr bwMode="auto">
              <a:xfrm>
                <a:off x="45" y="0"/>
                <a:ext cx="27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11</a:t>
                </a:r>
              </a:p>
            </p:txBody>
          </p:sp>
          <p:sp>
            <p:nvSpPr>
              <p:cNvPr id="5177" name="Text Box 97"/>
              <p:cNvSpPr txBox="1">
                <a:spLocks noChangeArrowheads="1"/>
              </p:cNvSpPr>
              <p:nvPr/>
            </p:nvSpPr>
            <p:spPr bwMode="auto">
              <a:xfrm>
                <a:off x="0" y="185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</p:grp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755650" y="4437063"/>
            <a:ext cx="40338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b="1" dirty="0">
                <a:ea typeface="楷体_GB2312" pitchFamily="1" charset="-122"/>
              </a:rPr>
              <a:t>再算王芳、李军和刘虎的作品一共占第一小组作品总数的几分之几？</a:t>
            </a:r>
          </a:p>
        </p:txBody>
      </p:sp>
      <p:grpSp>
        <p:nvGrpSpPr>
          <p:cNvPr id="5179" name="Group 59"/>
          <p:cNvGrpSpPr/>
          <p:nvPr/>
        </p:nvGrpSpPr>
        <p:grpSpPr bwMode="auto">
          <a:xfrm>
            <a:off x="611188" y="3644900"/>
            <a:ext cx="5256212" cy="735013"/>
            <a:chOff x="0" y="0"/>
            <a:chExt cx="3311" cy="463"/>
          </a:xfrm>
        </p:grpSpPr>
        <p:grpSp>
          <p:nvGrpSpPr>
            <p:cNvPr id="5180" name="Group 60"/>
            <p:cNvGrpSpPr/>
            <p:nvPr/>
          </p:nvGrpSpPr>
          <p:grpSpPr bwMode="auto">
            <a:xfrm>
              <a:off x="454" y="1"/>
              <a:ext cx="363" cy="462"/>
              <a:chOff x="0" y="0"/>
              <a:chExt cx="363" cy="462"/>
            </a:xfrm>
          </p:grpSpPr>
          <p:sp>
            <p:nvSpPr>
              <p:cNvPr id="5181" name="Line 95"/>
              <p:cNvSpPr>
                <a:spLocks noChangeShapeType="1"/>
              </p:cNvSpPr>
              <p:nvPr/>
            </p:nvSpPr>
            <p:spPr bwMode="auto">
              <a:xfrm>
                <a:off x="44" y="23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2" name="Text Box 96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5183" name="Text Box 97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  <p:sp>
          <p:nvSpPr>
            <p:cNvPr id="5184" name="Text Box 110"/>
            <p:cNvSpPr txBox="1">
              <a:spLocks noChangeArrowheads="1"/>
            </p:cNvSpPr>
            <p:nvPr/>
          </p:nvSpPr>
          <p:spPr bwMode="auto">
            <a:xfrm>
              <a:off x="0" y="50"/>
              <a:ext cx="33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      </a:t>
              </a:r>
              <a:r>
                <a:rPr lang="zh-CN" altLang="en-US" sz="2400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   </a:t>
              </a:r>
              <a:r>
                <a:rPr lang="zh-CN" altLang="en-US" sz="2000" b="1">
                  <a:latin typeface="楷体_GB2312" pitchFamily="1" charset="-122"/>
                  <a:ea typeface="楷体_GB2312" pitchFamily="1" charset="-122"/>
                </a:rPr>
                <a:t>＋     ＝</a:t>
              </a:r>
            </a:p>
          </p:txBody>
        </p:sp>
        <p:grpSp>
          <p:nvGrpSpPr>
            <p:cNvPr id="5185" name="Group 65"/>
            <p:cNvGrpSpPr/>
            <p:nvPr/>
          </p:nvGrpSpPr>
          <p:grpSpPr bwMode="auto">
            <a:xfrm>
              <a:off x="998" y="0"/>
              <a:ext cx="363" cy="462"/>
              <a:chOff x="0" y="0"/>
              <a:chExt cx="363" cy="462"/>
            </a:xfrm>
          </p:grpSpPr>
          <p:sp>
            <p:nvSpPr>
              <p:cNvPr id="5186" name="Line 95"/>
              <p:cNvSpPr>
                <a:spLocks noChangeShapeType="1"/>
              </p:cNvSpPr>
              <p:nvPr/>
            </p:nvSpPr>
            <p:spPr bwMode="auto">
              <a:xfrm>
                <a:off x="44" y="23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7" name="Text Box 96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2</a:t>
                </a:r>
              </a:p>
            </p:txBody>
          </p:sp>
          <p:sp>
            <p:nvSpPr>
              <p:cNvPr id="5188" name="Text Box 97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  <p:grpSp>
          <p:nvGrpSpPr>
            <p:cNvPr id="5189" name="Group 69"/>
            <p:cNvGrpSpPr/>
            <p:nvPr/>
          </p:nvGrpSpPr>
          <p:grpSpPr bwMode="auto">
            <a:xfrm>
              <a:off x="1588" y="0"/>
              <a:ext cx="363" cy="462"/>
              <a:chOff x="0" y="0"/>
              <a:chExt cx="363" cy="462"/>
            </a:xfrm>
          </p:grpSpPr>
          <p:sp>
            <p:nvSpPr>
              <p:cNvPr id="5190" name="Line 95"/>
              <p:cNvSpPr>
                <a:spLocks noChangeShapeType="1"/>
              </p:cNvSpPr>
              <p:nvPr/>
            </p:nvSpPr>
            <p:spPr bwMode="auto">
              <a:xfrm>
                <a:off x="44" y="23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1" name="Text Box 96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5192" name="Text Box 97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3" grpId="0" autoUpdateAnimBg="0"/>
      <p:bldP spid="517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二、合作探索</a:t>
            </a:r>
          </a:p>
        </p:txBody>
      </p:sp>
      <p:sp>
        <p:nvSpPr>
          <p:cNvPr id="6147" name="Rectangle 11"/>
          <p:cNvSpPr>
            <a:spLocks noChangeArrowheads="1"/>
          </p:cNvSpPr>
          <p:nvPr/>
        </p:nvSpPr>
        <p:spPr bwMode="auto">
          <a:xfrm>
            <a:off x="1258888" y="1412875"/>
            <a:ext cx="39608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400" b="1" dirty="0">
                <a:ea typeface="楷体_GB2312" pitchFamily="1" charset="-122"/>
              </a:rPr>
              <a:t>王芳、李军和刘虎的作品一共占第一小组作品总数的几分之几？</a:t>
            </a:r>
          </a:p>
        </p:txBody>
      </p:sp>
      <p:pic>
        <p:nvPicPr>
          <p:cNvPr id="6148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9" name="Group 6"/>
          <p:cNvGrpSpPr/>
          <p:nvPr/>
        </p:nvGrpSpPr>
        <p:grpSpPr bwMode="auto">
          <a:xfrm>
            <a:off x="5364163" y="1268413"/>
            <a:ext cx="3529012" cy="1597025"/>
            <a:chOff x="0" y="0"/>
            <a:chExt cx="2223" cy="1006"/>
          </a:xfrm>
        </p:grpSpPr>
        <p:sp>
          <p:nvSpPr>
            <p:cNvPr id="6150" name="Text Box 7"/>
            <p:cNvSpPr txBox="1">
              <a:spLocks noChangeArrowheads="1"/>
            </p:cNvSpPr>
            <p:nvPr/>
          </p:nvSpPr>
          <p:spPr bwMode="auto">
            <a:xfrm>
              <a:off x="182" y="0"/>
              <a:ext cx="18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b="1">
                  <a:ea typeface="楷体_GB2312" pitchFamily="1" charset="-122"/>
                </a:rPr>
                <a:t>第一小组剪纸情况统计表</a:t>
              </a:r>
            </a:p>
          </p:txBody>
        </p:sp>
        <p:sp>
          <p:nvSpPr>
            <p:cNvPr id="6151" name="Rectangle 8"/>
            <p:cNvSpPr>
              <a:spLocks noChangeArrowheads="1"/>
            </p:cNvSpPr>
            <p:nvPr/>
          </p:nvSpPr>
          <p:spPr bwMode="auto">
            <a:xfrm>
              <a:off x="1815" y="547"/>
              <a:ext cx="40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6152" name="Rectangle 9"/>
            <p:cNvSpPr>
              <a:spLocks noChangeArrowheads="1"/>
            </p:cNvSpPr>
            <p:nvPr/>
          </p:nvSpPr>
          <p:spPr bwMode="auto">
            <a:xfrm>
              <a:off x="1407" y="547"/>
              <a:ext cx="40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6153" name="Rectangle 10"/>
            <p:cNvSpPr>
              <a:spLocks noChangeArrowheads="1"/>
            </p:cNvSpPr>
            <p:nvPr/>
          </p:nvSpPr>
          <p:spPr bwMode="auto">
            <a:xfrm>
              <a:off x="998" y="547"/>
              <a:ext cx="409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6154" name="Rectangle 11"/>
            <p:cNvSpPr>
              <a:spLocks noChangeArrowheads="1"/>
            </p:cNvSpPr>
            <p:nvPr/>
          </p:nvSpPr>
          <p:spPr bwMode="auto">
            <a:xfrm>
              <a:off x="590" y="547"/>
              <a:ext cx="40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6155" name="Rectangle 12"/>
            <p:cNvSpPr>
              <a:spLocks noChangeArrowheads="1"/>
            </p:cNvSpPr>
            <p:nvPr/>
          </p:nvSpPr>
          <p:spPr bwMode="auto">
            <a:xfrm>
              <a:off x="0" y="547"/>
              <a:ext cx="590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r>
                <a:rPr lang="zh-CN" altLang="en-US" sz="1400" b="1">
                  <a:latin typeface="Calibri" panose="020F0502020204030204" pitchFamily="34" charset="0"/>
                  <a:ea typeface="楷体_GB2312" pitchFamily="1" charset="-122"/>
                </a:rPr>
                <a:t>占小组作品总数的几分之几</a:t>
              </a:r>
            </a:p>
          </p:txBody>
        </p:sp>
        <p:sp>
          <p:nvSpPr>
            <p:cNvPr id="6156" name="Rectangle 13"/>
            <p:cNvSpPr>
              <a:spLocks noChangeArrowheads="1"/>
            </p:cNvSpPr>
            <p:nvPr/>
          </p:nvSpPr>
          <p:spPr bwMode="auto">
            <a:xfrm>
              <a:off x="1815" y="317"/>
              <a:ext cx="4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杨华</a:t>
              </a:r>
            </a:p>
          </p:txBody>
        </p:sp>
        <p:sp>
          <p:nvSpPr>
            <p:cNvPr id="6157" name="Rectangle 14"/>
            <p:cNvSpPr>
              <a:spLocks noChangeArrowheads="1"/>
            </p:cNvSpPr>
            <p:nvPr/>
          </p:nvSpPr>
          <p:spPr bwMode="auto">
            <a:xfrm>
              <a:off x="1407" y="317"/>
              <a:ext cx="4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刘虎</a:t>
              </a:r>
            </a:p>
          </p:txBody>
        </p:sp>
        <p:sp>
          <p:nvSpPr>
            <p:cNvPr id="6158" name="Rectangle 15"/>
            <p:cNvSpPr>
              <a:spLocks noChangeArrowheads="1"/>
            </p:cNvSpPr>
            <p:nvPr/>
          </p:nvSpPr>
          <p:spPr bwMode="auto">
            <a:xfrm>
              <a:off x="998" y="317"/>
              <a:ext cx="40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李军</a:t>
              </a:r>
            </a:p>
          </p:txBody>
        </p:sp>
        <p:sp>
          <p:nvSpPr>
            <p:cNvPr id="6159" name="Rectangle 16"/>
            <p:cNvSpPr>
              <a:spLocks noChangeArrowheads="1"/>
            </p:cNvSpPr>
            <p:nvPr/>
          </p:nvSpPr>
          <p:spPr bwMode="auto">
            <a:xfrm>
              <a:off x="590" y="317"/>
              <a:ext cx="4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王芳</a:t>
              </a:r>
            </a:p>
          </p:txBody>
        </p:sp>
        <p:sp>
          <p:nvSpPr>
            <p:cNvPr id="6160" name="Rectangle 17"/>
            <p:cNvSpPr>
              <a:spLocks noChangeArrowheads="1"/>
            </p:cNvSpPr>
            <p:nvPr/>
          </p:nvSpPr>
          <p:spPr bwMode="auto">
            <a:xfrm>
              <a:off x="0" y="317"/>
              <a:ext cx="59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姓名</a:t>
              </a:r>
            </a:p>
          </p:txBody>
        </p:sp>
        <p:sp>
          <p:nvSpPr>
            <p:cNvPr id="6161" name="Line 18"/>
            <p:cNvSpPr>
              <a:spLocks noChangeShapeType="1"/>
            </p:cNvSpPr>
            <p:nvPr/>
          </p:nvSpPr>
          <p:spPr bwMode="auto">
            <a:xfrm>
              <a:off x="0" y="317"/>
              <a:ext cx="2223" cy="0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2" name="Line 19"/>
            <p:cNvSpPr>
              <a:spLocks noChangeShapeType="1"/>
            </p:cNvSpPr>
            <p:nvPr/>
          </p:nvSpPr>
          <p:spPr bwMode="auto">
            <a:xfrm>
              <a:off x="0" y="547"/>
              <a:ext cx="2223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3" name="Line 20"/>
            <p:cNvSpPr>
              <a:spLocks noChangeShapeType="1"/>
            </p:cNvSpPr>
            <p:nvPr/>
          </p:nvSpPr>
          <p:spPr bwMode="auto">
            <a:xfrm>
              <a:off x="0" y="1006"/>
              <a:ext cx="2223" cy="0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4" name="Line 21"/>
            <p:cNvSpPr>
              <a:spLocks noChangeShapeType="1"/>
            </p:cNvSpPr>
            <p:nvPr/>
          </p:nvSpPr>
          <p:spPr bwMode="auto">
            <a:xfrm>
              <a:off x="0" y="317"/>
              <a:ext cx="0" cy="689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5" name="Line 22"/>
            <p:cNvSpPr>
              <a:spLocks noChangeShapeType="1"/>
            </p:cNvSpPr>
            <p:nvPr/>
          </p:nvSpPr>
          <p:spPr bwMode="auto">
            <a:xfrm>
              <a:off x="590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6" name="Line 23"/>
            <p:cNvSpPr>
              <a:spLocks noChangeShapeType="1"/>
            </p:cNvSpPr>
            <p:nvPr/>
          </p:nvSpPr>
          <p:spPr bwMode="auto">
            <a:xfrm>
              <a:off x="998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7" name="Line 24"/>
            <p:cNvSpPr>
              <a:spLocks noChangeShapeType="1"/>
            </p:cNvSpPr>
            <p:nvPr/>
          </p:nvSpPr>
          <p:spPr bwMode="auto">
            <a:xfrm>
              <a:off x="1407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8" name="Line 25"/>
            <p:cNvSpPr>
              <a:spLocks noChangeShapeType="1"/>
            </p:cNvSpPr>
            <p:nvPr/>
          </p:nvSpPr>
          <p:spPr bwMode="auto">
            <a:xfrm>
              <a:off x="1815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9" name="Line 26"/>
            <p:cNvSpPr>
              <a:spLocks noChangeShapeType="1"/>
            </p:cNvSpPr>
            <p:nvPr/>
          </p:nvSpPr>
          <p:spPr bwMode="auto">
            <a:xfrm>
              <a:off x="2223" y="317"/>
              <a:ext cx="0" cy="689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170" name="Group 27"/>
            <p:cNvGrpSpPr/>
            <p:nvPr/>
          </p:nvGrpSpPr>
          <p:grpSpPr bwMode="auto">
            <a:xfrm>
              <a:off x="590" y="544"/>
              <a:ext cx="363" cy="458"/>
              <a:chOff x="0" y="0"/>
              <a:chExt cx="363" cy="458"/>
            </a:xfrm>
          </p:grpSpPr>
          <p:sp>
            <p:nvSpPr>
              <p:cNvPr id="6171" name="Line 28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72" name="Text Box 29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6173" name="Text Box 30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  <p:grpSp>
          <p:nvGrpSpPr>
            <p:cNvPr id="6174" name="Group 31"/>
            <p:cNvGrpSpPr/>
            <p:nvPr/>
          </p:nvGrpSpPr>
          <p:grpSpPr bwMode="auto">
            <a:xfrm>
              <a:off x="998" y="544"/>
              <a:ext cx="363" cy="458"/>
              <a:chOff x="0" y="0"/>
              <a:chExt cx="363" cy="458"/>
            </a:xfrm>
          </p:grpSpPr>
          <p:sp>
            <p:nvSpPr>
              <p:cNvPr id="6175" name="Line 32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76" name="Text Box 33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2</a:t>
                </a:r>
              </a:p>
            </p:txBody>
          </p:sp>
          <p:sp>
            <p:nvSpPr>
              <p:cNvPr id="6177" name="Text Box 34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  <p:grpSp>
          <p:nvGrpSpPr>
            <p:cNvPr id="6178" name="Group 35"/>
            <p:cNvGrpSpPr/>
            <p:nvPr/>
          </p:nvGrpSpPr>
          <p:grpSpPr bwMode="auto">
            <a:xfrm>
              <a:off x="1407" y="544"/>
              <a:ext cx="363" cy="458"/>
              <a:chOff x="0" y="0"/>
              <a:chExt cx="363" cy="458"/>
            </a:xfrm>
          </p:grpSpPr>
          <p:sp>
            <p:nvSpPr>
              <p:cNvPr id="6179" name="Line 36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80" name="Text Box 37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8</a:t>
                </a:r>
              </a:p>
            </p:txBody>
          </p:sp>
          <p:sp>
            <p:nvSpPr>
              <p:cNvPr id="6181" name="Text Box 38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  <p:grpSp>
          <p:nvGrpSpPr>
            <p:cNvPr id="6182" name="Group 39"/>
            <p:cNvGrpSpPr/>
            <p:nvPr/>
          </p:nvGrpSpPr>
          <p:grpSpPr bwMode="auto">
            <a:xfrm>
              <a:off x="1815" y="544"/>
              <a:ext cx="363" cy="458"/>
              <a:chOff x="0" y="0"/>
              <a:chExt cx="363" cy="458"/>
            </a:xfrm>
          </p:grpSpPr>
          <p:sp>
            <p:nvSpPr>
              <p:cNvPr id="6183" name="Line 40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84" name="Text Box 41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4</a:t>
                </a:r>
              </a:p>
            </p:txBody>
          </p:sp>
          <p:sp>
            <p:nvSpPr>
              <p:cNvPr id="6185" name="Text Box 42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</p:grpSp>
      <p:grpSp>
        <p:nvGrpSpPr>
          <p:cNvPr id="6186" name="Group 241"/>
          <p:cNvGrpSpPr/>
          <p:nvPr/>
        </p:nvGrpSpPr>
        <p:grpSpPr bwMode="auto">
          <a:xfrm>
            <a:off x="1870869" y="6078537"/>
            <a:ext cx="5976938" cy="574675"/>
            <a:chOff x="0" y="0"/>
            <a:chExt cx="3765" cy="362"/>
          </a:xfrm>
        </p:grpSpPr>
        <p:sp>
          <p:nvSpPr>
            <p:cNvPr id="6187" name="AutoShape 240"/>
            <p:cNvSpPr>
              <a:spLocks noChangeArrowheads="1"/>
            </p:cNvSpPr>
            <p:nvPr/>
          </p:nvSpPr>
          <p:spPr bwMode="auto">
            <a:xfrm>
              <a:off x="0" y="0"/>
              <a:ext cx="3493" cy="362"/>
            </a:xfrm>
            <a:prstGeom prst="flowChartAlternateProcess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88" name="Text Box 106"/>
            <p:cNvSpPr txBox="1">
              <a:spLocks noChangeArrowheads="1"/>
            </p:cNvSpPr>
            <p:nvPr/>
          </p:nvSpPr>
          <p:spPr bwMode="auto">
            <a:xfrm>
              <a:off x="46" y="29"/>
              <a:ext cx="37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sz="2400" b="1" dirty="0">
                  <a:ea typeface="楷体_GB2312" pitchFamily="1" charset="-122"/>
                </a:rPr>
                <a:t>同分母分数连加，分母不变，分子相加。</a:t>
              </a:r>
            </a:p>
          </p:txBody>
        </p:sp>
      </p:grpSp>
      <p:sp>
        <p:nvSpPr>
          <p:cNvPr id="6189" name="Text Box 123"/>
          <p:cNvSpPr txBox="1">
            <a:spLocks noChangeArrowheads="1"/>
          </p:cNvSpPr>
          <p:nvPr/>
        </p:nvSpPr>
        <p:spPr bwMode="auto">
          <a:xfrm>
            <a:off x="468313" y="408463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b="1">
                <a:ea typeface="楷体_GB2312" pitchFamily="1" charset="-122"/>
              </a:rPr>
              <a:t>＝</a:t>
            </a:r>
          </a:p>
        </p:txBody>
      </p:sp>
      <p:grpSp>
        <p:nvGrpSpPr>
          <p:cNvPr id="6190" name="Group 46"/>
          <p:cNvGrpSpPr/>
          <p:nvPr/>
        </p:nvGrpSpPr>
        <p:grpSpPr bwMode="auto">
          <a:xfrm>
            <a:off x="971550" y="4300538"/>
            <a:ext cx="1152525" cy="366712"/>
            <a:chOff x="0" y="0"/>
            <a:chExt cx="726" cy="231"/>
          </a:xfrm>
        </p:grpSpPr>
        <p:sp>
          <p:nvSpPr>
            <p:cNvPr id="6191" name="Line 124"/>
            <p:cNvSpPr>
              <a:spLocks noChangeShapeType="1"/>
            </p:cNvSpPr>
            <p:nvPr/>
          </p:nvSpPr>
          <p:spPr bwMode="auto">
            <a:xfrm>
              <a:off x="0" y="0"/>
              <a:ext cx="726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2" name="Text Box 125"/>
            <p:cNvSpPr txBox="1">
              <a:spLocks noChangeArrowheads="1"/>
            </p:cNvSpPr>
            <p:nvPr/>
          </p:nvSpPr>
          <p:spPr bwMode="auto">
            <a:xfrm>
              <a:off x="136" y="0"/>
              <a:ext cx="40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15</a:t>
              </a:r>
            </a:p>
          </p:txBody>
        </p:sp>
      </p:grpSp>
      <p:sp>
        <p:nvSpPr>
          <p:cNvPr id="6193" name="Text Box 126"/>
          <p:cNvSpPr txBox="1">
            <a:spLocks noChangeArrowheads="1"/>
          </p:cNvSpPr>
          <p:nvPr/>
        </p:nvSpPr>
        <p:spPr bwMode="auto">
          <a:xfrm>
            <a:off x="900113" y="3925888"/>
            <a:ext cx="1223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＋</a:t>
            </a:r>
            <a:r>
              <a:rPr lang="en-US" b="1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＋</a:t>
            </a:r>
            <a:r>
              <a:rPr lang="en-US" b="1">
                <a:latin typeface="楷体_GB2312" pitchFamily="1" charset="-122"/>
                <a:ea typeface="楷体_GB2312" pitchFamily="1" charset="-122"/>
              </a:rPr>
              <a:t>8</a:t>
            </a:r>
          </a:p>
        </p:txBody>
      </p:sp>
      <p:grpSp>
        <p:nvGrpSpPr>
          <p:cNvPr id="6194" name="Group 50"/>
          <p:cNvGrpSpPr/>
          <p:nvPr/>
        </p:nvGrpSpPr>
        <p:grpSpPr bwMode="auto">
          <a:xfrm>
            <a:off x="468313" y="4718050"/>
            <a:ext cx="1079500" cy="733425"/>
            <a:chOff x="0" y="0"/>
            <a:chExt cx="680" cy="462"/>
          </a:xfrm>
        </p:grpSpPr>
        <p:sp>
          <p:nvSpPr>
            <p:cNvPr id="6195" name="Text Box 128"/>
            <p:cNvSpPr txBox="1">
              <a:spLocks noChangeArrowheads="1"/>
            </p:cNvSpPr>
            <p:nvPr/>
          </p:nvSpPr>
          <p:spPr bwMode="auto">
            <a:xfrm>
              <a:off x="0" y="109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ea typeface="楷体_GB2312" pitchFamily="1" charset="-122"/>
                </a:rPr>
                <a:t>＝</a:t>
              </a:r>
            </a:p>
          </p:txBody>
        </p:sp>
        <p:sp>
          <p:nvSpPr>
            <p:cNvPr id="6196" name="Line 129"/>
            <p:cNvSpPr>
              <a:spLocks noChangeShapeType="1"/>
            </p:cNvSpPr>
            <p:nvPr/>
          </p:nvSpPr>
          <p:spPr bwMode="auto">
            <a:xfrm>
              <a:off x="317" y="241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7" name="Text Box 130"/>
            <p:cNvSpPr txBox="1">
              <a:spLocks noChangeArrowheads="1"/>
            </p:cNvSpPr>
            <p:nvPr/>
          </p:nvSpPr>
          <p:spPr bwMode="auto">
            <a:xfrm>
              <a:off x="271" y="0"/>
              <a:ext cx="3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11</a:t>
              </a:r>
            </a:p>
          </p:txBody>
        </p:sp>
        <p:sp>
          <p:nvSpPr>
            <p:cNvPr id="6198" name="Text Box 131"/>
            <p:cNvSpPr txBox="1">
              <a:spLocks noChangeArrowheads="1"/>
            </p:cNvSpPr>
            <p:nvPr/>
          </p:nvSpPr>
          <p:spPr bwMode="auto">
            <a:xfrm>
              <a:off x="272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15</a:t>
              </a:r>
            </a:p>
          </p:txBody>
        </p:sp>
      </p:grpSp>
      <p:grpSp>
        <p:nvGrpSpPr>
          <p:cNvPr id="6199" name="Group 55"/>
          <p:cNvGrpSpPr/>
          <p:nvPr/>
        </p:nvGrpSpPr>
        <p:grpSpPr bwMode="auto">
          <a:xfrm>
            <a:off x="468313" y="5294313"/>
            <a:ext cx="6911975" cy="661987"/>
            <a:chOff x="0" y="0"/>
            <a:chExt cx="4354" cy="417"/>
          </a:xfrm>
        </p:grpSpPr>
        <p:sp>
          <p:nvSpPr>
            <p:cNvPr id="6200" name="Text Box 100"/>
            <p:cNvSpPr txBox="1">
              <a:spLocks noChangeArrowheads="1"/>
            </p:cNvSpPr>
            <p:nvPr/>
          </p:nvSpPr>
          <p:spPr bwMode="auto">
            <a:xfrm>
              <a:off x="0" y="95"/>
              <a:ext cx="43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ea typeface="楷体_GB2312" pitchFamily="1" charset="-122"/>
                </a:rPr>
                <a:t>答：王芳、李军和刘虎的作品一共占第一小组作品总数的          。</a:t>
              </a:r>
            </a:p>
          </p:txBody>
        </p:sp>
        <p:grpSp>
          <p:nvGrpSpPr>
            <p:cNvPr id="6201" name="Group 57"/>
            <p:cNvGrpSpPr/>
            <p:nvPr/>
          </p:nvGrpSpPr>
          <p:grpSpPr bwMode="auto">
            <a:xfrm>
              <a:off x="3674" y="0"/>
              <a:ext cx="364" cy="417"/>
              <a:chOff x="0" y="0"/>
              <a:chExt cx="364" cy="417"/>
            </a:xfrm>
          </p:grpSpPr>
          <p:sp>
            <p:nvSpPr>
              <p:cNvPr id="6202" name="Line 133"/>
              <p:cNvSpPr>
                <a:spLocks noChangeShapeType="1"/>
              </p:cNvSpPr>
              <p:nvPr/>
            </p:nvSpPr>
            <p:spPr bwMode="auto">
              <a:xfrm>
                <a:off x="47" y="223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03" name="Text Box 13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11</a:t>
                </a:r>
              </a:p>
            </p:txBody>
          </p:sp>
          <p:sp>
            <p:nvSpPr>
              <p:cNvPr id="6204" name="Text Box 135"/>
              <p:cNvSpPr txBox="1">
                <a:spLocks noChangeArrowheads="1"/>
              </p:cNvSpPr>
              <p:nvPr/>
            </p:nvSpPr>
            <p:spPr bwMode="auto">
              <a:xfrm>
                <a:off x="1" y="186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15</a:t>
                </a:r>
              </a:p>
            </p:txBody>
          </p:sp>
        </p:grpSp>
      </p:grpSp>
      <p:grpSp>
        <p:nvGrpSpPr>
          <p:cNvPr id="6205" name="Group 191"/>
          <p:cNvGrpSpPr/>
          <p:nvPr/>
        </p:nvGrpSpPr>
        <p:grpSpPr bwMode="auto">
          <a:xfrm>
            <a:off x="3419475" y="3141663"/>
            <a:ext cx="5400675" cy="539750"/>
            <a:chOff x="0" y="0"/>
            <a:chExt cx="3402" cy="340"/>
          </a:xfrm>
        </p:grpSpPr>
        <p:sp>
          <p:nvSpPr>
            <p:cNvPr id="6206" name="Rectangle 174"/>
            <p:cNvSpPr>
              <a:spLocks noChangeArrowheads="1"/>
            </p:cNvSpPr>
            <p:nvPr/>
          </p:nvSpPr>
          <p:spPr bwMode="auto">
            <a:xfrm>
              <a:off x="227" y="0"/>
              <a:ext cx="227" cy="340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07" name="Rectangle 175"/>
            <p:cNvSpPr>
              <a:spLocks noChangeArrowheads="1"/>
            </p:cNvSpPr>
            <p:nvPr/>
          </p:nvSpPr>
          <p:spPr bwMode="auto">
            <a:xfrm>
              <a:off x="454" y="0"/>
              <a:ext cx="227" cy="340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08" name="Rectangle 176"/>
            <p:cNvSpPr>
              <a:spLocks noChangeArrowheads="1"/>
            </p:cNvSpPr>
            <p:nvPr/>
          </p:nvSpPr>
          <p:spPr bwMode="auto">
            <a:xfrm>
              <a:off x="681" y="0"/>
              <a:ext cx="227" cy="340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09" name="Rectangle 177"/>
            <p:cNvSpPr>
              <a:spLocks noChangeArrowheads="1"/>
            </p:cNvSpPr>
            <p:nvPr/>
          </p:nvSpPr>
          <p:spPr bwMode="auto">
            <a:xfrm>
              <a:off x="907" y="0"/>
              <a:ext cx="227" cy="340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10" name="Rectangle 178"/>
            <p:cNvSpPr>
              <a:spLocks noChangeArrowheads="1"/>
            </p:cNvSpPr>
            <p:nvPr/>
          </p:nvSpPr>
          <p:spPr bwMode="auto">
            <a:xfrm>
              <a:off x="1134" y="0"/>
              <a:ext cx="227" cy="340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11" name="Rectangle 179"/>
            <p:cNvSpPr>
              <a:spLocks noChangeArrowheads="1"/>
            </p:cNvSpPr>
            <p:nvPr/>
          </p:nvSpPr>
          <p:spPr bwMode="auto">
            <a:xfrm>
              <a:off x="1361" y="0"/>
              <a:ext cx="227" cy="340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12" name="Rectangle 180"/>
            <p:cNvSpPr>
              <a:spLocks noChangeArrowheads="1"/>
            </p:cNvSpPr>
            <p:nvPr/>
          </p:nvSpPr>
          <p:spPr bwMode="auto">
            <a:xfrm>
              <a:off x="1588" y="0"/>
              <a:ext cx="227" cy="340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13" name="Rectangle 181"/>
            <p:cNvSpPr>
              <a:spLocks noChangeArrowheads="1"/>
            </p:cNvSpPr>
            <p:nvPr/>
          </p:nvSpPr>
          <p:spPr bwMode="auto">
            <a:xfrm>
              <a:off x="1815" y="0"/>
              <a:ext cx="227" cy="340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14" name="Rectangle 182"/>
            <p:cNvSpPr>
              <a:spLocks noChangeArrowheads="1"/>
            </p:cNvSpPr>
            <p:nvPr/>
          </p:nvSpPr>
          <p:spPr bwMode="auto">
            <a:xfrm>
              <a:off x="2041" y="0"/>
              <a:ext cx="227" cy="340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15" name="Rectangle 183"/>
            <p:cNvSpPr>
              <a:spLocks noChangeArrowheads="1"/>
            </p:cNvSpPr>
            <p:nvPr/>
          </p:nvSpPr>
          <p:spPr bwMode="auto">
            <a:xfrm>
              <a:off x="2268" y="0"/>
              <a:ext cx="227" cy="340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16" name="Rectangle 184"/>
            <p:cNvSpPr>
              <a:spLocks noChangeArrowheads="1"/>
            </p:cNvSpPr>
            <p:nvPr/>
          </p:nvSpPr>
          <p:spPr bwMode="auto">
            <a:xfrm>
              <a:off x="2495" y="0"/>
              <a:ext cx="227" cy="3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17" name="Rectangle 185"/>
            <p:cNvSpPr>
              <a:spLocks noChangeArrowheads="1"/>
            </p:cNvSpPr>
            <p:nvPr/>
          </p:nvSpPr>
          <p:spPr bwMode="auto">
            <a:xfrm>
              <a:off x="2722" y="0"/>
              <a:ext cx="227" cy="3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18" name="Rectangle 186"/>
            <p:cNvSpPr>
              <a:spLocks noChangeArrowheads="1"/>
            </p:cNvSpPr>
            <p:nvPr/>
          </p:nvSpPr>
          <p:spPr bwMode="auto">
            <a:xfrm>
              <a:off x="2949" y="0"/>
              <a:ext cx="227" cy="3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19" name="Rectangle 187"/>
            <p:cNvSpPr>
              <a:spLocks noChangeArrowheads="1"/>
            </p:cNvSpPr>
            <p:nvPr/>
          </p:nvSpPr>
          <p:spPr bwMode="auto">
            <a:xfrm>
              <a:off x="3175" y="0"/>
              <a:ext cx="227" cy="34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20" name="Rectangle 188"/>
            <p:cNvSpPr>
              <a:spLocks noChangeArrowheads="1"/>
            </p:cNvSpPr>
            <p:nvPr/>
          </p:nvSpPr>
          <p:spPr bwMode="auto">
            <a:xfrm>
              <a:off x="0" y="0"/>
              <a:ext cx="227" cy="340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221" name="Rectangle 190"/>
          <p:cNvSpPr>
            <a:spLocks noChangeArrowheads="1"/>
          </p:cNvSpPr>
          <p:nvPr/>
        </p:nvSpPr>
        <p:spPr bwMode="auto">
          <a:xfrm>
            <a:off x="3419475" y="3141663"/>
            <a:ext cx="5399088" cy="539750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22" name="Rectangle 192"/>
          <p:cNvSpPr>
            <a:spLocks noChangeArrowheads="1"/>
          </p:cNvSpPr>
          <p:nvPr/>
        </p:nvSpPr>
        <p:spPr bwMode="auto">
          <a:xfrm>
            <a:off x="3419475" y="3141663"/>
            <a:ext cx="360363" cy="539750"/>
          </a:xfrm>
          <a:prstGeom prst="rect">
            <a:avLst/>
          </a:prstGeom>
          <a:solidFill>
            <a:srgbClr val="CCECFF"/>
          </a:solidFill>
          <a:ln w="12700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6223" name="Object 79"/>
          <p:cNvGraphicFramePr>
            <a:graphicFrameLocks noChangeAspect="1"/>
          </p:cNvGraphicFramePr>
          <p:nvPr/>
        </p:nvGraphicFramePr>
        <p:xfrm>
          <a:off x="3492500" y="3141663"/>
          <a:ext cx="2603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2" r:id="rId5" imgW="203200" imgH="393700" progId="Equation.3">
                  <p:embed/>
                </p:oleObj>
              </mc:Choice>
              <mc:Fallback>
                <p:oleObj r:id="rId5" imgW="203200" imgH="39370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141663"/>
                        <a:ext cx="26035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24" name="Group 196"/>
          <p:cNvGrpSpPr/>
          <p:nvPr/>
        </p:nvGrpSpPr>
        <p:grpSpPr bwMode="auto">
          <a:xfrm>
            <a:off x="3779838" y="3141663"/>
            <a:ext cx="720725" cy="539750"/>
            <a:chOff x="0" y="0"/>
            <a:chExt cx="454" cy="340"/>
          </a:xfrm>
        </p:grpSpPr>
        <p:sp>
          <p:nvSpPr>
            <p:cNvPr id="6225" name="Rectangle 194"/>
            <p:cNvSpPr>
              <a:spLocks noChangeArrowheads="1"/>
            </p:cNvSpPr>
            <p:nvPr/>
          </p:nvSpPr>
          <p:spPr bwMode="auto">
            <a:xfrm>
              <a:off x="0" y="0"/>
              <a:ext cx="227" cy="340"/>
            </a:xfrm>
            <a:prstGeom prst="rect">
              <a:avLst/>
            </a:prstGeom>
            <a:solidFill>
              <a:srgbClr val="FFFF66"/>
            </a:solidFill>
            <a:ln w="12700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226" name="Rectangle 195"/>
            <p:cNvSpPr>
              <a:spLocks noChangeArrowheads="1"/>
            </p:cNvSpPr>
            <p:nvPr/>
          </p:nvSpPr>
          <p:spPr bwMode="auto">
            <a:xfrm>
              <a:off x="227" y="0"/>
              <a:ext cx="227" cy="340"/>
            </a:xfrm>
            <a:prstGeom prst="rect">
              <a:avLst/>
            </a:prstGeom>
            <a:solidFill>
              <a:srgbClr val="FFFF66"/>
            </a:solidFill>
            <a:ln w="12700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6227" name="Object 83"/>
          <p:cNvGraphicFramePr>
            <a:graphicFrameLocks noChangeAspect="1"/>
          </p:cNvGraphicFramePr>
          <p:nvPr/>
        </p:nvGraphicFramePr>
        <p:xfrm>
          <a:off x="4025900" y="3141663"/>
          <a:ext cx="25876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r:id="rId7" imgW="203200" imgH="393700" progId="Equation.3">
                  <p:embed/>
                </p:oleObj>
              </mc:Choice>
              <mc:Fallback>
                <p:oleObj r:id="rId7" imgW="203200" imgH="393700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3141663"/>
                        <a:ext cx="258763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28" name="Group 228"/>
          <p:cNvGrpSpPr/>
          <p:nvPr/>
        </p:nvGrpSpPr>
        <p:grpSpPr bwMode="auto">
          <a:xfrm>
            <a:off x="4500563" y="3141663"/>
            <a:ext cx="2879725" cy="539750"/>
            <a:chOff x="0" y="0"/>
            <a:chExt cx="1814" cy="340"/>
          </a:xfrm>
        </p:grpSpPr>
        <p:grpSp>
          <p:nvGrpSpPr>
            <p:cNvPr id="6229" name="Group 198"/>
            <p:cNvGrpSpPr/>
            <p:nvPr/>
          </p:nvGrpSpPr>
          <p:grpSpPr bwMode="auto">
            <a:xfrm>
              <a:off x="0" y="0"/>
              <a:ext cx="454" cy="340"/>
              <a:chOff x="0" y="0"/>
              <a:chExt cx="454" cy="340"/>
            </a:xfrm>
          </p:grpSpPr>
          <p:sp>
            <p:nvSpPr>
              <p:cNvPr id="6230" name="Rectangle 19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27" cy="340"/>
              </a:xfrm>
              <a:prstGeom prst="rect">
                <a:avLst/>
              </a:prstGeom>
              <a:solidFill>
                <a:srgbClr val="FF99CC"/>
              </a:solidFill>
              <a:ln w="12700" cmpd="sng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31" name="Rectangle 200"/>
              <p:cNvSpPr>
                <a:spLocks noChangeArrowheads="1"/>
              </p:cNvSpPr>
              <p:nvPr/>
            </p:nvSpPr>
            <p:spPr bwMode="auto">
              <a:xfrm>
                <a:off x="227" y="0"/>
                <a:ext cx="227" cy="340"/>
              </a:xfrm>
              <a:prstGeom prst="rect">
                <a:avLst/>
              </a:prstGeom>
              <a:solidFill>
                <a:srgbClr val="FF99CC"/>
              </a:solidFill>
              <a:ln w="12700" cmpd="sng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232" name="Group 201"/>
            <p:cNvGrpSpPr/>
            <p:nvPr/>
          </p:nvGrpSpPr>
          <p:grpSpPr bwMode="auto">
            <a:xfrm>
              <a:off x="453" y="0"/>
              <a:ext cx="454" cy="340"/>
              <a:chOff x="0" y="0"/>
              <a:chExt cx="454" cy="340"/>
            </a:xfrm>
          </p:grpSpPr>
          <p:sp>
            <p:nvSpPr>
              <p:cNvPr id="6233" name="Rectangle 20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27" cy="340"/>
              </a:xfrm>
              <a:prstGeom prst="rect">
                <a:avLst/>
              </a:prstGeom>
              <a:solidFill>
                <a:srgbClr val="FF99CC"/>
              </a:solidFill>
              <a:ln w="12700" cmpd="sng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34" name="Rectangle 203"/>
              <p:cNvSpPr>
                <a:spLocks noChangeArrowheads="1"/>
              </p:cNvSpPr>
              <p:nvPr/>
            </p:nvSpPr>
            <p:spPr bwMode="auto">
              <a:xfrm>
                <a:off x="227" y="0"/>
                <a:ext cx="227" cy="340"/>
              </a:xfrm>
              <a:prstGeom prst="rect">
                <a:avLst/>
              </a:prstGeom>
              <a:solidFill>
                <a:srgbClr val="FF99CC"/>
              </a:solidFill>
              <a:ln w="12700" cmpd="sng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235" name="Group 204"/>
            <p:cNvGrpSpPr/>
            <p:nvPr/>
          </p:nvGrpSpPr>
          <p:grpSpPr bwMode="auto">
            <a:xfrm>
              <a:off x="907" y="0"/>
              <a:ext cx="454" cy="340"/>
              <a:chOff x="0" y="0"/>
              <a:chExt cx="454" cy="340"/>
            </a:xfrm>
          </p:grpSpPr>
          <p:sp>
            <p:nvSpPr>
              <p:cNvPr id="6236" name="Rectangle 20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27" cy="340"/>
              </a:xfrm>
              <a:prstGeom prst="rect">
                <a:avLst/>
              </a:prstGeom>
              <a:solidFill>
                <a:srgbClr val="FF99CC"/>
              </a:solidFill>
              <a:ln w="12700" cmpd="sng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37" name="Rectangle 206"/>
              <p:cNvSpPr>
                <a:spLocks noChangeArrowheads="1"/>
              </p:cNvSpPr>
              <p:nvPr/>
            </p:nvSpPr>
            <p:spPr bwMode="auto">
              <a:xfrm>
                <a:off x="227" y="0"/>
                <a:ext cx="227" cy="340"/>
              </a:xfrm>
              <a:prstGeom prst="rect">
                <a:avLst/>
              </a:prstGeom>
              <a:solidFill>
                <a:srgbClr val="FF99CC"/>
              </a:solidFill>
              <a:ln w="12700" cmpd="sng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238" name="Group 207"/>
            <p:cNvGrpSpPr/>
            <p:nvPr/>
          </p:nvGrpSpPr>
          <p:grpSpPr bwMode="auto">
            <a:xfrm>
              <a:off x="1360" y="0"/>
              <a:ext cx="454" cy="340"/>
              <a:chOff x="0" y="0"/>
              <a:chExt cx="454" cy="340"/>
            </a:xfrm>
          </p:grpSpPr>
          <p:sp>
            <p:nvSpPr>
              <p:cNvPr id="6239" name="Rectangle 20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27" cy="340"/>
              </a:xfrm>
              <a:prstGeom prst="rect">
                <a:avLst/>
              </a:prstGeom>
              <a:solidFill>
                <a:srgbClr val="FF99CC"/>
              </a:solidFill>
              <a:ln w="12700" cmpd="sng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240" name="Rectangle 209"/>
              <p:cNvSpPr>
                <a:spLocks noChangeArrowheads="1"/>
              </p:cNvSpPr>
              <p:nvPr/>
            </p:nvSpPr>
            <p:spPr bwMode="auto">
              <a:xfrm>
                <a:off x="227" y="0"/>
                <a:ext cx="227" cy="340"/>
              </a:xfrm>
              <a:prstGeom prst="rect">
                <a:avLst/>
              </a:prstGeom>
              <a:solidFill>
                <a:srgbClr val="FF99CC"/>
              </a:solidFill>
              <a:ln w="12700" cmpd="sng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aphicFrame>
        <p:nvGraphicFramePr>
          <p:cNvPr id="6241" name="Object 97"/>
          <p:cNvGraphicFramePr>
            <a:graphicFrameLocks noChangeAspect="1"/>
          </p:cNvGraphicFramePr>
          <p:nvPr/>
        </p:nvGraphicFramePr>
        <p:xfrm>
          <a:off x="5826125" y="3141663"/>
          <a:ext cx="25876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r:id="rId9" imgW="203200" imgH="393700" progId="Equation.3">
                  <p:embed/>
                </p:oleObj>
              </mc:Choice>
              <mc:Fallback>
                <p:oleObj r:id="rId9" imgW="203200" imgH="393700" progId="Equation.3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5" y="3141663"/>
                        <a:ext cx="258763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2" name="Line 211"/>
          <p:cNvSpPr>
            <a:spLocks noChangeShapeType="1"/>
          </p:cNvSpPr>
          <p:nvPr/>
        </p:nvSpPr>
        <p:spPr bwMode="auto">
          <a:xfrm>
            <a:off x="3598863" y="3859213"/>
            <a:ext cx="0" cy="21748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3" name="Text Box 214"/>
          <p:cNvSpPr txBox="1">
            <a:spLocks noChangeArrowheads="1"/>
          </p:cNvSpPr>
          <p:nvPr/>
        </p:nvSpPr>
        <p:spPr bwMode="auto">
          <a:xfrm>
            <a:off x="3348038" y="4078288"/>
            <a:ext cx="5032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DE0000"/>
                </a:solidFill>
                <a:latin typeface="楷体_GB2312" pitchFamily="1" charset="-122"/>
                <a:ea typeface="楷体_GB2312" pitchFamily="1" charset="-122"/>
              </a:rPr>
              <a:t>1</a:t>
            </a:r>
          </a:p>
          <a:p>
            <a:pPr eaLnBrk="1" hangingPunct="1"/>
            <a:r>
              <a:rPr lang="zh-CN" altLang="en-US" sz="1600" b="1">
                <a:ea typeface="楷体_GB2312" pitchFamily="1" charset="-122"/>
              </a:rPr>
              <a:t>个</a:t>
            </a:r>
          </a:p>
          <a:p>
            <a:pPr eaLnBrk="1" hangingPunct="1">
              <a:spcBef>
                <a:spcPct val="50000"/>
              </a:spcBef>
            </a:pPr>
            <a:endParaRPr lang="zh-CN" altLang="en-US" b="1"/>
          </a:p>
        </p:txBody>
      </p:sp>
      <p:graphicFrame>
        <p:nvGraphicFramePr>
          <p:cNvPr id="6244" name="Object 100"/>
          <p:cNvGraphicFramePr>
            <a:graphicFrameLocks noChangeAspect="1"/>
          </p:cNvGraphicFramePr>
          <p:nvPr/>
        </p:nvGraphicFramePr>
        <p:xfrm>
          <a:off x="3471863" y="4654550"/>
          <a:ext cx="2603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5" r:id="rId11" imgW="203200" imgH="393700" progId="Equation.3">
                  <p:embed/>
                </p:oleObj>
              </mc:Choice>
              <mc:Fallback>
                <p:oleObj r:id="rId11" imgW="203200" imgH="393700" progId="Equation.3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4654550"/>
                        <a:ext cx="26035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5" name="Text Box 218"/>
          <p:cNvSpPr txBox="1">
            <a:spLocks noChangeArrowheads="1"/>
          </p:cNvSpPr>
          <p:nvPr/>
        </p:nvSpPr>
        <p:spPr bwMode="auto">
          <a:xfrm>
            <a:off x="3886200" y="4078288"/>
            <a:ext cx="503238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DE0000"/>
                </a:solidFill>
                <a:latin typeface="楷体_GB2312" pitchFamily="1" charset="-122"/>
                <a:ea typeface="楷体_GB2312" pitchFamily="1" charset="-122"/>
              </a:rPr>
              <a:t>2</a:t>
            </a:r>
          </a:p>
          <a:p>
            <a:pPr eaLnBrk="1" hangingPunct="1"/>
            <a:r>
              <a:rPr lang="zh-CN" altLang="en-US" sz="1600" b="1">
                <a:latin typeface="楷体_GB2312" pitchFamily="1" charset="-122"/>
                <a:ea typeface="楷体_GB2312" pitchFamily="1" charset="-122"/>
              </a:rPr>
              <a:t>个</a:t>
            </a:r>
          </a:p>
          <a:p>
            <a:pPr eaLnBrk="1" hangingPunct="1">
              <a:spcBef>
                <a:spcPct val="50000"/>
              </a:spcBef>
            </a:pPr>
            <a:endParaRPr lang="zh-CN" altLang="en-US" b="1"/>
          </a:p>
        </p:txBody>
      </p:sp>
      <p:graphicFrame>
        <p:nvGraphicFramePr>
          <p:cNvPr id="6246" name="Object 102"/>
          <p:cNvGraphicFramePr>
            <a:graphicFrameLocks noChangeAspect="1"/>
          </p:cNvGraphicFramePr>
          <p:nvPr/>
        </p:nvGraphicFramePr>
        <p:xfrm>
          <a:off x="4008438" y="4654550"/>
          <a:ext cx="2603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6" r:id="rId12" imgW="203200" imgH="393700" progId="Equation.3">
                  <p:embed/>
                </p:oleObj>
              </mc:Choice>
              <mc:Fallback>
                <p:oleObj r:id="rId12" imgW="203200" imgH="393700" progId="Equation.3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4654550"/>
                        <a:ext cx="26035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" name="Line 220"/>
          <p:cNvSpPr>
            <a:spLocks noChangeShapeType="1"/>
          </p:cNvSpPr>
          <p:nvPr/>
        </p:nvSpPr>
        <p:spPr bwMode="auto">
          <a:xfrm>
            <a:off x="4140200" y="3859213"/>
            <a:ext cx="0" cy="21748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8" name="AutoShape 222"/>
          <p:cNvSpPr/>
          <p:nvPr/>
        </p:nvSpPr>
        <p:spPr bwMode="auto">
          <a:xfrm rot="16200000">
            <a:off x="4104482" y="3391694"/>
            <a:ext cx="71437" cy="720725"/>
          </a:xfrm>
          <a:prstGeom prst="leftBrace">
            <a:avLst>
              <a:gd name="adj1" fmla="val 84075"/>
              <a:gd name="adj2" fmla="val 50000"/>
            </a:avLst>
          </a:prstGeom>
          <a:noFill/>
          <a:ln w="9525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9" name="AutoShape 223"/>
          <p:cNvSpPr/>
          <p:nvPr/>
        </p:nvSpPr>
        <p:spPr bwMode="auto">
          <a:xfrm rot="16200000">
            <a:off x="5904707" y="2312194"/>
            <a:ext cx="71437" cy="2879725"/>
          </a:xfrm>
          <a:prstGeom prst="leftBrace">
            <a:avLst>
              <a:gd name="adj1" fmla="val 335928"/>
              <a:gd name="adj2" fmla="val 50000"/>
            </a:avLst>
          </a:prstGeom>
          <a:noFill/>
          <a:ln w="9525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0" name="Line 224"/>
          <p:cNvSpPr>
            <a:spLocks noChangeShapeType="1"/>
          </p:cNvSpPr>
          <p:nvPr/>
        </p:nvSpPr>
        <p:spPr bwMode="auto">
          <a:xfrm>
            <a:off x="5940425" y="3859213"/>
            <a:ext cx="0" cy="21748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51" name="Text Box 226"/>
          <p:cNvSpPr txBox="1">
            <a:spLocks noChangeArrowheads="1"/>
          </p:cNvSpPr>
          <p:nvPr/>
        </p:nvSpPr>
        <p:spPr bwMode="auto">
          <a:xfrm>
            <a:off x="5689600" y="4076700"/>
            <a:ext cx="50323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DE0000"/>
                </a:solidFill>
                <a:latin typeface="楷体_GB2312" pitchFamily="1" charset="-122"/>
                <a:ea typeface="楷体_GB2312" pitchFamily="1" charset="-122"/>
              </a:rPr>
              <a:t>8</a:t>
            </a:r>
          </a:p>
          <a:p>
            <a:pPr eaLnBrk="1" hangingPunct="1"/>
            <a:r>
              <a:rPr lang="zh-CN" altLang="en-US" sz="1600" b="1">
                <a:latin typeface="楷体_GB2312" pitchFamily="1" charset="-122"/>
                <a:ea typeface="楷体_GB2312" pitchFamily="1" charset="-122"/>
              </a:rPr>
              <a:t>个</a:t>
            </a:r>
          </a:p>
          <a:p>
            <a:pPr eaLnBrk="1" hangingPunct="1">
              <a:spcBef>
                <a:spcPct val="50000"/>
              </a:spcBef>
            </a:pPr>
            <a:endParaRPr lang="zh-CN" altLang="en-US" b="1"/>
          </a:p>
        </p:txBody>
      </p:sp>
      <p:graphicFrame>
        <p:nvGraphicFramePr>
          <p:cNvPr id="6252" name="Object 108"/>
          <p:cNvGraphicFramePr>
            <a:graphicFrameLocks noChangeAspect="1"/>
          </p:cNvGraphicFramePr>
          <p:nvPr/>
        </p:nvGraphicFramePr>
        <p:xfrm>
          <a:off x="5800725" y="4652963"/>
          <a:ext cx="2603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" r:id="rId13" imgW="203200" imgH="393700" progId="Equation.3">
                  <p:embed/>
                </p:oleObj>
              </mc:Choice>
              <mc:Fallback>
                <p:oleObj r:id="rId13" imgW="203200" imgH="393700" progId="Equation.3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725" y="4652963"/>
                        <a:ext cx="26035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3" name="Text Box 234"/>
          <p:cNvSpPr txBox="1">
            <a:spLocks noChangeArrowheads="1"/>
          </p:cNvSpPr>
          <p:nvPr/>
        </p:nvSpPr>
        <p:spPr bwMode="auto">
          <a:xfrm>
            <a:off x="3708400" y="4070350"/>
            <a:ext cx="446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>
                <a:solidFill>
                  <a:srgbClr val="DE0000"/>
                </a:solidFill>
                <a:latin typeface="楷体_GB2312" pitchFamily="1" charset="-122"/>
                <a:ea typeface="楷体_GB2312" pitchFamily="1" charset="-122"/>
              </a:rPr>
              <a:t>+        +            =       </a:t>
            </a:r>
          </a:p>
        </p:txBody>
      </p:sp>
      <p:sp>
        <p:nvSpPr>
          <p:cNvPr id="6254" name="Text Box 238"/>
          <p:cNvSpPr txBox="1">
            <a:spLocks noChangeArrowheads="1"/>
          </p:cNvSpPr>
          <p:nvPr/>
        </p:nvSpPr>
        <p:spPr bwMode="auto">
          <a:xfrm>
            <a:off x="6804025" y="4076700"/>
            <a:ext cx="50323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b="1">
                <a:solidFill>
                  <a:srgbClr val="DE0000"/>
                </a:solidFill>
                <a:latin typeface="楷体_GB2312" pitchFamily="1" charset="-122"/>
                <a:ea typeface="楷体_GB2312" pitchFamily="1" charset="-122"/>
              </a:rPr>
              <a:t>11</a:t>
            </a:r>
          </a:p>
          <a:p>
            <a:pPr eaLnBrk="1" hangingPunct="1"/>
            <a:r>
              <a:rPr lang="zh-CN" altLang="en-US" sz="1600" b="1">
                <a:latin typeface="楷体_GB2312" pitchFamily="1" charset="-122"/>
                <a:ea typeface="楷体_GB2312" pitchFamily="1" charset="-122"/>
              </a:rPr>
              <a:t>个</a:t>
            </a:r>
          </a:p>
          <a:p>
            <a:pPr eaLnBrk="1" hangingPunct="1">
              <a:spcBef>
                <a:spcPct val="50000"/>
              </a:spcBef>
            </a:pPr>
            <a:endParaRPr lang="zh-CN" altLang="en-US" b="1"/>
          </a:p>
        </p:txBody>
      </p:sp>
      <p:graphicFrame>
        <p:nvGraphicFramePr>
          <p:cNvPr id="6255" name="Object 111"/>
          <p:cNvGraphicFramePr>
            <a:graphicFrameLocks noChangeAspect="1"/>
          </p:cNvGraphicFramePr>
          <p:nvPr/>
        </p:nvGraphicFramePr>
        <p:xfrm>
          <a:off x="6926263" y="4652963"/>
          <a:ext cx="2603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r:id="rId14" imgW="203200" imgH="393700" progId="Equation.3">
                  <p:embed/>
                </p:oleObj>
              </mc:Choice>
              <mc:Fallback>
                <p:oleObj r:id="rId14" imgW="203200" imgH="393700" progId="Equation.3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6263" y="4652963"/>
                        <a:ext cx="26035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6" name="Text Box 244"/>
          <p:cNvSpPr txBox="1">
            <a:spLocks noChangeArrowheads="1"/>
          </p:cNvSpPr>
          <p:nvPr/>
        </p:nvSpPr>
        <p:spPr bwMode="auto">
          <a:xfrm>
            <a:off x="3419475" y="4076700"/>
            <a:ext cx="3313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>
                <a:solidFill>
                  <a:srgbClr val="DE0000"/>
                </a:solidFill>
                <a:latin typeface="楷体_GB2312" pitchFamily="1" charset="-122"/>
                <a:ea typeface="楷体_GB2312" pitchFamily="1" charset="-122"/>
              </a:rPr>
              <a:t>1 +  2     +        8</a:t>
            </a:r>
          </a:p>
        </p:txBody>
      </p:sp>
      <p:pic>
        <p:nvPicPr>
          <p:cNvPr id="6257" name="Picture 9"/>
          <p:cNvPicPr>
            <a:picLocks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719138" y="143827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258" name="Group 114"/>
          <p:cNvGrpSpPr/>
          <p:nvPr/>
        </p:nvGrpSpPr>
        <p:grpSpPr bwMode="auto">
          <a:xfrm>
            <a:off x="900113" y="2924175"/>
            <a:ext cx="576262" cy="660400"/>
            <a:chOff x="0" y="0"/>
            <a:chExt cx="363" cy="416"/>
          </a:xfrm>
        </p:grpSpPr>
        <p:sp>
          <p:nvSpPr>
            <p:cNvPr id="6259" name="Line 95"/>
            <p:cNvSpPr>
              <a:spLocks noChangeShapeType="1"/>
            </p:cNvSpPr>
            <p:nvPr/>
          </p:nvSpPr>
          <p:spPr bwMode="auto">
            <a:xfrm>
              <a:off x="45" y="226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60" name="Text Box 96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  <p:sp>
          <p:nvSpPr>
            <p:cNvPr id="6261" name="Text Box 97"/>
            <p:cNvSpPr txBox="1">
              <a:spLocks noChangeArrowheads="1"/>
            </p:cNvSpPr>
            <p:nvPr/>
          </p:nvSpPr>
          <p:spPr bwMode="auto">
            <a:xfrm>
              <a:off x="0" y="18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15</a:t>
              </a:r>
            </a:p>
          </p:txBody>
        </p:sp>
      </p:grpSp>
      <p:grpSp>
        <p:nvGrpSpPr>
          <p:cNvPr id="6262" name="Group 118"/>
          <p:cNvGrpSpPr/>
          <p:nvPr/>
        </p:nvGrpSpPr>
        <p:grpSpPr bwMode="auto">
          <a:xfrm>
            <a:off x="1692275" y="2924175"/>
            <a:ext cx="576263" cy="660400"/>
            <a:chOff x="0" y="0"/>
            <a:chExt cx="363" cy="416"/>
          </a:xfrm>
        </p:grpSpPr>
        <p:sp>
          <p:nvSpPr>
            <p:cNvPr id="6263" name="Line 95"/>
            <p:cNvSpPr>
              <a:spLocks noChangeShapeType="1"/>
            </p:cNvSpPr>
            <p:nvPr/>
          </p:nvSpPr>
          <p:spPr bwMode="auto">
            <a:xfrm>
              <a:off x="45" y="226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64" name="Text Box 96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2</a:t>
              </a:r>
            </a:p>
          </p:txBody>
        </p:sp>
        <p:sp>
          <p:nvSpPr>
            <p:cNvPr id="6265" name="Text Box 97"/>
            <p:cNvSpPr txBox="1">
              <a:spLocks noChangeArrowheads="1"/>
            </p:cNvSpPr>
            <p:nvPr/>
          </p:nvSpPr>
          <p:spPr bwMode="auto">
            <a:xfrm>
              <a:off x="0" y="18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15</a:t>
              </a:r>
            </a:p>
          </p:txBody>
        </p:sp>
      </p:grpSp>
      <p:grpSp>
        <p:nvGrpSpPr>
          <p:cNvPr id="6266" name="Group 122"/>
          <p:cNvGrpSpPr/>
          <p:nvPr/>
        </p:nvGrpSpPr>
        <p:grpSpPr bwMode="auto">
          <a:xfrm>
            <a:off x="2484438" y="2924175"/>
            <a:ext cx="576262" cy="660400"/>
            <a:chOff x="0" y="0"/>
            <a:chExt cx="363" cy="416"/>
          </a:xfrm>
        </p:grpSpPr>
        <p:sp>
          <p:nvSpPr>
            <p:cNvPr id="6267" name="Line 95"/>
            <p:cNvSpPr>
              <a:spLocks noChangeShapeType="1"/>
            </p:cNvSpPr>
            <p:nvPr/>
          </p:nvSpPr>
          <p:spPr bwMode="auto">
            <a:xfrm>
              <a:off x="45" y="226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68" name="Text Box 96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8</a:t>
              </a:r>
            </a:p>
          </p:txBody>
        </p:sp>
        <p:sp>
          <p:nvSpPr>
            <p:cNvPr id="6269" name="Text Box 97"/>
            <p:cNvSpPr txBox="1">
              <a:spLocks noChangeArrowheads="1"/>
            </p:cNvSpPr>
            <p:nvPr/>
          </p:nvSpPr>
          <p:spPr bwMode="auto">
            <a:xfrm>
              <a:off x="0" y="185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15</a:t>
              </a:r>
            </a:p>
          </p:txBody>
        </p:sp>
      </p:grpSp>
      <p:sp>
        <p:nvSpPr>
          <p:cNvPr id="6270" name="Text Box 126"/>
          <p:cNvSpPr txBox="1">
            <a:spLocks noChangeArrowheads="1"/>
          </p:cNvSpPr>
          <p:nvPr/>
        </p:nvSpPr>
        <p:spPr bwMode="auto">
          <a:xfrm>
            <a:off x="755650" y="3068638"/>
            <a:ext cx="2376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楷体_GB2312" pitchFamily="1" charset="-122"/>
                <a:ea typeface="楷体_GB2312" pitchFamily="1" charset="-122"/>
              </a:rPr>
              <a:t>+     + </a:t>
            </a:r>
          </a:p>
        </p:txBody>
      </p:sp>
      <p:sp>
        <p:nvSpPr>
          <p:cNvPr id="6271" name="Text Box 127"/>
          <p:cNvSpPr txBox="1">
            <a:spLocks noChangeArrowheads="1"/>
          </p:cNvSpPr>
          <p:nvPr/>
        </p:nvSpPr>
        <p:spPr bwMode="auto">
          <a:xfrm>
            <a:off x="1979613" y="5662613"/>
            <a:ext cx="540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ea typeface="楷体_GB2312" pitchFamily="1" charset="-122"/>
              </a:rPr>
              <a:t>想一想：怎样进行同分母分数连加？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6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2222E-6 L -0.22465 -0.07871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6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00" y="-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5.92593E-6 L -0.2835 -0.07339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6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6 L -0.48038 -0.07339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6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000"/>
                            </p:stCondLst>
                            <p:childTnLst>
                              <p:par>
                                <p:cTn id="1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-0.33854 -0.0159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6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0" y="-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6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6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6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9" grpId="0" autoUpdateAnimBg="0"/>
      <p:bldP spid="6193" grpId="0" autoUpdateAnimBg="0"/>
      <p:bldP spid="6221" grpId="0" animBg="1" autoUpdateAnimBg="0"/>
      <p:bldP spid="6222" grpId="0" animBg="1" autoUpdateAnimBg="0"/>
      <p:bldP spid="6242" grpId="0" animBg="1"/>
      <p:bldP spid="6243" grpId="0" autoUpdateAnimBg="0"/>
      <p:bldP spid="6243" grpId="1" autoUpdateAnimBg="0"/>
      <p:bldP spid="6245" grpId="0" autoUpdateAnimBg="0"/>
      <p:bldP spid="6245" grpId="1" autoUpdateAnimBg="0"/>
      <p:bldP spid="6247" grpId="0" animBg="1"/>
      <p:bldP spid="6248" grpId="0" animBg="1" autoUpdateAnimBg="0"/>
      <p:bldP spid="6249" grpId="0" animBg="1" autoUpdateAnimBg="0"/>
      <p:bldP spid="6250" grpId="0" animBg="1"/>
      <p:bldP spid="6251" grpId="0" autoUpdateAnimBg="0"/>
      <p:bldP spid="6251" grpId="1" autoUpdateAnimBg="0"/>
      <p:bldP spid="6253" grpId="0" autoUpdateAnimBg="0"/>
      <p:bldP spid="6253" grpId="1" autoUpdateAnimBg="0"/>
      <p:bldP spid="6254" grpId="0" autoUpdateAnimBg="0"/>
      <p:bldP spid="6254" grpId="1" autoUpdateAnimBg="0"/>
      <p:bldP spid="6256" grpId="0" autoUpdateAnimBg="0"/>
      <p:bldP spid="6256" grpId="1" autoUpdateAnimBg="0"/>
      <p:bldP spid="6256" grpId="2" autoUpdateAnimBg="0"/>
      <p:bldP spid="6271" grpId="0" autoUpdateAnimBg="0"/>
      <p:bldP spid="6271" grpId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1619250" y="1770063"/>
            <a:ext cx="46085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>
              <a:ea typeface="楷体_GB2312" pitchFamily="1" charset="-122"/>
            </a:endParaRPr>
          </a:p>
        </p:txBody>
      </p:sp>
      <p:pic>
        <p:nvPicPr>
          <p:cNvPr id="7171" name="Picture 19" descr="C:\Documents and Settings\pub\Desktop\新ppt\返回首页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31"/>
          <p:cNvSpPr>
            <a:spLocks noChangeArrowheads="1"/>
          </p:cNvSpPr>
          <p:nvPr/>
        </p:nvSpPr>
        <p:spPr bwMode="auto">
          <a:xfrm>
            <a:off x="539750" y="539750"/>
            <a:ext cx="1800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b="1">
                <a:ea typeface="楷体_GB2312" pitchFamily="1" charset="-122"/>
              </a:rPr>
              <a:t>试一试</a:t>
            </a:r>
          </a:p>
        </p:txBody>
      </p:sp>
      <p:grpSp>
        <p:nvGrpSpPr>
          <p:cNvPr id="7173" name="Group 49"/>
          <p:cNvGrpSpPr/>
          <p:nvPr/>
        </p:nvGrpSpPr>
        <p:grpSpPr bwMode="auto">
          <a:xfrm>
            <a:off x="1547813" y="2060575"/>
            <a:ext cx="2374900" cy="727075"/>
            <a:chOff x="0" y="0"/>
            <a:chExt cx="1496" cy="458"/>
          </a:xfrm>
        </p:grpSpPr>
        <p:grpSp>
          <p:nvGrpSpPr>
            <p:cNvPr id="7174" name="Group 12"/>
            <p:cNvGrpSpPr/>
            <p:nvPr/>
          </p:nvGrpSpPr>
          <p:grpSpPr bwMode="auto">
            <a:xfrm>
              <a:off x="0" y="0"/>
              <a:ext cx="363" cy="458"/>
              <a:chOff x="0" y="0"/>
              <a:chExt cx="363" cy="458"/>
            </a:xfrm>
          </p:grpSpPr>
          <p:sp>
            <p:nvSpPr>
              <p:cNvPr id="7175" name="Line 13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76" name="Text Box 14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7177" name="Text Box 15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6</a:t>
                </a:r>
              </a:p>
            </p:txBody>
          </p:sp>
        </p:grpSp>
        <p:grpSp>
          <p:nvGrpSpPr>
            <p:cNvPr id="7178" name="Group 16"/>
            <p:cNvGrpSpPr/>
            <p:nvPr/>
          </p:nvGrpSpPr>
          <p:grpSpPr bwMode="auto">
            <a:xfrm>
              <a:off x="998" y="0"/>
              <a:ext cx="363" cy="458"/>
              <a:chOff x="0" y="0"/>
              <a:chExt cx="363" cy="458"/>
            </a:xfrm>
          </p:grpSpPr>
          <p:sp>
            <p:nvSpPr>
              <p:cNvPr id="7179" name="Line 17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0" name="Text Box 18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7181" name="Text Box 19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6</a:t>
                </a:r>
              </a:p>
            </p:txBody>
          </p:sp>
        </p:grpSp>
        <p:grpSp>
          <p:nvGrpSpPr>
            <p:cNvPr id="7182" name="Group 20"/>
            <p:cNvGrpSpPr/>
            <p:nvPr/>
          </p:nvGrpSpPr>
          <p:grpSpPr bwMode="auto">
            <a:xfrm>
              <a:off x="499" y="0"/>
              <a:ext cx="363" cy="458"/>
              <a:chOff x="0" y="0"/>
              <a:chExt cx="363" cy="458"/>
            </a:xfrm>
          </p:grpSpPr>
          <p:sp>
            <p:nvSpPr>
              <p:cNvPr id="7183" name="Line 21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4" name="Text Box 22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5</a:t>
                </a:r>
              </a:p>
            </p:txBody>
          </p:sp>
          <p:sp>
            <p:nvSpPr>
              <p:cNvPr id="7185" name="Text Box 23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6</a:t>
                </a:r>
              </a:p>
            </p:txBody>
          </p:sp>
        </p:grpSp>
        <p:sp>
          <p:nvSpPr>
            <p:cNvPr id="7186" name="Text Box 24"/>
            <p:cNvSpPr txBox="1">
              <a:spLocks noChangeArrowheads="1"/>
            </p:cNvSpPr>
            <p:nvPr/>
          </p:nvSpPr>
          <p:spPr bwMode="auto">
            <a:xfrm>
              <a:off x="45" y="91"/>
              <a:ext cx="14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latin typeface="楷体_GB2312" pitchFamily="1" charset="-122"/>
                  <a:ea typeface="楷体_GB2312" pitchFamily="1" charset="-122"/>
                </a:rPr>
                <a:t>   ＋     ＋</a:t>
              </a:r>
            </a:p>
          </p:txBody>
        </p:sp>
      </p:grpSp>
      <p:grpSp>
        <p:nvGrpSpPr>
          <p:cNvPr id="7187" name="Group 32"/>
          <p:cNvGrpSpPr/>
          <p:nvPr/>
        </p:nvGrpSpPr>
        <p:grpSpPr bwMode="auto">
          <a:xfrm>
            <a:off x="1116013" y="3062288"/>
            <a:ext cx="1655762" cy="733425"/>
            <a:chOff x="0" y="0"/>
            <a:chExt cx="1043" cy="462"/>
          </a:xfrm>
        </p:grpSpPr>
        <p:sp>
          <p:nvSpPr>
            <p:cNvPr id="7188" name="Text Box 25"/>
            <p:cNvSpPr txBox="1">
              <a:spLocks noChangeArrowheads="1"/>
            </p:cNvSpPr>
            <p:nvPr/>
          </p:nvSpPr>
          <p:spPr bwMode="auto">
            <a:xfrm>
              <a:off x="0" y="95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ea typeface="楷体_GB2312" pitchFamily="1" charset="-122"/>
                </a:rPr>
                <a:t>＝</a:t>
              </a:r>
            </a:p>
          </p:txBody>
        </p:sp>
        <p:sp>
          <p:nvSpPr>
            <p:cNvPr id="7189" name="Line 29"/>
            <p:cNvSpPr>
              <a:spLocks noChangeShapeType="1"/>
            </p:cNvSpPr>
            <p:nvPr/>
          </p:nvSpPr>
          <p:spPr bwMode="auto">
            <a:xfrm>
              <a:off x="317" y="231"/>
              <a:ext cx="726" cy="0"/>
            </a:xfrm>
            <a:prstGeom prst="line">
              <a:avLst/>
            </a:prstGeom>
            <a:noFill/>
            <a:ln w="1905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0" name="Text Box 30"/>
            <p:cNvSpPr txBox="1">
              <a:spLocks noChangeArrowheads="1"/>
            </p:cNvSpPr>
            <p:nvPr/>
          </p:nvSpPr>
          <p:spPr bwMode="auto">
            <a:xfrm>
              <a:off x="453" y="231"/>
              <a:ext cx="40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6</a:t>
              </a:r>
            </a:p>
          </p:txBody>
        </p:sp>
        <p:sp>
          <p:nvSpPr>
            <p:cNvPr id="7191" name="Text Box 31"/>
            <p:cNvSpPr txBox="1">
              <a:spLocks noChangeArrowheads="1"/>
            </p:cNvSpPr>
            <p:nvPr/>
          </p:nvSpPr>
          <p:spPr bwMode="auto">
            <a:xfrm>
              <a:off x="272" y="0"/>
              <a:ext cx="77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</a:t>
              </a:r>
              <a:r>
                <a:rPr lang="zh-CN" alt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＋</a:t>
              </a: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5</a:t>
              </a:r>
              <a:r>
                <a:rPr lang="zh-CN" alt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＋</a:t>
              </a: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</p:grpSp>
      <p:grpSp>
        <p:nvGrpSpPr>
          <p:cNvPr id="7192" name="Group 48"/>
          <p:cNvGrpSpPr/>
          <p:nvPr/>
        </p:nvGrpSpPr>
        <p:grpSpPr bwMode="auto">
          <a:xfrm>
            <a:off x="1116013" y="3925888"/>
            <a:ext cx="1079500" cy="733425"/>
            <a:chOff x="0" y="0"/>
            <a:chExt cx="680" cy="462"/>
          </a:xfrm>
        </p:grpSpPr>
        <p:sp>
          <p:nvSpPr>
            <p:cNvPr id="7193" name="Text Box 40"/>
            <p:cNvSpPr txBox="1">
              <a:spLocks noChangeArrowheads="1"/>
            </p:cNvSpPr>
            <p:nvPr/>
          </p:nvSpPr>
          <p:spPr bwMode="auto">
            <a:xfrm>
              <a:off x="0" y="100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ea typeface="楷体_GB2312" pitchFamily="1" charset="-122"/>
                </a:rPr>
                <a:t>＝</a:t>
              </a:r>
            </a:p>
          </p:txBody>
        </p:sp>
        <p:sp>
          <p:nvSpPr>
            <p:cNvPr id="7194" name="Line 45"/>
            <p:cNvSpPr>
              <a:spLocks noChangeShapeType="1"/>
            </p:cNvSpPr>
            <p:nvPr/>
          </p:nvSpPr>
          <p:spPr bwMode="auto">
            <a:xfrm>
              <a:off x="317" y="232"/>
              <a:ext cx="272" cy="0"/>
            </a:xfrm>
            <a:prstGeom prst="line">
              <a:avLst/>
            </a:prstGeom>
            <a:noFill/>
            <a:ln w="1905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5" name="Text Box 46"/>
            <p:cNvSpPr txBox="1">
              <a:spLocks noChangeArrowheads="1"/>
            </p:cNvSpPr>
            <p:nvPr/>
          </p:nvSpPr>
          <p:spPr bwMode="auto">
            <a:xfrm>
              <a:off x="362" y="0"/>
              <a:ext cx="1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7</a:t>
              </a:r>
            </a:p>
          </p:txBody>
        </p:sp>
        <p:sp>
          <p:nvSpPr>
            <p:cNvPr id="7196" name="Text Box 47"/>
            <p:cNvSpPr txBox="1">
              <a:spLocks noChangeArrowheads="1"/>
            </p:cNvSpPr>
            <p:nvPr/>
          </p:nvSpPr>
          <p:spPr bwMode="auto">
            <a:xfrm>
              <a:off x="272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6</a:t>
              </a:r>
            </a:p>
          </p:txBody>
        </p:sp>
      </p:grpSp>
      <p:grpSp>
        <p:nvGrpSpPr>
          <p:cNvPr id="7197" name="Group 50"/>
          <p:cNvGrpSpPr/>
          <p:nvPr/>
        </p:nvGrpSpPr>
        <p:grpSpPr bwMode="auto">
          <a:xfrm>
            <a:off x="4859338" y="2054225"/>
            <a:ext cx="2374900" cy="727075"/>
            <a:chOff x="0" y="0"/>
            <a:chExt cx="1496" cy="458"/>
          </a:xfrm>
        </p:grpSpPr>
        <p:grpSp>
          <p:nvGrpSpPr>
            <p:cNvPr id="7198" name="Group 51"/>
            <p:cNvGrpSpPr/>
            <p:nvPr/>
          </p:nvGrpSpPr>
          <p:grpSpPr bwMode="auto">
            <a:xfrm>
              <a:off x="0" y="0"/>
              <a:ext cx="363" cy="458"/>
              <a:chOff x="0" y="0"/>
              <a:chExt cx="363" cy="458"/>
            </a:xfrm>
          </p:grpSpPr>
          <p:sp>
            <p:nvSpPr>
              <p:cNvPr id="7199" name="Line 52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0" name="Text Box 53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5</a:t>
                </a:r>
              </a:p>
            </p:txBody>
          </p:sp>
          <p:sp>
            <p:nvSpPr>
              <p:cNvPr id="7201" name="Text Box 54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  <p:grpSp>
          <p:nvGrpSpPr>
            <p:cNvPr id="7202" name="Group 55"/>
            <p:cNvGrpSpPr/>
            <p:nvPr/>
          </p:nvGrpSpPr>
          <p:grpSpPr bwMode="auto">
            <a:xfrm>
              <a:off x="998" y="0"/>
              <a:ext cx="363" cy="458"/>
              <a:chOff x="0" y="0"/>
              <a:chExt cx="363" cy="458"/>
            </a:xfrm>
          </p:grpSpPr>
          <p:sp>
            <p:nvSpPr>
              <p:cNvPr id="7203" name="Line 56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4" name="Text Box 57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8</a:t>
                </a:r>
              </a:p>
            </p:txBody>
          </p:sp>
          <p:sp>
            <p:nvSpPr>
              <p:cNvPr id="7205" name="Text Box 58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  <p:grpSp>
          <p:nvGrpSpPr>
            <p:cNvPr id="7206" name="Group 59"/>
            <p:cNvGrpSpPr/>
            <p:nvPr/>
          </p:nvGrpSpPr>
          <p:grpSpPr bwMode="auto">
            <a:xfrm>
              <a:off x="499" y="0"/>
              <a:ext cx="363" cy="458"/>
              <a:chOff x="0" y="0"/>
              <a:chExt cx="363" cy="458"/>
            </a:xfrm>
          </p:grpSpPr>
          <p:sp>
            <p:nvSpPr>
              <p:cNvPr id="7207" name="Line 60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8" name="Text Box 61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2</a:t>
                </a:r>
              </a:p>
            </p:txBody>
          </p:sp>
          <p:sp>
            <p:nvSpPr>
              <p:cNvPr id="7209" name="Text Box 62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  <p:sp>
          <p:nvSpPr>
            <p:cNvPr id="7210" name="Text Box 63"/>
            <p:cNvSpPr txBox="1">
              <a:spLocks noChangeArrowheads="1"/>
            </p:cNvSpPr>
            <p:nvPr/>
          </p:nvSpPr>
          <p:spPr bwMode="auto">
            <a:xfrm>
              <a:off x="45" y="91"/>
              <a:ext cx="14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latin typeface="楷体_GB2312" pitchFamily="1" charset="-122"/>
                  <a:ea typeface="楷体_GB2312" pitchFamily="1" charset="-122"/>
                </a:rPr>
                <a:t>   ＋     ＋</a:t>
              </a:r>
            </a:p>
          </p:txBody>
        </p:sp>
      </p:grpSp>
      <p:grpSp>
        <p:nvGrpSpPr>
          <p:cNvPr id="7211" name="Group 64"/>
          <p:cNvGrpSpPr/>
          <p:nvPr/>
        </p:nvGrpSpPr>
        <p:grpSpPr bwMode="auto">
          <a:xfrm>
            <a:off x="4427538" y="3068638"/>
            <a:ext cx="1655762" cy="733425"/>
            <a:chOff x="0" y="0"/>
            <a:chExt cx="1043" cy="462"/>
          </a:xfrm>
        </p:grpSpPr>
        <p:sp>
          <p:nvSpPr>
            <p:cNvPr id="7212" name="Text Box 65"/>
            <p:cNvSpPr txBox="1">
              <a:spLocks noChangeArrowheads="1"/>
            </p:cNvSpPr>
            <p:nvPr/>
          </p:nvSpPr>
          <p:spPr bwMode="auto">
            <a:xfrm>
              <a:off x="0" y="95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ea typeface="楷体_GB2312" pitchFamily="1" charset="-122"/>
                </a:rPr>
                <a:t>＝</a:t>
              </a:r>
            </a:p>
          </p:txBody>
        </p:sp>
        <p:sp>
          <p:nvSpPr>
            <p:cNvPr id="7213" name="Line 66"/>
            <p:cNvSpPr>
              <a:spLocks noChangeShapeType="1"/>
            </p:cNvSpPr>
            <p:nvPr/>
          </p:nvSpPr>
          <p:spPr bwMode="auto">
            <a:xfrm>
              <a:off x="317" y="231"/>
              <a:ext cx="726" cy="0"/>
            </a:xfrm>
            <a:prstGeom prst="line">
              <a:avLst/>
            </a:prstGeom>
            <a:noFill/>
            <a:ln w="1905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4" name="Text Box 67"/>
            <p:cNvSpPr txBox="1">
              <a:spLocks noChangeArrowheads="1"/>
            </p:cNvSpPr>
            <p:nvPr/>
          </p:nvSpPr>
          <p:spPr bwMode="auto">
            <a:xfrm>
              <a:off x="453" y="231"/>
              <a:ext cx="40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9</a:t>
              </a:r>
            </a:p>
          </p:txBody>
        </p:sp>
        <p:sp>
          <p:nvSpPr>
            <p:cNvPr id="7215" name="Text Box 68"/>
            <p:cNvSpPr txBox="1">
              <a:spLocks noChangeArrowheads="1"/>
            </p:cNvSpPr>
            <p:nvPr/>
          </p:nvSpPr>
          <p:spPr bwMode="auto">
            <a:xfrm>
              <a:off x="272" y="0"/>
              <a:ext cx="77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5</a:t>
              </a:r>
              <a:r>
                <a:rPr lang="zh-CN" alt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＋</a:t>
              </a: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2</a:t>
              </a:r>
              <a:r>
                <a:rPr lang="zh-CN" alt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＋</a:t>
              </a: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8</a:t>
              </a:r>
            </a:p>
          </p:txBody>
        </p:sp>
      </p:grpSp>
      <p:grpSp>
        <p:nvGrpSpPr>
          <p:cNvPr id="7216" name="Group 74"/>
          <p:cNvGrpSpPr/>
          <p:nvPr/>
        </p:nvGrpSpPr>
        <p:grpSpPr bwMode="auto">
          <a:xfrm>
            <a:off x="4427538" y="3933825"/>
            <a:ext cx="1079500" cy="733425"/>
            <a:chOff x="0" y="0"/>
            <a:chExt cx="680" cy="462"/>
          </a:xfrm>
        </p:grpSpPr>
        <p:sp>
          <p:nvSpPr>
            <p:cNvPr id="7217" name="Text Box 70"/>
            <p:cNvSpPr txBox="1">
              <a:spLocks noChangeArrowheads="1"/>
            </p:cNvSpPr>
            <p:nvPr/>
          </p:nvSpPr>
          <p:spPr bwMode="auto">
            <a:xfrm>
              <a:off x="0" y="105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ea typeface="楷体_GB2312" pitchFamily="1" charset="-122"/>
                </a:rPr>
                <a:t>＝</a:t>
              </a:r>
            </a:p>
          </p:txBody>
        </p:sp>
        <p:sp>
          <p:nvSpPr>
            <p:cNvPr id="7218" name="Line 71"/>
            <p:cNvSpPr>
              <a:spLocks noChangeShapeType="1"/>
            </p:cNvSpPr>
            <p:nvPr/>
          </p:nvSpPr>
          <p:spPr bwMode="auto">
            <a:xfrm>
              <a:off x="318" y="237"/>
              <a:ext cx="272" cy="0"/>
            </a:xfrm>
            <a:prstGeom prst="line">
              <a:avLst/>
            </a:prstGeom>
            <a:noFill/>
            <a:ln w="1905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9" name="Text Box 72"/>
            <p:cNvSpPr txBox="1">
              <a:spLocks noChangeArrowheads="1"/>
            </p:cNvSpPr>
            <p:nvPr/>
          </p:nvSpPr>
          <p:spPr bwMode="auto">
            <a:xfrm>
              <a:off x="271" y="0"/>
              <a:ext cx="3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15</a:t>
              </a:r>
            </a:p>
          </p:txBody>
        </p:sp>
        <p:sp>
          <p:nvSpPr>
            <p:cNvPr id="7220" name="Text Box 73"/>
            <p:cNvSpPr txBox="1">
              <a:spLocks noChangeArrowheads="1"/>
            </p:cNvSpPr>
            <p:nvPr/>
          </p:nvSpPr>
          <p:spPr bwMode="auto">
            <a:xfrm>
              <a:off x="272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9</a:t>
              </a:r>
            </a:p>
          </p:txBody>
        </p:sp>
      </p:grpSp>
      <p:graphicFrame>
        <p:nvGraphicFramePr>
          <p:cNvPr id="7221" name="Object 5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r:id="rId6" imgW="114300" imgH="215900" progId="Equation.3">
                  <p:embed/>
                </p:oleObj>
              </mc:Choice>
              <mc:Fallback>
                <p:oleObj r:id="rId6" imgW="114300" imgH="2159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2" name="Text Box 111"/>
          <p:cNvSpPr txBox="1">
            <a:spLocks noChangeArrowheads="1"/>
          </p:cNvSpPr>
          <p:nvPr/>
        </p:nvSpPr>
        <p:spPr bwMode="auto">
          <a:xfrm>
            <a:off x="4427538" y="5013325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ea typeface="楷体_GB2312" pitchFamily="1" charset="-122"/>
              </a:rPr>
              <a:t>＝</a:t>
            </a:r>
          </a:p>
        </p:txBody>
      </p:sp>
      <p:sp>
        <p:nvSpPr>
          <p:cNvPr id="7223" name="Line 112"/>
          <p:cNvSpPr>
            <a:spLocks noChangeShapeType="1"/>
          </p:cNvSpPr>
          <p:nvPr/>
        </p:nvSpPr>
        <p:spPr bwMode="auto">
          <a:xfrm>
            <a:off x="4932363" y="5229225"/>
            <a:ext cx="287337" cy="0"/>
          </a:xfrm>
          <a:prstGeom prst="line">
            <a:avLst/>
          </a:prstGeom>
          <a:noFill/>
          <a:ln w="19050" cmpd="sng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24" name="Text Box 113"/>
          <p:cNvSpPr txBox="1">
            <a:spLocks noChangeArrowheads="1"/>
          </p:cNvSpPr>
          <p:nvPr/>
        </p:nvSpPr>
        <p:spPr bwMode="auto">
          <a:xfrm>
            <a:off x="4932363" y="4791075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5</a:t>
            </a:r>
          </a:p>
        </p:txBody>
      </p:sp>
      <p:sp>
        <p:nvSpPr>
          <p:cNvPr id="7225" name="Text Box 114"/>
          <p:cNvSpPr txBox="1">
            <a:spLocks noChangeArrowheads="1"/>
          </p:cNvSpPr>
          <p:nvPr/>
        </p:nvSpPr>
        <p:spPr bwMode="auto">
          <a:xfrm>
            <a:off x="4787900" y="5229225"/>
            <a:ext cx="576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2" grpId="0" autoUpdateAnimBg="0"/>
      <p:bldP spid="7223" grpId="0" animBg="1"/>
      <p:bldP spid="7224" grpId="0" autoUpdateAnimBg="0"/>
      <p:bldP spid="722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二、合作探究</a:t>
            </a:r>
          </a:p>
        </p:txBody>
      </p:sp>
      <p:sp>
        <p:nvSpPr>
          <p:cNvPr id="8195" name="Rectangle 11"/>
          <p:cNvSpPr>
            <a:spLocks noChangeArrowheads="1"/>
          </p:cNvSpPr>
          <p:nvPr/>
        </p:nvSpPr>
        <p:spPr bwMode="auto">
          <a:xfrm>
            <a:off x="1258888" y="1412875"/>
            <a:ext cx="39608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400" b="1" dirty="0">
                <a:ea typeface="楷体_GB2312" pitchFamily="1" charset="-122"/>
              </a:rPr>
              <a:t>第二小组作品中，其他类作品占总数的几分之几？</a:t>
            </a:r>
          </a:p>
        </p:txBody>
      </p:sp>
      <p:pic>
        <p:nvPicPr>
          <p:cNvPr id="8196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/>
          <p:cNvPicPr preferRelativeResize="0"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9138" y="143827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8" name="Group 75"/>
          <p:cNvGrpSpPr/>
          <p:nvPr/>
        </p:nvGrpSpPr>
        <p:grpSpPr bwMode="auto">
          <a:xfrm>
            <a:off x="5508625" y="1184275"/>
            <a:ext cx="2881313" cy="1597025"/>
            <a:chOff x="0" y="0"/>
            <a:chExt cx="1815" cy="1006"/>
          </a:xfrm>
        </p:grpSpPr>
        <p:sp>
          <p:nvSpPr>
            <p:cNvPr id="8199" name="Text Box 76"/>
            <p:cNvSpPr txBox="1">
              <a:spLocks noChangeArrowheads="1"/>
            </p:cNvSpPr>
            <p:nvPr/>
          </p:nvSpPr>
          <p:spPr bwMode="auto">
            <a:xfrm>
              <a:off x="0" y="0"/>
              <a:ext cx="18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b="1">
                  <a:ea typeface="楷体_GB2312" pitchFamily="1" charset="-122"/>
                </a:rPr>
                <a:t>第二小组剪纸情况统计表</a:t>
              </a:r>
            </a:p>
          </p:txBody>
        </p:sp>
        <p:sp>
          <p:nvSpPr>
            <p:cNvPr id="8200" name="Rectangle 77"/>
            <p:cNvSpPr>
              <a:spLocks noChangeArrowheads="1"/>
            </p:cNvSpPr>
            <p:nvPr/>
          </p:nvSpPr>
          <p:spPr bwMode="auto">
            <a:xfrm>
              <a:off x="1407" y="547"/>
              <a:ext cx="40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8201" name="Rectangle 78"/>
            <p:cNvSpPr>
              <a:spLocks noChangeArrowheads="1"/>
            </p:cNvSpPr>
            <p:nvPr/>
          </p:nvSpPr>
          <p:spPr bwMode="auto">
            <a:xfrm>
              <a:off x="998" y="547"/>
              <a:ext cx="409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8202" name="Rectangle 79"/>
            <p:cNvSpPr>
              <a:spLocks noChangeArrowheads="1"/>
            </p:cNvSpPr>
            <p:nvPr/>
          </p:nvSpPr>
          <p:spPr bwMode="auto">
            <a:xfrm>
              <a:off x="590" y="547"/>
              <a:ext cx="40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8203" name="Rectangle 80"/>
            <p:cNvSpPr>
              <a:spLocks noChangeArrowheads="1"/>
            </p:cNvSpPr>
            <p:nvPr/>
          </p:nvSpPr>
          <p:spPr bwMode="auto">
            <a:xfrm>
              <a:off x="0" y="547"/>
              <a:ext cx="590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r>
                <a:rPr lang="zh-CN" altLang="en-US" sz="1400" b="1">
                  <a:latin typeface="Calibri" panose="020F0502020204030204" pitchFamily="34" charset="0"/>
                  <a:ea typeface="楷体_GB2312" pitchFamily="1" charset="-122"/>
                </a:rPr>
                <a:t>占小组作品总数的几分之几</a:t>
              </a:r>
            </a:p>
          </p:txBody>
        </p:sp>
        <p:sp>
          <p:nvSpPr>
            <p:cNvPr id="8204" name="Rectangle 81"/>
            <p:cNvSpPr>
              <a:spLocks noChangeArrowheads="1"/>
            </p:cNvSpPr>
            <p:nvPr/>
          </p:nvSpPr>
          <p:spPr bwMode="auto">
            <a:xfrm>
              <a:off x="1407" y="317"/>
              <a:ext cx="4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其他</a:t>
              </a:r>
            </a:p>
          </p:txBody>
        </p:sp>
        <p:sp>
          <p:nvSpPr>
            <p:cNvPr id="8205" name="Rectangle 82"/>
            <p:cNvSpPr>
              <a:spLocks noChangeArrowheads="1"/>
            </p:cNvSpPr>
            <p:nvPr/>
          </p:nvSpPr>
          <p:spPr bwMode="auto">
            <a:xfrm>
              <a:off x="998" y="317"/>
              <a:ext cx="40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人物</a:t>
              </a:r>
            </a:p>
          </p:txBody>
        </p:sp>
        <p:sp>
          <p:nvSpPr>
            <p:cNvPr id="8206" name="Rectangle 83"/>
            <p:cNvSpPr>
              <a:spLocks noChangeArrowheads="1"/>
            </p:cNvSpPr>
            <p:nvPr/>
          </p:nvSpPr>
          <p:spPr bwMode="auto">
            <a:xfrm>
              <a:off x="590" y="317"/>
              <a:ext cx="4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花鸟</a:t>
              </a:r>
            </a:p>
          </p:txBody>
        </p:sp>
        <p:sp>
          <p:nvSpPr>
            <p:cNvPr id="8207" name="Rectangle 84"/>
            <p:cNvSpPr>
              <a:spLocks noChangeArrowheads="1"/>
            </p:cNvSpPr>
            <p:nvPr/>
          </p:nvSpPr>
          <p:spPr bwMode="auto">
            <a:xfrm>
              <a:off x="0" y="317"/>
              <a:ext cx="59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种类</a:t>
              </a:r>
            </a:p>
          </p:txBody>
        </p:sp>
        <p:sp>
          <p:nvSpPr>
            <p:cNvPr id="8208" name="Line 85"/>
            <p:cNvSpPr>
              <a:spLocks noChangeShapeType="1"/>
            </p:cNvSpPr>
            <p:nvPr/>
          </p:nvSpPr>
          <p:spPr bwMode="auto">
            <a:xfrm>
              <a:off x="0" y="317"/>
              <a:ext cx="1815" cy="0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9" name="Line 86"/>
            <p:cNvSpPr>
              <a:spLocks noChangeShapeType="1"/>
            </p:cNvSpPr>
            <p:nvPr/>
          </p:nvSpPr>
          <p:spPr bwMode="auto">
            <a:xfrm>
              <a:off x="0" y="547"/>
              <a:ext cx="1815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0" name="Line 87"/>
            <p:cNvSpPr>
              <a:spLocks noChangeShapeType="1"/>
            </p:cNvSpPr>
            <p:nvPr/>
          </p:nvSpPr>
          <p:spPr bwMode="auto">
            <a:xfrm>
              <a:off x="0" y="1006"/>
              <a:ext cx="1815" cy="0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1" name="Line 88"/>
            <p:cNvSpPr>
              <a:spLocks noChangeShapeType="1"/>
            </p:cNvSpPr>
            <p:nvPr/>
          </p:nvSpPr>
          <p:spPr bwMode="auto">
            <a:xfrm>
              <a:off x="0" y="317"/>
              <a:ext cx="0" cy="689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2" name="Line 89"/>
            <p:cNvSpPr>
              <a:spLocks noChangeShapeType="1"/>
            </p:cNvSpPr>
            <p:nvPr/>
          </p:nvSpPr>
          <p:spPr bwMode="auto">
            <a:xfrm>
              <a:off x="590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3" name="Line 90"/>
            <p:cNvSpPr>
              <a:spLocks noChangeShapeType="1"/>
            </p:cNvSpPr>
            <p:nvPr/>
          </p:nvSpPr>
          <p:spPr bwMode="auto">
            <a:xfrm>
              <a:off x="998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4" name="Line 91"/>
            <p:cNvSpPr>
              <a:spLocks noChangeShapeType="1"/>
            </p:cNvSpPr>
            <p:nvPr/>
          </p:nvSpPr>
          <p:spPr bwMode="auto">
            <a:xfrm>
              <a:off x="1407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5" name="Line 92"/>
            <p:cNvSpPr>
              <a:spLocks noChangeShapeType="1"/>
            </p:cNvSpPr>
            <p:nvPr/>
          </p:nvSpPr>
          <p:spPr bwMode="auto">
            <a:xfrm>
              <a:off x="1815" y="317"/>
              <a:ext cx="0" cy="689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216" name="Group 93"/>
            <p:cNvGrpSpPr/>
            <p:nvPr/>
          </p:nvGrpSpPr>
          <p:grpSpPr bwMode="auto">
            <a:xfrm>
              <a:off x="590" y="544"/>
              <a:ext cx="363" cy="458"/>
              <a:chOff x="0" y="0"/>
              <a:chExt cx="363" cy="458"/>
            </a:xfrm>
          </p:grpSpPr>
          <p:sp>
            <p:nvSpPr>
              <p:cNvPr id="8217" name="Line 94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18" name="Text Box 95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8219" name="Text Box 96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  <p:grpSp>
          <p:nvGrpSpPr>
            <p:cNvPr id="8220" name="Group 97"/>
            <p:cNvGrpSpPr/>
            <p:nvPr/>
          </p:nvGrpSpPr>
          <p:grpSpPr bwMode="auto">
            <a:xfrm>
              <a:off x="998" y="544"/>
              <a:ext cx="363" cy="458"/>
              <a:chOff x="0" y="0"/>
              <a:chExt cx="363" cy="458"/>
            </a:xfrm>
          </p:grpSpPr>
          <p:sp>
            <p:nvSpPr>
              <p:cNvPr id="8221" name="Line 98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22" name="Text Box 99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5</a:t>
                </a:r>
              </a:p>
            </p:txBody>
          </p:sp>
          <p:sp>
            <p:nvSpPr>
              <p:cNvPr id="8223" name="Text Box 100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</p:grp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755650" y="2798763"/>
            <a:ext cx="40338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b="1" dirty="0">
                <a:ea typeface="楷体_GB2312" pitchFamily="1" charset="-122"/>
              </a:rPr>
              <a:t>先算花鸟类和人物类作品一共占小组作品总数的几分之几？</a:t>
            </a:r>
          </a:p>
        </p:txBody>
      </p:sp>
      <p:grpSp>
        <p:nvGrpSpPr>
          <p:cNvPr id="8225" name="Group 33"/>
          <p:cNvGrpSpPr/>
          <p:nvPr/>
        </p:nvGrpSpPr>
        <p:grpSpPr bwMode="auto">
          <a:xfrm>
            <a:off x="250825" y="3500438"/>
            <a:ext cx="5256213" cy="733425"/>
            <a:chOff x="0" y="0"/>
            <a:chExt cx="3311" cy="462"/>
          </a:xfrm>
        </p:grpSpPr>
        <p:grpSp>
          <p:nvGrpSpPr>
            <p:cNvPr id="8226" name="Group 34"/>
            <p:cNvGrpSpPr/>
            <p:nvPr/>
          </p:nvGrpSpPr>
          <p:grpSpPr bwMode="auto">
            <a:xfrm>
              <a:off x="499" y="0"/>
              <a:ext cx="363" cy="462"/>
              <a:chOff x="0" y="0"/>
              <a:chExt cx="363" cy="462"/>
            </a:xfrm>
          </p:grpSpPr>
          <p:sp>
            <p:nvSpPr>
              <p:cNvPr id="8227" name="Line 103"/>
              <p:cNvSpPr>
                <a:spLocks noChangeShapeType="1"/>
              </p:cNvSpPr>
              <p:nvPr/>
            </p:nvSpPr>
            <p:spPr bwMode="auto">
              <a:xfrm>
                <a:off x="46" y="23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28" name="Text Box 104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8229" name="Text Box 105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  <p:sp>
          <p:nvSpPr>
            <p:cNvPr id="8230" name="Text Box 106"/>
            <p:cNvSpPr txBox="1">
              <a:spLocks noChangeArrowheads="1"/>
            </p:cNvSpPr>
            <p:nvPr/>
          </p:nvSpPr>
          <p:spPr bwMode="auto">
            <a:xfrm>
              <a:off x="0" y="91"/>
              <a:ext cx="331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           </a:t>
              </a:r>
              <a:r>
                <a:rPr lang="zh-CN" altLang="en-US" sz="2000" b="1">
                  <a:latin typeface="楷体_GB2312" pitchFamily="1" charset="-122"/>
                  <a:ea typeface="楷体_GB2312" pitchFamily="1" charset="-122"/>
                </a:rPr>
                <a:t>＋      ＝</a:t>
              </a:r>
            </a:p>
          </p:txBody>
        </p:sp>
        <p:grpSp>
          <p:nvGrpSpPr>
            <p:cNvPr id="8231" name="Group 39"/>
            <p:cNvGrpSpPr/>
            <p:nvPr/>
          </p:nvGrpSpPr>
          <p:grpSpPr bwMode="auto">
            <a:xfrm>
              <a:off x="1679" y="0"/>
              <a:ext cx="363" cy="462"/>
              <a:chOff x="0" y="0"/>
              <a:chExt cx="363" cy="462"/>
            </a:xfrm>
          </p:grpSpPr>
          <p:sp>
            <p:nvSpPr>
              <p:cNvPr id="8232" name="Line 103"/>
              <p:cNvSpPr>
                <a:spLocks noChangeShapeType="1"/>
              </p:cNvSpPr>
              <p:nvPr/>
            </p:nvSpPr>
            <p:spPr bwMode="auto">
              <a:xfrm>
                <a:off x="46" y="23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3" name="Text Box 104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6</a:t>
                </a:r>
              </a:p>
            </p:txBody>
          </p:sp>
          <p:sp>
            <p:nvSpPr>
              <p:cNvPr id="8234" name="Text Box 105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  <p:grpSp>
          <p:nvGrpSpPr>
            <p:cNvPr id="8235" name="Group 43"/>
            <p:cNvGrpSpPr/>
            <p:nvPr/>
          </p:nvGrpSpPr>
          <p:grpSpPr bwMode="auto">
            <a:xfrm>
              <a:off x="1089" y="0"/>
              <a:ext cx="363" cy="462"/>
              <a:chOff x="0" y="0"/>
              <a:chExt cx="363" cy="462"/>
            </a:xfrm>
          </p:grpSpPr>
          <p:sp>
            <p:nvSpPr>
              <p:cNvPr id="8236" name="Line 103"/>
              <p:cNvSpPr>
                <a:spLocks noChangeShapeType="1"/>
              </p:cNvSpPr>
              <p:nvPr/>
            </p:nvSpPr>
            <p:spPr bwMode="auto">
              <a:xfrm>
                <a:off x="46" y="23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37" name="Text Box 104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5</a:t>
                </a:r>
              </a:p>
            </p:txBody>
          </p:sp>
          <p:sp>
            <p:nvSpPr>
              <p:cNvPr id="8238" name="Text Box 105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</p:grpSp>
      <p:grpSp>
        <p:nvGrpSpPr>
          <p:cNvPr id="8239" name="Group 47"/>
          <p:cNvGrpSpPr/>
          <p:nvPr/>
        </p:nvGrpSpPr>
        <p:grpSpPr bwMode="auto">
          <a:xfrm>
            <a:off x="1042988" y="4999038"/>
            <a:ext cx="3240087" cy="735012"/>
            <a:chOff x="0" y="0"/>
            <a:chExt cx="2041" cy="463"/>
          </a:xfrm>
        </p:grpSpPr>
        <p:sp>
          <p:nvSpPr>
            <p:cNvPr id="8240" name="Text Box 115"/>
            <p:cNvSpPr txBox="1">
              <a:spLocks noChangeArrowheads="1"/>
            </p:cNvSpPr>
            <p:nvPr/>
          </p:nvSpPr>
          <p:spPr bwMode="auto">
            <a:xfrm>
              <a:off x="0" y="96"/>
              <a:ext cx="20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 </a:t>
              </a:r>
              <a:r>
                <a:rPr lang="zh-CN" altLang="en-US" b="1">
                  <a:latin typeface="楷体_GB2312" pitchFamily="1" charset="-122"/>
                  <a:ea typeface="楷体_GB2312" pitchFamily="1" charset="-122"/>
                </a:rPr>
                <a:t>－      </a:t>
              </a:r>
              <a:r>
                <a:rPr lang="zh-CN" altLang="en-US" b="1"/>
                <a:t>＝</a:t>
              </a:r>
              <a:r>
                <a:rPr lang="zh-CN" altLang="en-US" b="1">
                  <a:latin typeface="楷体_GB2312" pitchFamily="1" charset="-122"/>
                  <a:ea typeface="楷体_GB2312" pitchFamily="1" charset="-122"/>
                </a:rPr>
                <a:t>     </a:t>
              </a:r>
              <a:r>
                <a:rPr lang="zh-CN" altLang="en-US" b="1"/>
                <a:t>＝</a:t>
              </a:r>
              <a:endParaRPr lang="en-US" b="1"/>
            </a:p>
          </p:txBody>
        </p:sp>
        <p:grpSp>
          <p:nvGrpSpPr>
            <p:cNvPr id="8241" name="Group 49"/>
            <p:cNvGrpSpPr/>
            <p:nvPr/>
          </p:nvGrpSpPr>
          <p:grpSpPr bwMode="auto">
            <a:xfrm>
              <a:off x="408" y="1"/>
              <a:ext cx="363" cy="462"/>
              <a:chOff x="0" y="0"/>
              <a:chExt cx="363" cy="462"/>
            </a:xfrm>
          </p:grpSpPr>
          <p:sp>
            <p:nvSpPr>
              <p:cNvPr id="8242" name="Line 103"/>
              <p:cNvSpPr>
                <a:spLocks noChangeShapeType="1"/>
              </p:cNvSpPr>
              <p:nvPr/>
            </p:nvSpPr>
            <p:spPr bwMode="auto">
              <a:xfrm>
                <a:off x="46" y="23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3" name="Text Box 104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6</a:t>
                </a:r>
              </a:p>
            </p:txBody>
          </p:sp>
          <p:sp>
            <p:nvSpPr>
              <p:cNvPr id="8244" name="Text Box 105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  <p:grpSp>
          <p:nvGrpSpPr>
            <p:cNvPr id="8245" name="Group 53"/>
            <p:cNvGrpSpPr/>
            <p:nvPr/>
          </p:nvGrpSpPr>
          <p:grpSpPr bwMode="auto">
            <a:xfrm>
              <a:off x="952" y="0"/>
              <a:ext cx="363" cy="462"/>
              <a:chOff x="0" y="0"/>
              <a:chExt cx="363" cy="462"/>
            </a:xfrm>
          </p:grpSpPr>
          <p:sp>
            <p:nvSpPr>
              <p:cNvPr id="8246" name="Line 103"/>
              <p:cNvSpPr>
                <a:spLocks noChangeShapeType="1"/>
              </p:cNvSpPr>
              <p:nvPr/>
            </p:nvSpPr>
            <p:spPr bwMode="auto">
              <a:xfrm>
                <a:off x="46" y="23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47" name="Text Box 104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8248" name="Text Box 105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  <p:grpSp>
          <p:nvGrpSpPr>
            <p:cNvPr id="8249" name="Group 57"/>
            <p:cNvGrpSpPr/>
            <p:nvPr/>
          </p:nvGrpSpPr>
          <p:grpSpPr bwMode="auto">
            <a:xfrm>
              <a:off x="1542" y="0"/>
              <a:ext cx="363" cy="462"/>
              <a:chOff x="0" y="0"/>
              <a:chExt cx="363" cy="462"/>
            </a:xfrm>
          </p:grpSpPr>
          <p:sp>
            <p:nvSpPr>
              <p:cNvPr id="8250" name="Line 103"/>
              <p:cNvSpPr>
                <a:spLocks noChangeShapeType="1"/>
              </p:cNvSpPr>
              <p:nvPr/>
            </p:nvSpPr>
            <p:spPr bwMode="auto">
              <a:xfrm>
                <a:off x="46" y="23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51" name="Text Box 104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8252" name="Text Box 105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</p:grpSp>
      </p:grpSp>
      <p:sp>
        <p:nvSpPr>
          <p:cNvPr id="8253" name="Text Box 61"/>
          <p:cNvSpPr txBox="1">
            <a:spLocks noChangeArrowheads="1"/>
          </p:cNvSpPr>
          <p:nvPr/>
        </p:nvSpPr>
        <p:spPr bwMode="auto">
          <a:xfrm>
            <a:off x="755650" y="4221163"/>
            <a:ext cx="40338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b="1" dirty="0">
                <a:ea typeface="楷体_GB2312" pitchFamily="1" charset="-122"/>
              </a:rPr>
              <a:t>再算其他类作品占小组作品总数的几分之几？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4" grpId="0" autoUpdateAnimBg="0"/>
      <p:bldP spid="825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二、合作探究</a:t>
            </a:r>
          </a:p>
        </p:txBody>
      </p:sp>
      <p:sp>
        <p:nvSpPr>
          <p:cNvPr id="9219" name="Rectangle 11"/>
          <p:cNvSpPr>
            <a:spLocks noChangeArrowheads="1"/>
          </p:cNvSpPr>
          <p:nvPr/>
        </p:nvSpPr>
        <p:spPr bwMode="auto">
          <a:xfrm>
            <a:off x="1258888" y="1412875"/>
            <a:ext cx="39608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400" b="1">
                <a:ea typeface="楷体_GB2312" pitchFamily="1" charset="-122"/>
              </a:rPr>
              <a:t>第二小组作品中，其他类作品占总数的几分之几？</a:t>
            </a:r>
          </a:p>
        </p:txBody>
      </p:sp>
      <p:pic>
        <p:nvPicPr>
          <p:cNvPr id="9220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/>
          <p:cNvPicPr preferRelativeResize="0"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19138" y="143827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2" name="Group 6"/>
          <p:cNvGrpSpPr/>
          <p:nvPr/>
        </p:nvGrpSpPr>
        <p:grpSpPr bwMode="auto">
          <a:xfrm>
            <a:off x="5508625" y="1184275"/>
            <a:ext cx="2881313" cy="1597025"/>
            <a:chOff x="0" y="0"/>
            <a:chExt cx="1815" cy="1006"/>
          </a:xfrm>
        </p:grpSpPr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0" y="0"/>
              <a:ext cx="181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b="1">
                  <a:ea typeface="楷体_GB2312" pitchFamily="1" charset="-122"/>
                </a:rPr>
                <a:t>第二小组剪纸情况统计表</a:t>
              </a: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1407" y="547"/>
              <a:ext cx="40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998" y="547"/>
              <a:ext cx="409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590" y="547"/>
              <a:ext cx="40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endParaRPr lang="zh-CN" altLang="en-US" sz="2800">
                <a:latin typeface="Calibri" panose="020F0502020204030204" pitchFamily="34" charset="0"/>
                <a:ea typeface="楷体_GB2312" pitchFamily="1" charset="-122"/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0" y="547"/>
              <a:ext cx="590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</a:pPr>
              <a:r>
                <a:rPr lang="zh-CN" altLang="en-US" sz="1400" b="1">
                  <a:latin typeface="Calibri" panose="020F0502020204030204" pitchFamily="34" charset="0"/>
                  <a:ea typeface="楷体_GB2312" pitchFamily="1" charset="-122"/>
                </a:rPr>
                <a:t>占小组作品总数的几分之几</a:t>
              </a: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1407" y="317"/>
              <a:ext cx="4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其他</a:t>
              </a: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998" y="317"/>
              <a:ext cx="40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人物</a:t>
              </a:r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590" y="317"/>
              <a:ext cx="4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花鸟</a:t>
              </a:r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0" y="317"/>
              <a:ext cx="59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zh-CN" altLang="en-US" b="1">
                  <a:latin typeface="Calibri" panose="020F0502020204030204" pitchFamily="34" charset="0"/>
                  <a:ea typeface="楷体_GB2312" pitchFamily="1" charset="-122"/>
                </a:rPr>
                <a:t>种类</a:t>
              </a:r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>
              <a:off x="0" y="317"/>
              <a:ext cx="1815" cy="0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0" y="547"/>
              <a:ext cx="1815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0" y="1006"/>
              <a:ext cx="1815" cy="0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>
              <a:off x="0" y="317"/>
              <a:ext cx="0" cy="689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>
              <a:off x="590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>
              <a:off x="998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1407" y="317"/>
              <a:ext cx="0" cy="689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1815" y="317"/>
              <a:ext cx="0" cy="689"/>
            </a:xfrm>
            <a:prstGeom prst="line">
              <a:avLst/>
            </a:prstGeom>
            <a:noFill/>
            <a:ln w="28575" cap="sq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9240" name="Group 24"/>
            <p:cNvGrpSpPr/>
            <p:nvPr/>
          </p:nvGrpSpPr>
          <p:grpSpPr bwMode="auto">
            <a:xfrm>
              <a:off x="590" y="544"/>
              <a:ext cx="363" cy="458"/>
              <a:chOff x="0" y="0"/>
              <a:chExt cx="363" cy="458"/>
            </a:xfrm>
          </p:grpSpPr>
          <p:sp>
            <p:nvSpPr>
              <p:cNvPr id="9241" name="Line 25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2" name="Text Box 26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9243" name="Text Box 27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  <p:grpSp>
          <p:nvGrpSpPr>
            <p:cNvPr id="9244" name="Group 28"/>
            <p:cNvGrpSpPr/>
            <p:nvPr/>
          </p:nvGrpSpPr>
          <p:grpSpPr bwMode="auto">
            <a:xfrm>
              <a:off x="998" y="544"/>
              <a:ext cx="363" cy="458"/>
              <a:chOff x="0" y="0"/>
              <a:chExt cx="363" cy="458"/>
            </a:xfrm>
          </p:grpSpPr>
          <p:sp>
            <p:nvSpPr>
              <p:cNvPr id="9245" name="Line 29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46" name="Text Box 30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5</a:t>
                </a:r>
              </a:p>
            </p:txBody>
          </p:sp>
          <p:sp>
            <p:nvSpPr>
              <p:cNvPr id="9247" name="Text Box 31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</p:grpSp>
      <p:sp>
        <p:nvSpPr>
          <p:cNvPr id="9248" name="Text Box 61"/>
          <p:cNvSpPr txBox="1">
            <a:spLocks noChangeArrowheads="1"/>
          </p:cNvSpPr>
          <p:nvPr/>
        </p:nvSpPr>
        <p:spPr bwMode="auto">
          <a:xfrm>
            <a:off x="395288" y="2486025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       </a:t>
            </a:r>
            <a:r>
              <a:rPr lang="en-US" b="1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en-US" b="1"/>
              <a:t>  </a:t>
            </a:r>
            <a:r>
              <a:rPr lang="zh-CN" altLang="en-US" b="1"/>
              <a:t>－</a:t>
            </a:r>
            <a:r>
              <a:rPr lang="zh-CN" altLang="en-US"/>
              <a:t>          </a:t>
            </a:r>
            <a:r>
              <a:rPr lang="zh-CN" altLang="en-US" b="1"/>
              <a:t>－</a:t>
            </a:r>
          </a:p>
        </p:txBody>
      </p:sp>
      <p:grpSp>
        <p:nvGrpSpPr>
          <p:cNvPr id="9249" name="Group 120"/>
          <p:cNvGrpSpPr/>
          <p:nvPr/>
        </p:nvGrpSpPr>
        <p:grpSpPr bwMode="auto">
          <a:xfrm>
            <a:off x="4572000" y="3429000"/>
            <a:ext cx="3240088" cy="539750"/>
            <a:chOff x="0" y="0"/>
            <a:chExt cx="2041" cy="340"/>
          </a:xfrm>
        </p:grpSpPr>
        <p:sp>
          <p:nvSpPr>
            <p:cNvPr id="9250" name="Rectangle 111"/>
            <p:cNvSpPr>
              <a:spLocks noChangeArrowheads="1"/>
            </p:cNvSpPr>
            <p:nvPr/>
          </p:nvSpPr>
          <p:spPr bwMode="auto">
            <a:xfrm>
              <a:off x="0" y="0"/>
              <a:ext cx="227" cy="340"/>
            </a:xfrm>
            <a:prstGeom prst="rect">
              <a:avLst/>
            </a:prstGeom>
            <a:solidFill>
              <a:schemeClr val="hlink"/>
            </a:solidFill>
            <a:ln w="12700" cmpd="sng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51" name="Rectangle 112"/>
            <p:cNvSpPr>
              <a:spLocks noChangeArrowheads="1"/>
            </p:cNvSpPr>
            <p:nvPr/>
          </p:nvSpPr>
          <p:spPr bwMode="auto">
            <a:xfrm>
              <a:off x="227" y="0"/>
              <a:ext cx="227" cy="340"/>
            </a:xfrm>
            <a:prstGeom prst="rect">
              <a:avLst/>
            </a:prstGeom>
            <a:solidFill>
              <a:schemeClr val="hlink"/>
            </a:solidFill>
            <a:ln w="12700" cmpd="sng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52" name="Rectangle 113"/>
            <p:cNvSpPr>
              <a:spLocks noChangeArrowheads="1"/>
            </p:cNvSpPr>
            <p:nvPr/>
          </p:nvSpPr>
          <p:spPr bwMode="auto">
            <a:xfrm>
              <a:off x="454" y="0"/>
              <a:ext cx="227" cy="340"/>
            </a:xfrm>
            <a:prstGeom prst="rect">
              <a:avLst/>
            </a:prstGeom>
            <a:solidFill>
              <a:schemeClr val="hlink"/>
            </a:solidFill>
            <a:ln w="12700" cmpd="sng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53" name="Rectangle 114"/>
            <p:cNvSpPr>
              <a:spLocks noChangeArrowheads="1"/>
            </p:cNvSpPr>
            <p:nvPr/>
          </p:nvSpPr>
          <p:spPr bwMode="auto">
            <a:xfrm>
              <a:off x="680" y="0"/>
              <a:ext cx="227" cy="340"/>
            </a:xfrm>
            <a:prstGeom prst="rect">
              <a:avLst/>
            </a:prstGeom>
            <a:solidFill>
              <a:schemeClr val="hlink"/>
            </a:solidFill>
            <a:ln w="12700" cmpd="sng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54" name="Rectangle 115"/>
            <p:cNvSpPr>
              <a:spLocks noChangeArrowheads="1"/>
            </p:cNvSpPr>
            <p:nvPr/>
          </p:nvSpPr>
          <p:spPr bwMode="auto">
            <a:xfrm>
              <a:off x="907" y="0"/>
              <a:ext cx="227" cy="340"/>
            </a:xfrm>
            <a:prstGeom prst="rect">
              <a:avLst/>
            </a:prstGeom>
            <a:solidFill>
              <a:schemeClr val="hlink"/>
            </a:solidFill>
            <a:ln w="12700" cmpd="sng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55" name="Rectangle 116"/>
            <p:cNvSpPr>
              <a:spLocks noChangeArrowheads="1"/>
            </p:cNvSpPr>
            <p:nvPr/>
          </p:nvSpPr>
          <p:spPr bwMode="auto">
            <a:xfrm>
              <a:off x="1134" y="0"/>
              <a:ext cx="227" cy="340"/>
            </a:xfrm>
            <a:prstGeom prst="rect">
              <a:avLst/>
            </a:prstGeom>
            <a:solidFill>
              <a:schemeClr val="hlink"/>
            </a:solidFill>
            <a:ln w="12700" cmpd="sng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56" name="Rectangle 117"/>
            <p:cNvSpPr>
              <a:spLocks noChangeArrowheads="1"/>
            </p:cNvSpPr>
            <p:nvPr/>
          </p:nvSpPr>
          <p:spPr bwMode="auto">
            <a:xfrm>
              <a:off x="1361" y="0"/>
              <a:ext cx="227" cy="340"/>
            </a:xfrm>
            <a:prstGeom prst="rect">
              <a:avLst/>
            </a:prstGeom>
            <a:solidFill>
              <a:schemeClr val="hlink"/>
            </a:solidFill>
            <a:ln w="12700" cmpd="sng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57" name="Rectangle 118"/>
            <p:cNvSpPr>
              <a:spLocks noChangeArrowheads="1"/>
            </p:cNvSpPr>
            <p:nvPr/>
          </p:nvSpPr>
          <p:spPr bwMode="auto">
            <a:xfrm>
              <a:off x="1588" y="0"/>
              <a:ext cx="227" cy="340"/>
            </a:xfrm>
            <a:prstGeom prst="rect">
              <a:avLst/>
            </a:prstGeom>
            <a:solidFill>
              <a:schemeClr val="hlink"/>
            </a:solidFill>
            <a:ln w="12700" cmpd="sng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58" name="Rectangle 119"/>
            <p:cNvSpPr>
              <a:spLocks noChangeArrowheads="1"/>
            </p:cNvSpPr>
            <p:nvPr/>
          </p:nvSpPr>
          <p:spPr bwMode="auto">
            <a:xfrm>
              <a:off x="1814" y="0"/>
              <a:ext cx="227" cy="340"/>
            </a:xfrm>
            <a:prstGeom prst="rect">
              <a:avLst/>
            </a:prstGeom>
            <a:solidFill>
              <a:schemeClr val="hlink"/>
            </a:solidFill>
            <a:ln w="12700" cmpd="sng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259" name="Rectangle 121"/>
          <p:cNvSpPr>
            <a:spLocks noChangeArrowheads="1"/>
          </p:cNvSpPr>
          <p:nvPr/>
        </p:nvSpPr>
        <p:spPr bwMode="auto">
          <a:xfrm>
            <a:off x="7451725" y="3429000"/>
            <a:ext cx="360363" cy="53975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260" name="Group 131"/>
          <p:cNvGrpSpPr/>
          <p:nvPr/>
        </p:nvGrpSpPr>
        <p:grpSpPr bwMode="auto">
          <a:xfrm>
            <a:off x="5651500" y="3429000"/>
            <a:ext cx="1800225" cy="539750"/>
            <a:chOff x="0" y="0"/>
            <a:chExt cx="1134" cy="340"/>
          </a:xfrm>
        </p:grpSpPr>
        <p:sp>
          <p:nvSpPr>
            <p:cNvPr id="9261" name="Rectangle 122"/>
            <p:cNvSpPr>
              <a:spLocks noChangeArrowheads="1"/>
            </p:cNvSpPr>
            <p:nvPr/>
          </p:nvSpPr>
          <p:spPr bwMode="auto">
            <a:xfrm>
              <a:off x="0" y="0"/>
              <a:ext cx="227" cy="340"/>
            </a:xfrm>
            <a:prstGeom prst="rect">
              <a:avLst/>
            </a:prstGeom>
            <a:solidFill>
              <a:srgbClr val="FFFF00"/>
            </a:solidFill>
            <a:ln w="12700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62" name="Rectangle 127"/>
            <p:cNvSpPr>
              <a:spLocks noChangeArrowheads="1"/>
            </p:cNvSpPr>
            <p:nvPr/>
          </p:nvSpPr>
          <p:spPr bwMode="auto">
            <a:xfrm>
              <a:off x="227" y="0"/>
              <a:ext cx="227" cy="340"/>
            </a:xfrm>
            <a:prstGeom prst="rect">
              <a:avLst/>
            </a:prstGeom>
            <a:solidFill>
              <a:srgbClr val="FFFF00"/>
            </a:solidFill>
            <a:ln w="12700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63" name="Rectangle 128"/>
            <p:cNvSpPr>
              <a:spLocks noChangeArrowheads="1"/>
            </p:cNvSpPr>
            <p:nvPr/>
          </p:nvSpPr>
          <p:spPr bwMode="auto">
            <a:xfrm>
              <a:off x="454" y="0"/>
              <a:ext cx="227" cy="340"/>
            </a:xfrm>
            <a:prstGeom prst="rect">
              <a:avLst/>
            </a:prstGeom>
            <a:solidFill>
              <a:srgbClr val="FFFF00"/>
            </a:solidFill>
            <a:ln w="12700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64" name="Rectangle 129"/>
            <p:cNvSpPr>
              <a:spLocks noChangeArrowheads="1"/>
            </p:cNvSpPr>
            <p:nvPr/>
          </p:nvSpPr>
          <p:spPr bwMode="auto">
            <a:xfrm>
              <a:off x="681" y="0"/>
              <a:ext cx="227" cy="340"/>
            </a:xfrm>
            <a:prstGeom prst="rect">
              <a:avLst/>
            </a:prstGeom>
            <a:solidFill>
              <a:srgbClr val="FFFF00"/>
            </a:solidFill>
            <a:ln w="12700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65" name="Rectangle 130"/>
            <p:cNvSpPr>
              <a:spLocks noChangeArrowheads="1"/>
            </p:cNvSpPr>
            <p:nvPr/>
          </p:nvSpPr>
          <p:spPr bwMode="auto">
            <a:xfrm>
              <a:off x="907" y="0"/>
              <a:ext cx="227" cy="340"/>
            </a:xfrm>
            <a:prstGeom prst="rect">
              <a:avLst/>
            </a:prstGeom>
            <a:solidFill>
              <a:srgbClr val="FFFF00"/>
            </a:solidFill>
            <a:ln w="12700" cmpd="sng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266" name="Line 132"/>
          <p:cNvSpPr>
            <a:spLocks noChangeShapeType="1"/>
          </p:cNvSpPr>
          <p:nvPr/>
        </p:nvSpPr>
        <p:spPr bwMode="auto">
          <a:xfrm>
            <a:off x="7380288" y="3284538"/>
            <a:ext cx="504825" cy="792162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67" name="Line 133"/>
          <p:cNvSpPr>
            <a:spLocks noChangeShapeType="1"/>
          </p:cNvSpPr>
          <p:nvPr/>
        </p:nvSpPr>
        <p:spPr bwMode="auto">
          <a:xfrm>
            <a:off x="7019925" y="3284538"/>
            <a:ext cx="504825" cy="792162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68" name="Line 134"/>
          <p:cNvSpPr>
            <a:spLocks noChangeShapeType="1"/>
          </p:cNvSpPr>
          <p:nvPr/>
        </p:nvSpPr>
        <p:spPr bwMode="auto">
          <a:xfrm>
            <a:off x="6659563" y="3284538"/>
            <a:ext cx="504825" cy="792162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69" name="Line 135"/>
          <p:cNvSpPr>
            <a:spLocks noChangeShapeType="1"/>
          </p:cNvSpPr>
          <p:nvPr/>
        </p:nvSpPr>
        <p:spPr bwMode="auto">
          <a:xfrm>
            <a:off x="6300788" y="3284538"/>
            <a:ext cx="504825" cy="792162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70" name="Line 136"/>
          <p:cNvSpPr>
            <a:spLocks noChangeShapeType="1"/>
          </p:cNvSpPr>
          <p:nvPr/>
        </p:nvSpPr>
        <p:spPr bwMode="auto">
          <a:xfrm>
            <a:off x="5940425" y="3284538"/>
            <a:ext cx="504825" cy="792162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71" name="Line 139"/>
          <p:cNvSpPr>
            <a:spLocks noChangeShapeType="1"/>
          </p:cNvSpPr>
          <p:nvPr/>
        </p:nvSpPr>
        <p:spPr bwMode="auto">
          <a:xfrm>
            <a:off x="5580063" y="3284538"/>
            <a:ext cx="504825" cy="792162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72" name="AutoShape 143"/>
          <p:cNvSpPr/>
          <p:nvPr/>
        </p:nvSpPr>
        <p:spPr bwMode="auto">
          <a:xfrm rot="16200000">
            <a:off x="6119813" y="1736725"/>
            <a:ext cx="144462" cy="3240088"/>
          </a:xfrm>
          <a:prstGeom prst="rightBrace">
            <a:avLst>
              <a:gd name="adj1" fmla="val 186905"/>
              <a:gd name="adj2" fmla="val 50000"/>
            </a:avLst>
          </a:prstGeom>
          <a:noFill/>
          <a:ln w="9525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273" name="Group 146"/>
          <p:cNvGrpSpPr/>
          <p:nvPr/>
        </p:nvGrpSpPr>
        <p:grpSpPr bwMode="auto">
          <a:xfrm>
            <a:off x="5435600" y="2781300"/>
            <a:ext cx="1368425" cy="576263"/>
            <a:chOff x="0" y="0"/>
            <a:chExt cx="862" cy="363"/>
          </a:xfrm>
        </p:grpSpPr>
        <p:sp>
          <p:nvSpPr>
            <p:cNvPr id="9274" name="Text Box 144"/>
            <p:cNvSpPr txBox="1">
              <a:spLocks noChangeArrowheads="1"/>
            </p:cNvSpPr>
            <p:nvPr/>
          </p:nvSpPr>
          <p:spPr bwMode="auto">
            <a:xfrm>
              <a:off x="0" y="90"/>
              <a:ext cx="8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DE0000"/>
                  </a:solidFill>
                  <a:latin typeface="楷体_GB2312" pitchFamily="1" charset="-122"/>
                  <a:ea typeface="楷体_GB2312" pitchFamily="1" charset="-122"/>
                </a:rPr>
                <a:t>9 </a:t>
              </a:r>
              <a:r>
                <a:rPr lang="zh-CN" altLang="en-US" b="1">
                  <a:solidFill>
                    <a:srgbClr val="DE0000"/>
                  </a:solidFill>
                  <a:latin typeface="楷体_GB2312" pitchFamily="1" charset="-122"/>
                  <a:ea typeface="楷体_GB2312" pitchFamily="1" charset="-122"/>
                </a:rPr>
                <a:t>个</a:t>
              </a:r>
            </a:p>
          </p:txBody>
        </p:sp>
        <p:graphicFrame>
          <p:nvGraphicFramePr>
            <p:cNvPr id="9275" name="Object 59"/>
            <p:cNvGraphicFramePr>
              <a:graphicFrameLocks noChangeAspect="1"/>
            </p:cNvGraphicFramePr>
            <p:nvPr/>
          </p:nvGraphicFramePr>
          <p:xfrm>
            <a:off x="596" y="0"/>
            <a:ext cx="129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38" r:id="rId6" imgW="139700" imgH="394335" progId="Equation.3">
                    <p:embed/>
                  </p:oleObj>
                </mc:Choice>
                <mc:Fallback>
                  <p:oleObj r:id="rId6" imgW="139700" imgH="394335" progId="Equation.3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6" y="0"/>
                          <a:ext cx="129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76" name="AutoShape 147"/>
          <p:cNvSpPr/>
          <p:nvPr/>
        </p:nvSpPr>
        <p:spPr bwMode="auto">
          <a:xfrm rot="16200000" flipV="1">
            <a:off x="7596188" y="3860800"/>
            <a:ext cx="71437" cy="360363"/>
          </a:xfrm>
          <a:prstGeom prst="leftBrace">
            <a:avLst>
              <a:gd name="adj1" fmla="val 42037"/>
              <a:gd name="adj2" fmla="val 50000"/>
            </a:avLst>
          </a:prstGeom>
          <a:noFill/>
          <a:ln w="127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277" name="Group 151"/>
          <p:cNvGrpSpPr/>
          <p:nvPr/>
        </p:nvGrpSpPr>
        <p:grpSpPr bwMode="auto">
          <a:xfrm>
            <a:off x="6877050" y="4005263"/>
            <a:ext cx="1368425" cy="576262"/>
            <a:chOff x="0" y="0"/>
            <a:chExt cx="862" cy="363"/>
          </a:xfrm>
        </p:grpSpPr>
        <p:sp>
          <p:nvSpPr>
            <p:cNvPr id="9278" name="Text Box 149"/>
            <p:cNvSpPr txBox="1">
              <a:spLocks noChangeArrowheads="1"/>
            </p:cNvSpPr>
            <p:nvPr/>
          </p:nvSpPr>
          <p:spPr bwMode="auto">
            <a:xfrm>
              <a:off x="0" y="90"/>
              <a:ext cx="8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DE0000"/>
                  </a:solidFill>
                  <a:latin typeface="楷体_GB2312" pitchFamily="1" charset="-122"/>
                  <a:ea typeface="楷体_GB2312" pitchFamily="1" charset="-122"/>
                </a:rPr>
                <a:t>1</a:t>
              </a:r>
              <a:r>
                <a:rPr lang="zh-CN" altLang="en-US" b="1">
                  <a:solidFill>
                    <a:srgbClr val="DE0000"/>
                  </a:solidFill>
                  <a:latin typeface="楷体_GB2312" pitchFamily="1" charset="-122"/>
                  <a:ea typeface="楷体_GB2312" pitchFamily="1" charset="-122"/>
                </a:rPr>
                <a:t>个</a:t>
              </a:r>
            </a:p>
          </p:txBody>
        </p:sp>
        <p:graphicFrame>
          <p:nvGraphicFramePr>
            <p:cNvPr id="9279" name="Object 63"/>
            <p:cNvGraphicFramePr>
              <a:graphicFrameLocks noChangeAspect="1"/>
            </p:cNvGraphicFramePr>
            <p:nvPr/>
          </p:nvGraphicFramePr>
          <p:xfrm>
            <a:off x="499" y="0"/>
            <a:ext cx="129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39" r:id="rId8" imgW="139700" imgH="394335" progId="Equation.3">
                    <p:embed/>
                  </p:oleObj>
                </mc:Choice>
                <mc:Fallback>
                  <p:oleObj r:id="rId8" imgW="139700" imgH="394335" progId="Equation.3">
                    <p:embed/>
                    <p:pic>
                      <p:nvPicPr>
                        <p:cNvPr id="0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" y="0"/>
                          <a:ext cx="129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80" name="AutoShape 152"/>
          <p:cNvSpPr/>
          <p:nvPr/>
        </p:nvSpPr>
        <p:spPr bwMode="auto">
          <a:xfrm rot="16200000" flipV="1">
            <a:off x="6497638" y="3159125"/>
            <a:ext cx="107950" cy="1800225"/>
          </a:xfrm>
          <a:prstGeom prst="leftBrace">
            <a:avLst>
              <a:gd name="adj1" fmla="val 138971"/>
              <a:gd name="adj2" fmla="val 50000"/>
            </a:avLst>
          </a:prstGeom>
          <a:noFill/>
          <a:ln w="127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281" name="Group 153"/>
          <p:cNvGrpSpPr/>
          <p:nvPr/>
        </p:nvGrpSpPr>
        <p:grpSpPr bwMode="auto">
          <a:xfrm>
            <a:off x="5795963" y="4005263"/>
            <a:ext cx="1368425" cy="576262"/>
            <a:chOff x="0" y="0"/>
            <a:chExt cx="862" cy="363"/>
          </a:xfrm>
        </p:grpSpPr>
        <p:sp>
          <p:nvSpPr>
            <p:cNvPr id="9282" name="Text Box 154"/>
            <p:cNvSpPr txBox="1">
              <a:spLocks noChangeArrowheads="1"/>
            </p:cNvSpPr>
            <p:nvPr/>
          </p:nvSpPr>
          <p:spPr bwMode="auto">
            <a:xfrm>
              <a:off x="0" y="90"/>
              <a:ext cx="8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DE0000"/>
                  </a:solidFill>
                  <a:latin typeface="楷体_GB2312" pitchFamily="1" charset="-122"/>
                  <a:ea typeface="楷体_GB2312" pitchFamily="1" charset="-122"/>
                </a:rPr>
                <a:t>5 </a:t>
              </a:r>
              <a:r>
                <a:rPr lang="zh-CN" altLang="en-US" b="1">
                  <a:solidFill>
                    <a:srgbClr val="DE0000"/>
                  </a:solidFill>
                  <a:latin typeface="楷体_GB2312" pitchFamily="1" charset="-122"/>
                  <a:ea typeface="楷体_GB2312" pitchFamily="1" charset="-122"/>
                </a:rPr>
                <a:t>个</a:t>
              </a:r>
            </a:p>
          </p:txBody>
        </p:sp>
        <p:graphicFrame>
          <p:nvGraphicFramePr>
            <p:cNvPr id="9283" name="Object 67"/>
            <p:cNvGraphicFramePr>
              <a:graphicFrameLocks noChangeAspect="1"/>
            </p:cNvGraphicFramePr>
            <p:nvPr/>
          </p:nvGraphicFramePr>
          <p:xfrm>
            <a:off x="596" y="0"/>
            <a:ext cx="129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40" r:id="rId9" imgW="139700" imgH="394335" progId="Equation.3">
                    <p:embed/>
                  </p:oleObj>
                </mc:Choice>
                <mc:Fallback>
                  <p:oleObj r:id="rId9" imgW="139700" imgH="394335" progId="Equation.3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6" y="0"/>
                          <a:ext cx="129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84" name="Group 68"/>
          <p:cNvGrpSpPr/>
          <p:nvPr/>
        </p:nvGrpSpPr>
        <p:grpSpPr bwMode="auto">
          <a:xfrm>
            <a:off x="1908175" y="2276475"/>
            <a:ext cx="576263" cy="733425"/>
            <a:chOff x="0" y="0"/>
            <a:chExt cx="363" cy="462"/>
          </a:xfrm>
        </p:grpSpPr>
        <p:sp>
          <p:nvSpPr>
            <p:cNvPr id="9285" name="Line 95"/>
            <p:cNvSpPr>
              <a:spLocks noChangeShapeType="1"/>
            </p:cNvSpPr>
            <p:nvPr/>
          </p:nvSpPr>
          <p:spPr bwMode="auto">
            <a:xfrm>
              <a:off x="45" y="230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86" name="Text Box 96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  <p:sp>
          <p:nvSpPr>
            <p:cNvPr id="9287" name="Text Box 97"/>
            <p:cNvSpPr txBox="1">
              <a:spLocks noChangeArrowheads="1"/>
            </p:cNvSpPr>
            <p:nvPr/>
          </p:nvSpPr>
          <p:spPr bwMode="auto">
            <a:xfrm>
              <a:off x="0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9</a:t>
              </a:r>
            </a:p>
          </p:txBody>
        </p:sp>
      </p:grpSp>
      <p:grpSp>
        <p:nvGrpSpPr>
          <p:cNvPr id="9288" name="Group 72"/>
          <p:cNvGrpSpPr/>
          <p:nvPr/>
        </p:nvGrpSpPr>
        <p:grpSpPr bwMode="auto">
          <a:xfrm>
            <a:off x="2771775" y="2276475"/>
            <a:ext cx="576263" cy="733425"/>
            <a:chOff x="0" y="0"/>
            <a:chExt cx="363" cy="462"/>
          </a:xfrm>
        </p:grpSpPr>
        <p:sp>
          <p:nvSpPr>
            <p:cNvPr id="9289" name="Line 95"/>
            <p:cNvSpPr>
              <a:spLocks noChangeShapeType="1"/>
            </p:cNvSpPr>
            <p:nvPr/>
          </p:nvSpPr>
          <p:spPr bwMode="auto">
            <a:xfrm>
              <a:off x="45" y="230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90" name="Text Box 96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5</a:t>
              </a:r>
            </a:p>
          </p:txBody>
        </p:sp>
        <p:sp>
          <p:nvSpPr>
            <p:cNvPr id="9291" name="Text Box 97"/>
            <p:cNvSpPr txBox="1">
              <a:spLocks noChangeArrowheads="1"/>
            </p:cNvSpPr>
            <p:nvPr/>
          </p:nvSpPr>
          <p:spPr bwMode="auto">
            <a:xfrm>
              <a:off x="0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9</a:t>
              </a:r>
            </a:p>
          </p:txBody>
        </p:sp>
      </p:grpSp>
      <p:grpSp>
        <p:nvGrpSpPr>
          <p:cNvPr id="9292" name="Group 76"/>
          <p:cNvGrpSpPr/>
          <p:nvPr/>
        </p:nvGrpSpPr>
        <p:grpSpPr bwMode="auto">
          <a:xfrm>
            <a:off x="900113" y="3003550"/>
            <a:ext cx="5256212" cy="733425"/>
            <a:chOff x="0" y="0"/>
            <a:chExt cx="3311" cy="462"/>
          </a:xfrm>
        </p:grpSpPr>
        <p:sp>
          <p:nvSpPr>
            <p:cNvPr id="9293" name="Text Box 72"/>
            <p:cNvSpPr txBox="1">
              <a:spLocks noChangeArrowheads="1"/>
            </p:cNvSpPr>
            <p:nvPr/>
          </p:nvSpPr>
          <p:spPr bwMode="auto">
            <a:xfrm>
              <a:off x="0" y="128"/>
              <a:ext cx="331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ea typeface="楷体_GB2312" pitchFamily="1" charset="-122"/>
                </a:rPr>
                <a:t>＝</a:t>
              </a:r>
              <a:r>
                <a:rPr lang="zh-CN" altLang="en-US" b="1"/>
                <a:t>        －</a:t>
              </a:r>
              <a:r>
                <a:rPr lang="zh-CN" altLang="en-US"/>
                <a:t>          </a:t>
              </a:r>
              <a:r>
                <a:rPr lang="zh-CN" altLang="en-US" b="1"/>
                <a:t>－    </a:t>
              </a:r>
            </a:p>
          </p:txBody>
        </p:sp>
        <p:grpSp>
          <p:nvGrpSpPr>
            <p:cNvPr id="9294" name="Group 78"/>
            <p:cNvGrpSpPr/>
            <p:nvPr/>
          </p:nvGrpSpPr>
          <p:grpSpPr bwMode="auto">
            <a:xfrm>
              <a:off x="181" y="0"/>
              <a:ext cx="363" cy="462"/>
              <a:chOff x="0" y="0"/>
              <a:chExt cx="363" cy="462"/>
            </a:xfrm>
          </p:grpSpPr>
          <p:sp>
            <p:nvSpPr>
              <p:cNvPr id="9295" name="Line 95"/>
              <p:cNvSpPr>
                <a:spLocks noChangeShapeType="1"/>
              </p:cNvSpPr>
              <p:nvPr/>
            </p:nvSpPr>
            <p:spPr bwMode="auto">
              <a:xfrm>
                <a:off x="45" y="230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96" name="Text Box 96"/>
              <p:cNvSpPr txBox="1">
                <a:spLocks noChangeArrowheads="1"/>
              </p:cNvSpPr>
              <p:nvPr/>
            </p:nvSpPr>
            <p:spPr bwMode="auto">
              <a:xfrm>
                <a:off x="45" y="0"/>
                <a:ext cx="27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  <p:sp>
            <p:nvSpPr>
              <p:cNvPr id="9297" name="Text Box 97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  <p:grpSp>
          <p:nvGrpSpPr>
            <p:cNvPr id="9298" name="Group 82"/>
            <p:cNvGrpSpPr/>
            <p:nvPr/>
          </p:nvGrpSpPr>
          <p:grpSpPr bwMode="auto">
            <a:xfrm>
              <a:off x="680" y="0"/>
              <a:ext cx="363" cy="462"/>
              <a:chOff x="0" y="0"/>
              <a:chExt cx="363" cy="462"/>
            </a:xfrm>
          </p:grpSpPr>
          <p:sp>
            <p:nvSpPr>
              <p:cNvPr id="9299" name="Line 95"/>
              <p:cNvSpPr>
                <a:spLocks noChangeShapeType="1"/>
              </p:cNvSpPr>
              <p:nvPr/>
            </p:nvSpPr>
            <p:spPr bwMode="auto">
              <a:xfrm>
                <a:off x="45" y="230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00" name="Text Box 96"/>
              <p:cNvSpPr txBox="1">
                <a:spLocks noChangeArrowheads="1"/>
              </p:cNvSpPr>
              <p:nvPr/>
            </p:nvSpPr>
            <p:spPr bwMode="auto">
              <a:xfrm>
                <a:off x="45" y="0"/>
                <a:ext cx="27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9301" name="Text Box 97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  <p:grpSp>
          <p:nvGrpSpPr>
            <p:cNvPr id="9302" name="Group 86"/>
            <p:cNvGrpSpPr/>
            <p:nvPr/>
          </p:nvGrpSpPr>
          <p:grpSpPr bwMode="auto">
            <a:xfrm>
              <a:off x="1224" y="0"/>
              <a:ext cx="363" cy="462"/>
              <a:chOff x="0" y="0"/>
              <a:chExt cx="363" cy="462"/>
            </a:xfrm>
          </p:grpSpPr>
          <p:sp>
            <p:nvSpPr>
              <p:cNvPr id="9303" name="Line 95"/>
              <p:cNvSpPr>
                <a:spLocks noChangeShapeType="1"/>
              </p:cNvSpPr>
              <p:nvPr/>
            </p:nvSpPr>
            <p:spPr bwMode="auto">
              <a:xfrm>
                <a:off x="45" y="230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04" name="Text Box 96"/>
              <p:cNvSpPr txBox="1">
                <a:spLocks noChangeArrowheads="1"/>
              </p:cNvSpPr>
              <p:nvPr/>
            </p:nvSpPr>
            <p:spPr bwMode="auto">
              <a:xfrm>
                <a:off x="45" y="0"/>
                <a:ext cx="27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5</a:t>
                </a:r>
              </a:p>
            </p:txBody>
          </p:sp>
          <p:sp>
            <p:nvSpPr>
              <p:cNvPr id="9305" name="Text Box 97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</p:grpSp>
      <p:grpSp>
        <p:nvGrpSpPr>
          <p:cNvPr id="9306" name="Group 90"/>
          <p:cNvGrpSpPr/>
          <p:nvPr/>
        </p:nvGrpSpPr>
        <p:grpSpPr bwMode="auto">
          <a:xfrm>
            <a:off x="900113" y="3789363"/>
            <a:ext cx="1079500" cy="733425"/>
            <a:chOff x="0" y="0"/>
            <a:chExt cx="680" cy="462"/>
          </a:xfrm>
        </p:grpSpPr>
        <p:sp>
          <p:nvSpPr>
            <p:cNvPr id="9307" name="Text Box 87"/>
            <p:cNvSpPr txBox="1">
              <a:spLocks noChangeArrowheads="1"/>
            </p:cNvSpPr>
            <p:nvPr/>
          </p:nvSpPr>
          <p:spPr bwMode="auto">
            <a:xfrm>
              <a:off x="0" y="105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ea typeface="楷体_GB2312" pitchFamily="1" charset="-122"/>
                </a:rPr>
                <a:t>＝</a:t>
              </a:r>
            </a:p>
          </p:txBody>
        </p:sp>
        <p:grpSp>
          <p:nvGrpSpPr>
            <p:cNvPr id="9308" name="Group 92"/>
            <p:cNvGrpSpPr/>
            <p:nvPr/>
          </p:nvGrpSpPr>
          <p:grpSpPr bwMode="auto">
            <a:xfrm>
              <a:off x="226" y="0"/>
              <a:ext cx="363" cy="462"/>
              <a:chOff x="0" y="0"/>
              <a:chExt cx="363" cy="462"/>
            </a:xfrm>
          </p:grpSpPr>
          <p:sp>
            <p:nvSpPr>
              <p:cNvPr id="9309" name="Line 95"/>
              <p:cNvSpPr>
                <a:spLocks noChangeShapeType="1"/>
              </p:cNvSpPr>
              <p:nvPr/>
            </p:nvSpPr>
            <p:spPr bwMode="auto">
              <a:xfrm>
                <a:off x="45" y="230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10" name="Text Box 96"/>
              <p:cNvSpPr txBox="1">
                <a:spLocks noChangeArrowheads="1"/>
              </p:cNvSpPr>
              <p:nvPr/>
            </p:nvSpPr>
            <p:spPr bwMode="auto">
              <a:xfrm>
                <a:off x="45" y="0"/>
                <a:ext cx="27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9311" name="Text Box 97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9</a:t>
                </a:r>
              </a:p>
            </p:txBody>
          </p:sp>
        </p:grpSp>
      </p:grpSp>
      <p:grpSp>
        <p:nvGrpSpPr>
          <p:cNvPr id="9312" name="Group 96"/>
          <p:cNvGrpSpPr/>
          <p:nvPr/>
        </p:nvGrpSpPr>
        <p:grpSpPr bwMode="auto">
          <a:xfrm>
            <a:off x="900113" y="4508500"/>
            <a:ext cx="1079500" cy="733425"/>
            <a:chOff x="0" y="0"/>
            <a:chExt cx="680" cy="462"/>
          </a:xfrm>
        </p:grpSpPr>
        <p:sp>
          <p:nvSpPr>
            <p:cNvPr id="9313" name="Text Box 92"/>
            <p:cNvSpPr txBox="1">
              <a:spLocks noChangeArrowheads="1"/>
            </p:cNvSpPr>
            <p:nvPr/>
          </p:nvSpPr>
          <p:spPr bwMode="auto">
            <a:xfrm>
              <a:off x="0" y="105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ea typeface="楷体_GB2312" pitchFamily="1" charset="-122"/>
                </a:rPr>
                <a:t>＝</a:t>
              </a:r>
            </a:p>
          </p:txBody>
        </p:sp>
        <p:grpSp>
          <p:nvGrpSpPr>
            <p:cNvPr id="9314" name="Group 98"/>
            <p:cNvGrpSpPr/>
            <p:nvPr/>
          </p:nvGrpSpPr>
          <p:grpSpPr bwMode="auto">
            <a:xfrm>
              <a:off x="226" y="0"/>
              <a:ext cx="363" cy="462"/>
              <a:chOff x="0" y="0"/>
              <a:chExt cx="363" cy="462"/>
            </a:xfrm>
          </p:grpSpPr>
          <p:sp>
            <p:nvSpPr>
              <p:cNvPr id="9315" name="Line 95"/>
              <p:cNvSpPr>
                <a:spLocks noChangeShapeType="1"/>
              </p:cNvSpPr>
              <p:nvPr/>
            </p:nvSpPr>
            <p:spPr bwMode="auto">
              <a:xfrm>
                <a:off x="45" y="230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16" name="Text Box 96"/>
              <p:cNvSpPr txBox="1">
                <a:spLocks noChangeArrowheads="1"/>
              </p:cNvSpPr>
              <p:nvPr/>
            </p:nvSpPr>
            <p:spPr bwMode="auto">
              <a:xfrm>
                <a:off x="45" y="0"/>
                <a:ext cx="27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9317" name="Text Box 97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</p:grpSp>
      </p:grpSp>
      <p:grpSp>
        <p:nvGrpSpPr>
          <p:cNvPr id="9318" name="Group 102"/>
          <p:cNvGrpSpPr/>
          <p:nvPr/>
        </p:nvGrpSpPr>
        <p:grpSpPr bwMode="auto">
          <a:xfrm>
            <a:off x="827088" y="5157788"/>
            <a:ext cx="6911975" cy="733425"/>
            <a:chOff x="0" y="0"/>
            <a:chExt cx="4354" cy="462"/>
          </a:xfrm>
        </p:grpSpPr>
        <p:sp>
          <p:nvSpPr>
            <p:cNvPr id="9319" name="Text Box 97"/>
            <p:cNvSpPr txBox="1">
              <a:spLocks noChangeArrowheads="1"/>
            </p:cNvSpPr>
            <p:nvPr/>
          </p:nvSpPr>
          <p:spPr bwMode="auto">
            <a:xfrm>
              <a:off x="0" y="98"/>
              <a:ext cx="43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ea typeface="楷体_GB2312" pitchFamily="1" charset="-122"/>
                </a:rPr>
                <a:t>答：第二小组作品中，其他类作品占总数的         。</a:t>
              </a:r>
            </a:p>
          </p:txBody>
        </p:sp>
        <p:grpSp>
          <p:nvGrpSpPr>
            <p:cNvPr id="9320" name="Group 104"/>
            <p:cNvGrpSpPr/>
            <p:nvPr/>
          </p:nvGrpSpPr>
          <p:grpSpPr bwMode="auto">
            <a:xfrm>
              <a:off x="2767" y="0"/>
              <a:ext cx="363" cy="462"/>
              <a:chOff x="0" y="0"/>
              <a:chExt cx="363" cy="462"/>
            </a:xfrm>
          </p:grpSpPr>
          <p:sp>
            <p:nvSpPr>
              <p:cNvPr id="9321" name="Line 95"/>
              <p:cNvSpPr>
                <a:spLocks noChangeShapeType="1"/>
              </p:cNvSpPr>
              <p:nvPr/>
            </p:nvSpPr>
            <p:spPr bwMode="auto">
              <a:xfrm>
                <a:off x="45" y="230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22" name="Text Box 96"/>
              <p:cNvSpPr txBox="1">
                <a:spLocks noChangeArrowheads="1"/>
              </p:cNvSpPr>
              <p:nvPr/>
            </p:nvSpPr>
            <p:spPr bwMode="auto">
              <a:xfrm>
                <a:off x="45" y="0"/>
                <a:ext cx="27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9323" name="Text Box 97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9" grpId="0" animBg="1" autoUpdateAnimBg="0"/>
      <p:bldP spid="9266" grpId="0" animBg="1"/>
      <p:bldP spid="9267" grpId="0" animBg="1"/>
      <p:bldP spid="9268" grpId="0" animBg="1"/>
      <p:bldP spid="9269" grpId="0" animBg="1"/>
      <p:bldP spid="9270" grpId="0" animBg="1"/>
      <p:bldP spid="9271" grpId="0" animBg="1"/>
      <p:bldP spid="9272" grpId="0" animBg="1" autoUpdateAnimBg="0"/>
      <p:bldP spid="9276" grpId="0" animBg="1" autoUpdateAnimBg="0"/>
      <p:bldP spid="928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619250" y="1770063"/>
            <a:ext cx="46085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>
              <a:ea typeface="楷体_GB2312" pitchFamily="1" charset="-122"/>
            </a:endParaRPr>
          </a:p>
        </p:txBody>
      </p:sp>
      <p:pic>
        <p:nvPicPr>
          <p:cNvPr id="10243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31"/>
          <p:cNvSpPr>
            <a:spLocks noChangeArrowheads="1"/>
          </p:cNvSpPr>
          <p:nvPr/>
        </p:nvSpPr>
        <p:spPr bwMode="auto">
          <a:xfrm>
            <a:off x="539750" y="539750"/>
            <a:ext cx="1800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b="1">
                <a:ea typeface="楷体_GB2312" pitchFamily="1" charset="-122"/>
              </a:rPr>
              <a:t>试一试</a:t>
            </a:r>
          </a:p>
        </p:txBody>
      </p:sp>
      <p:grpSp>
        <p:nvGrpSpPr>
          <p:cNvPr id="10245" name="Group 10"/>
          <p:cNvGrpSpPr/>
          <p:nvPr/>
        </p:nvGrpSpPr>
        <p:grpSpPr bwMode="auto">
          <a:xfrm>
            <a:off x="3132138" y="1323975"/>
            <a:ext cx="576262" cy="727075"/>
            <a:chOff x="0" y="0"/>
            <a:chExt cx="363" cy="458"/>
          </a:xfrm>
        </p:grpSpPr>
        <p:sp>
          <p:nvSpPr>
            <p:cNvPr id="10246" name="Line 11"/>
            <p:cNvSpPr>
              <a:spLocks noChangeShapeType="1"/>
            </p:cNvSpPr>
            <p:nvPr/>
          </p:nvSpPr>
          <p:spPr bwMode="auto">
            <a:xfrm>
              <a:off x="45" y="227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7" name="Text Box 12"/>
            <p:cNvSpPr txBox="1">
              <a:spLocks noChangeArrowheads="1"/>
            </p:cNvSpPr>
            <p:nvPr/>
          </p:nvSpPr>
          <p:spPr bwMode="auto">
            <a:xfrm>
              <a:off x="90" y="0"/>
              <a:ext cx="1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3</a:t>
              </a:r>
            </a:p>
          </p:txBody>
        </p:sp>
        <p:sp>
          <p:nvSpPr>
            <p:cNvPr id="10248" name="Text Box 13"/>
            <p:cNvSpPr txBox="1">
              <a:spLocks noChangeArrowheads="1"/>
            </p:cNvSpPr>
            <p:nvPr/>
          </p:nvSpPr>
          <p:spPr bwMode="auto">
            <a:xfrm>
              <a:off x="0" y="227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8</a:t>
              </a:r>
            </a:p>
          </p:txBody>
        </p:sp>
      </p:grpSp>
      <p:grpSp>
        <p:nvGrpSpPr>
          <p:cNvPr id="10249" name="Group 14"/>
          <p:cNvGrpSpPr/>
          <p:nvPr/>
        </p:nvGrpSpPr>
        <p:grpSpPr bwMode="auto">
          <a:xfrm>
            <a:off x="2339975" y="1323975"/>
            <a:ext cx="576263" cy="727075"/>
            <a:chOff x="0" y="0"/>
            <a:chExt cx="363" cy="458"/>
          </a:xfrm>
        </p:grpSpPr>
        <p:sp>
          <p:nvSpPr>
            <p:cNvPr id="10250" name="Line 15"/>
            <p:cNvSpPr>
              <a:spLocks noChangeShapeType="1"/>
            </p:cNvSpPr>
            <p:nvPr/>
          </p:nvSpPr>
          <p:spPr bwMode="auto">
            <a:xfrm>
              <a:off x="45" y="227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1" name="Text Box 16"/>
            <p:cNvSpPr txBox="1">
              <a:spLocks noChangeArrowheads="1"/>
            </p:cNvSpPr>
            <p:nvPr/>
          </p:nvSpPr>
          <p:spPr bwMode="auto">
            <a:xfrm>
              <a:off x="90" y="0"/>
              <a:ext cx="1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  <p:sp>
          <p:nvSpPr>
            <p:cNvPr id="10252" name="Text Box 17"/>
            <p:cNvSpPr txBox="1">
              <a:spLocks noChangeArrowheads="1"/>
            </p:cNvSpPr>
            <p:nvPr/>
          </p:nvSpPr>
          <p:spPr bwMode="auto">
            <a:xfrm>
              <a:off x="0" y="227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8</a:t>
              </a:r>
            </a:p>
          </p:txBody>
        </p:sp>
      </p:grpSp>
      <p:sp>
        <p:nvSpPr>
          <p:cNvPr id="10253" name="Text Box 18"/>
          <p:cNvSpPr txBox="1">
            <a:spLocks noChangeArrowheads="1"/>
          </p:cNvSpPr>
          <p:nvPr/>
        </p:nvSpPr>
        <p:spPr bwMode="auto">
          <a:xfrm>
            <a:off x="1619250" y="1468438"/>
            <a:ext cx="2303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 </a:t>
            </a:r>
            <a:r>
              <a:rPr lang="en-US" b="1">
                <a:latin typeface="楷体_GB2312" pitchFamily="1" charset="-122"/>
                <a:ea typeface="楷体_GB2312" pitchFamily="1" charset="-122"/>
              </a:rPr>
              <a:t>1 </a:t>
            </a:r>
            <a:r>
              <a:rPr lang="zh-CN" altLang="en-US" b="1">
                <a:latin typeface="楷体_GB2312" pitchFamily="1" charset="-122"/>
                <a:ea typeface="楷体_GB2312" pitchFamily="1" charset="-122"/>
              </a:rPr>
              <a:t>－     </a:t>
            </a:r>
            <a:r>
              <a:rPr lang="zh-CN" altLang="en-US" b="1"/>
              <a:t>－</a:t>
            </a:r>
          </a:p>
        </p:txBody>
      </p:sp>
      <p:grpSp>
        <p:nvGrpSpPr>
          <p:cNvPr id="10254" name="Group 24"/>
          <p:cNvGrpSpPr/>
          <p:nvPr/>
        </p:nvGrpSpPr>
        <p:grpSpPr bwMode="auto">
          <a:xfrm>
            <a:off x="1260475" y="3189288"/>
            <a:ext cx="1079500" cy="733425"/>
            <a:chOff x="0" y="0"/>
            <a:chExt cx="680" cy="462"/>
          </a:xfrm>
        </p:grpSpPr>
        <p:sp>
          <p:nvSpPr>
            <p:cNvPr id="10255" name="Text Box 25"/>
            <p:cNvSpPr txBox="1">
              <a:spLocks noChangeArrowheads="1"/>
            </p:cNvSpPr>
            <p:nvPr/>
          </p:nvSpPr>
          <p:spPr bwMode="auto">
            <a:xfrm>
              <a:off x="0" y="100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ea typeface="楷体_GB2312" pitchFamily="1" charset="-122"/>
                </a:rPr>
                <a:t>＝</a:t>
              </a:r>
            </a:p>
          </p:txBody>
        </p:sp>
        <p:sp>
          <p:nvSpPr>
            <p:cNvPr id="10256" name="Line 26"/>
            <p:cNvSpPr>
              <a:spLocks noChangeShapeType="1"/>
            </p:cNvSpPr>
            <p:nvPr/>
          </p:nvSpPr>
          <p:spPr bwMode="auto">
            <a:xfrm>
              <a:off x="317" y="232"/>
              <a:ext cx="272" cy="0"/>
            </a:xfrm>
            <a:prstGeom prst="line">
              <a:avLst/>
            </a:prstGeom>
            <a:noFill/>
            <a:ln w="1905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7" name="Text Box 27"/>
            <p:cNvSpPr txBox="1">
              <a:spLocks noChangeArrowheads="1"/>
            </p:cNvSpPr>
            <p:nvPr/>
          </p:nvSpPr>
          <p:spPr bwMode="auto">
            <a:xfrm>
              <a:off x="362" y="0"/>
              <a:ext cx="1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4</a:t>
              </a:r>
            </a:p>
          </p:txBody>
        </p:sp>
        <p:sp>
          <p:nvSpPr>
            <p:cNvPr id="10258" name="Text Box 28"/>
            <p:cNvSpPr txBox="1">
              <a:spLocks noChangeArrowheads="1"/>
            </p:cNvSpPr>
            <p:nvPr/>
          </p:nvSpPr>
          <p:spPr bwMode="auto">
            <a:xfrm>
              <a:off x="272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8</a:t>
              </a:r>
            </a:p>
          </p:txBody>
        </p:sp>
      </p:grpSp>
      <p:grpSp>
        <p:nvGrpSpPr>
          <p:cNvPr id="10259" name="Group 29"/>
          <p:cNvGrpSpPr/>
          <p:nvPr/>
        </p:nvGrpSpPr>
        <p:grpSpPr bwMode="auto">
          <a:xfrm>
            <a:off x="4859338" y="1317625"/>
            <a:ext cx="2374900" cy="727075"/>
            <a:chOff x="0" y="0"/>
            <a:chExt cx="1496" cy="458"/>
          </a:xfrm>
        </p:grpSpPr>
        <p:grpSp>
          <p:nvGrpSpPr>
            <p:cNvPr id="10260" name="Group 30"/>
            <p:cNvGrpSpPr/>
            <p:nvPr/>
          </p:nvGrpSpPr>
          <p:grpSpPr bwMode="auto">
            <a:xfrm>
              <a:off x="0" y="0"/>
              <a:ext cx="363" cy="458"/>
              <a:chOff x="0" y="0"/>
              <a:chExt cx="363" cy="458"/>
            </a:xfrm>
          </p:grpSpPr>
          <p:sp>
            <p:nvSpPr>
              <p:cNvPr id="10261" name="Line 31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62" name="Text Box 32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7</a:t>
                </a:r>
              </a:p>
            </p:txBody>
          </p:sp>
          <p:sp>
            <p:nvSpPr>
              <p:cNvPr id="10263" name="Text Box 33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12</a:t>
                </a:r>
              </a:p>
            </p:txBody>
          </p:sp>
        </p:grpSp>
        <p:grpSp>
          <p:nvGrpSpPr>
            <p:cNvPr id="10264" name="Group 34"/>
            <p:cNvGrpSpPr/>
            <p:nvPr/>
          </p:nvGrpSpPr>
          <p:grpSpPr bwMode="auto">
            <a:xfrm>
              <a:off x="998" y="0"/>
              <a:ext cx="363" cy="458"/>
              <a:chOff x="0" y="0"/>
              <a:chExt cx="363" cy="458"/>
            </a:xfrm>
          </p:grpSpPr>
          <p:sp>
            <p:nvSpPr>
              <p:cNvPr id="10265" name="Line 35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66" name="Text Box 36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5</a:t>
                </a:r>
              </a:p>
            </p:txBody>
          </p:sp>
          <p:sp>
            <p:nvSpPr>
              <p:cNvPr id="10267" name="Text Box 37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12</a:t>
                </a:r>
              </a:p>
            </p:txBody>
          </p:sp>
        </p:grpSp>
        <p:grpSp>
          <p:nvGrpSpPr>
            <p:cNvPr id="10268" name="Group 38"/>
            <p:cNvGrpSpPr/>
            <p:nvPr/>
          </p:nvGrpSpPr>
          <p:grpSpPr bwMode="auto">
            <a:xfrm>
              <a:off x="499" y="0"/>
              <a:ext cx="363" cy="458"/>
              <a:chOff x="0" y="0"/>
              <a:chExt cx="363" cy="458"/>
            </a:xfrm>
          </p:grpSpPr>
          <p:sp>
            <p:nvSpPr>
              <p:cNvPr id="10269" name="Line 39"/>
              <p:cNvSpPr>
                <a:spLocks noChangeShapeType="1"/>
              </p:cNvSpPr>
              <p:nvPr/>
            </p:nvSpPr>
            <p:spPr bwMode="auto">
              <a:xfrm>
                <a:off x="45" y="227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70" name="Text Box 40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10271" name="Text Box 41"/>
              <p:cNvSpPr txBox="1">
                <a:spLocks noChangeArrowheads="1"/>
              </p:cNvSpPr>
              <p:nvPr/>
            </p:nvSpPr>
            <p:spPr bwMode="auto">
              <a:xfrm>
                <a:off x="0" y="227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latin typeface="楷体_GB2312" pitchFamily="1" charset="-122"/>
                    <a:ea typeface="楷体_GB2312" pitchFamily="1" charset="-122"/>
                  </a:rPr>
                  <a:t>12</a:t>
                </a:r>
              </a:p>
            </p:txBody>
          </p:sp>
        </p:grpSp>
        <p:sp>
          <p:nvSpPr>
            <p:cNvPr id="10272" name="Text Box 42"/>
            <p:cNvSpPr txBox="1">
              <a:spLocks noChangeArrowheads="1"/>
            </p:cNvSpPr>
            <p:nvPr/>
          </p:nvSpPr>
          <p:spPr bwMode="auto">
            <a:xfrm>
              <a:off x="45" y="91"/>
              <a:ext cx="14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latin typeface="楷体_GB2312" pitchFamily="1" charset="-122"/>
                  <a:ea typeface="楷体_GB2312" pitchFamily="1" charset="-122"/>
                </a:rPr>
                <a:t>    </a:t>
              </a:r>
              <a:r>
                <a:rPr lang="en-US" sz="2000" b="1">
                  <a:latin typeface="楷体_GB2312" pitchFamily="1" charset="-122"/>
                  <a:ea typeface="楷体_GB2312" pitchFamily="1" charset="-122"/>
                </a:rPr>
                <a:t>+</a:t>
              </a:r>
              <a:r>
                <a:rPr lang="en-US" b="1">
                  <a:latin typeface="楷体_GB2312" pitchFamily="1" charset="-122"/>
                  <a:ea typeface="楷体_GB2312" pitchFamily="1" charset="-122"/>
                </a:rPr>
                <a:t>     </a:t>
              </a:r>
              <a:r>
                <a:rPr lang="zh-CN" altLang="en-US" b="1"/>
                <a:t>－</a:t>
              </a:r>
            </a:p>
          </p:txBody>
        </p:sp>
      </p:grpSp>
      <p:grpSp>
        <p:nvGrpSpPr>
          <p:cNvPr id="10273" name="Group 43"/>
          <p:cNvGrpSpPr/>
          <p:nvPr/>
        </p:nvGrpSpPr>
        <p:grpSpPr bwMode="auto">
          <a:xfrm>
            <a:off x="4427538" y="2332038"/>
            <a:ext cx="1655762" cy="733425"/>
            <a:chOff x="0" y="0"/>
            <a:chExt cx="1043" cy="462"/>
          </a:xfrm>
        </p:grpSpPr>
        <p:sp>
          <p:nvSpPr>
            <p:cNvPr id="10274" name="Text Box 44"/>
            <p:cNvSpPr txBox="1">
              <a:spLocks noChangeArrowheads="1"/>
            </p:cNvSpPr>
            <p:nvPr/>
          </p:nvSpPr>
          <p:spPr bwMode="auto">
            <a:xfrm>
              <a:off x="0" y="95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ea typeface="楷体_GB2312" pitchFamily="1" charset="-122"/>
                </a:rPr>
                <a:t>＝</a:t>
              </a:r>
            </a:p>
          </p:txBody>
        </p:sp>
        <p:sp>
          <p:nvSpPr>
            <p:cNvPr id="10275" name="Line 45"/>
            <p:cNvSpPr>
              <a:spLocks noChangeShapeType="1"/>
            </p:cNvSpPr>
            <p:nvPr/>
          </p:nvSpPr>
          <p:spPr bwMode="auto">
            <a:xfrm>
              <a:off x="317" y="231"/>
              <a:ext cx="726" cy="0"/>
            </a:xfrm>
            <a:prstGeom prst="line">
              <a:avLst/>
            </a:prstGeom>
            <a:noFill/>
            <a:ln w="1905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6" name="Text Box 46"/>
            <p:cNvSpPr txBox="1">
              <a:spLocks noChangeArrowheads="1"/>
            </p:cNvSpPr>
            <p:nvPr/>
          </p:nvSpPr>
          <p:spPr bwMode="auto">
            <a:xfrm>
              <a:off x="453" y="231"/>
              <a:ext cx="40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12</a:t>
              </a:r>
            </a:p>
          </p:txBody>
        </p:sp>
        <p:sp>
          <p:nvSpPr>
            <p:cNvPr id="10277" name="Text Box 47"/>
            <p:cNvSpPr txBox="1">
              <a:spLocks noChangeArrowheads="1"/>
            </p:cNvSpPr>
            <p:nvPr/>
          </p:nvSpPr>
          <p:spPr bwMode="auto">
            <a:xfrm>
              <a:off x="272" y="0"/>
              <a:ext cx="77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7 + 1</a:t>
              </a:r>
              <a:r>
                <a:rPr lang="zh-CN" alt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－5</a:t>
              </a:r>
              <a:endParaRPr lang="en-US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endParaRPr>
            </a:p>
          </p:txBody>
        </p:sp>
      </p:grpSp>
      <p:grpSp>
        <p:nvGrpSpPr>
          <p:cNvPr id="10278" name="Group 48"/>
          <p:cNvGrpSpPr/>
          <p:nvPr/>
        </p:nvGrpSpPr>
        <p:grpSpPr bwMode="auto">
          <a:xfrm>
            <a:off x="4427538" y="3189288"/>
            <a:ext cx="1079500" cy="733425"/>
            <a:chOff x="0" y="0"/>
            <a:chExt cx="680" cy="462"/>
          </a:xfrm>
        </p:grpSpPr>
        <p:sp>
          <p:nvSpPr>
            <p:cNvPr id="10279" name="Text Box 49"/>
            <p:cNvSpPr txBox="1">
              <a:spLocks noChangeArrowheads="1"/>
            </p:cNvSpPr>
            <p:nvPr/>
          </p:nvSpPr>
          <p:spPr bwMode="auto">
            <a:xfrm>
              <a:off x="0" y="105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ea typeface="楷体_GB2312" pitchFamily="1" charset="-122"/>
                </a:rPr>
                <a:t>＝</a:t>
              </a:r>
            </a:p>
          </p:txBody>
        </p:sp>
        <p:sp>
          <p:nvSpPr>
            <p:cNvPr id="10280" name="Line 50"/>
            <p:cNvSpPr>
              <a:spLocks noChangeShapeType="1"/>
            </p:cNvSpPr>
            <p:nvPr/>
          </p:nvSpPr>
          <p:spPr bwMode="auto">
            <a:xfrm>
              <a:off x="318" y="237"/>
              <a:ext cx="272" cy="0"/>
            </a:xfrm>
            <a:prstGeom prst="line">
              <a:avLst/>
            </a:prstGeom>
            <a:noFill/>
            <a:ln w="1905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1" name="Text Box 51"/>
            <p:cNvSpPr txBox="1">
              <a:spLocks noChangeArrowheads="1"/>
            </p:cNvSpPr>
            <p:nvPr/>
          </p:nvSpPr>
          <p:spPr bwMode="auto">
            <a:xfrm>
              <a:off x="271" y="0"/>
              <a:ext cx="3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3</a:t>
              </a:r>
            </a:p>
          </p:txBody>
        </p:sp>
        <p:sp>
          <p:nvSpPr>
            <p:cNvPr id="10282" name="Text Box 52"/>
            <p:cNvSpPr txBox="1">
              <a:spLocks noChangeArrowheads="1"/>
            </p:cNvSpPr>
            <p:nvPr/>
          </p:nvSpPr>
          <p:spPr bwMode="auto">
            <a:xfrm>
              <a:off x="272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12</a:t>
              </a:r>
            </a:p>
          </p:txBody>
        </p:sp>
      </p:grpSp>
      <p:grpSp>
        <p:nvGrpSpPr>
          <p:cNvPr id="10283" name="Group 53"/>
          <p:cNvGrpSpPr/>
          <p:nvPr/>
        </p:nvGrpSpPr>
        <p:grpSpPr bwMode="auto">
          <a:xfrm>
            <a:off x="1258888" y="2260600"/>
            <a:ext cx="5256212" cy="733425"/>
            <a:chOff x="0" y="0"/>
            <a:chExt cx="3311" cy="462"/>
          </a:xfrm>
        </p:grpSpPr>
        <p:sp>
          <p:nvSpPr>
            <p:cNvPr id="10284" name="Text Box 54"/>
            <p:cNvSpPr txBox="1">
              <a:spLocks noChangeArrowheads="1"/>
            </p:cNvSpPr>
            <p:nvPr/>
          </p:nvSpPr>
          <p:spPr bwMode="auto">
            <a:xfrm>
              <a:off x="0" y="132"/>
              <a:ext cx="331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ea typeface="楷体_GB2312" pitchFamily="1" charset="-122"/>
                </a:rPr>
                <a:t>＝</a:t>
              </a:r>
              <a:r>
                <a:rPr lang="zh-CN" altLang="en-US" b="1">
                  <a:solidFill>
                    <a:srgbClr val="FF0000"/>
                  </a:solidFill>
                </a:rPr>
                <a:t>        －</a:t>
              </a:r>
              <a:r>
                <a:rPr lang="zh-CN" altLang="en-US"/>
                <a:t>          </a:t>
              </a:r>
              <a:r>
                <a:rPr lang="zh-CN" altLang="en-US" b="1">
                  <a:solidFill>
                    <a:srgbClr val="FF0000"/>
                  </a:solidFill>
                </a:rPr>
                <a:t>－    </a:t>
              </a:r>
            </a:p>
          </p:txBody>
        </p:sp>
        <p:grpSp>
          <p:nvGrpSpPr>
            <p:cNvPr id="10285" name="Group 55"/>
            <p:cNvGrpSpPr/>
            <p:nvPr/>
          </p:nvGrpSpPr>
          <p:grpSpPr bwMode="auto">
            <a:xfrm>
              <a:off x="680" y="0"/>
              <a:ext cx="363" cy="462"/>
              <a:chOff x="0" y="0"/>
              <a:chExt cx="363" cy="462"/>
            </a:xfrm>
          </p:grpSpPr>
          <p:sp>
            <p:nvSpPr>
              <p:cNvPr id="10286" name="Line 56"/>
              <p:cNvSpPr>
                <a:spLocks noChangeShapeType="1"/>
              </p:cNvSpPr>
              <p:nvPr/>
            </p:nvSpPr>
            <p:spPr bwMode="auto">
              <a:xfrm>
                <a:off x="46" y="23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87" name="Text Box 57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10288" name="Text Box 58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8</a:t>
                </a:r>
              </a:p>
            </p:txBody>
          </p:sp>
        </p:grpSp>
        <p:grpSp>
          <p:nvGrpSpPr>
            <p:cNvPr id="10289" name="Group 59"/>
            <p:cNvGrpSpPr/>
            <p:nvPr/>
          </p:nvGrpSpPr>
          <p:grpSpPr bwMode="auto">
            <a:xfrm>
              <a:off x="1225" y="0"/>
              <a:ext cx="363" cy="462"/>
              <a:chOff x="0" y="0"/>
              <a:chExt cx="363" cy="462"/>
            </a:xfrm>
          </p:grpSpPr>
          <p:sp>
            <p:nvSpPr>
              <p:cNvPr id="10290" name="Line 60"/>
              <p:cNvSpPr>
                <a:spLocks noChangeShapeType="1"/>
              </p:cNvSpPr>
              <p:nvPr/>
            </p:nvSpPr>
            <p:spPr bwMode="auto">
              <a:xfrm>
                <a:off x="46" y="23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91" name="Text Box 61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3</a:t>
                </a:r>
              </a:p>
            </p:txBody>
          </p:sp>
          <p:sp>
            <p:nvSpPr>
              <p:cNvPr id="10292" name="Text Box 62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8</a:t>
                </a:r>
              </a:p>
            </p:txBody>
          </p:sp>
        </p:grpSp>
        <p:grpSp>
          <p:nvGrpSpPr>
            <p:cNvPr id="10293" name="Group 63"/>
            <p:cNvGrpSpPr/>
            <p:nvPr/>
          </p:nvGrpSpPr>
          <p:grpSpPr bwMode="auto">
            <a:xfrm>
              <a:off x="181" y="0"/>
              <a:ext cx="363" cy="462"/>
              <a:chOff x="0" y="0"/>
              <a:chExt cx="363" cy="462"/>
            </a:xfrm>
          </p:grpSpPr>
          <p:sp>
            <p:nvSpPr>
              <p:cNvPr id="10294" name="Line 64"/>
              <p:cNvSpPr>
                <a:spLocks noChangeShapeType="1"/>
              </p:cNvSpPr>
              <p:nvPr/>
            </p:nvSpPr>
            <p:spPr bwMode="auto">
              <a:xfrm>
                <a:off x="46" y="23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95" name="Text Box 65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8</a:t>
                </a:r>
              </a:p>
            </p:txBody>
          </p:sp>
          <p:sp>
            <p:nvSpPr>
              <p:cNvPr id="10296" name="Text Box 66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8</a:t>
                </a:r>
              </a:p>
            </p:txBody>
          </p:sp>
        </p:grpSp>
      </p:grpSp>
      <p:grpSp>
        <p:nvGrpSpPr>
          <p:cNvPr id="10297" name="Group 67"/>
          <p:cNvGrpSpPr/>
          <p:nvPr/>
        </p:nvGrpSpPr>
        <p:grpSpPr bwMode="auto">
          <a:xfrm>
            <a:off x="1260475" y="4046538"/>
            <a:ext cx="1079500" cy="733425"/>
            <a:chOff x="0" y="0"/>
            <a:chExt cx="680" cy="462"/>
          </a:xfrm>
        </p:grpSpPr>
        <p:sp>
          <p:nvSpPr>
            <p:cNvPr id="10298" name="Text Box 68"/>
            <p:cNvSpPr txBox="1">
              <a:spLocks noChangeArrowheads="1"/>
            </p:cNvSpPr>
            <p:nvPr/>
          </p:nvSpPr>
          <p:spPr bwMode="auto">
            <a:xfrm>
              <a:off x="0" y="100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ea typeface="楷体_GB2312" pitchFamily="1" charset="-122"/>
                </a:rPr>
                <a:t>＝</a:t>
              </a:r>
            </a:p>
          </p:txBody>
        </p:sp>
        <p:sp>
          <p:nvSpPr>
            <p:cNvPr id="10299" name="Line 69"/>
            <p:cNvSpPr>
              <a:spLocks noChangeShapeType="1"/>
            </p:cNvSpPr>
            <p:nvPr/>
          </p:nvSpPr>
          <p:spPr bwMode="auto">
            <a:xfrm>
              <a:off x="317" y="232"/>
              <a:ext cx="272" cy="0"/>
            </a:xfrm>
            <a:prstGeom prst="line">
              <a:avLst/>
            </a:prstGeom>
            <a:noFill/>
            <a:ln w="1905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00" name="Text Box 70"/>
            <p:cNvSpPr txBox="1">
              <a:spLocks noChangeArrowheads="1"/>
            </p:cNvSpPr>
            <p:nvPr/>
          </p:nvSpPr>
          <p:spPr bwMode="auto">
            <a:xfrm>
              <a:off x="362" y="0"/>
              <a:ext cx="1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  <p:sp>
          <p:nvSpPr>
            <p:cNvPr id="10301" name="Text Box 71"/>
            <p:cNvSpPr txBox="1">
              <a:spLocks noChangeArrowheads="1"/>
            </p:cNvSpPr>
            <p:nvPr/>
          </p:nvSpPr>
          <p:spPr bwMode="auto">
            <a:xfrm>
              <a:off x="272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2</a:t>
              </a:r>
            </a:p>
          </p:txBody>
        </p:sp>
      </p:grp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1331913" y="4997450"/>
            <a:ext cx="684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a typeface="楷体_GB2312" pitchFamily="1" charset="-122"/>
              </a:rPr>
              <a:t>想一想：怎样进行同分母分数加减混合运算？</a:t>
            </a:r>
          </a:p>
        </p:txBody>
      </p:sp>
      <p:grpSp>
        <p:nvGrpSpPr>
          <p:cNvPr id="10303" name="Group 67"/>
          <p:cNvGrpSpPr/>
          <p:nvPr/>
        </p:nvGrpSpPr>
        <p:grpSpPr bwMode="auto">
          <a:xfrm>
            <a:off x="4427538" y="4060825"/>
            <a:ext cx="1079500" cy="733425"/>
            <a:chOff x="0" y="0"/>
            <a:chExt cx="680" cy="462"/>
          </a:xfrm>
        </p:grpSpPr>
        <p:sp>
          <p:nvSpPr>
            <p:cNvPr id="10304" name="Text Box 68"/>
            <p:cNvSpPr txBox="1">
              <a:spLocks noChangeArrowheads="1"/>
            </p:cNvSpPr>
            <p:nvPr/>
          </p:nvSpPr>
          <p:spPr bwMode="auto">
            <a:xfrm>
              <a:off x="0" y="100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ea typeface="楷体_GB2312" pitchFamily="1" charset="-122"/>
                </a:rPr>
                <a:t>＝</a:t>
              </a:r>
            </a:p>
          </p:txBody>
        </p:sp>
        <p:sp>
          <p:nvSpPr>
            <p:cNvPr id="10305" name="Line 69"/>
            <p:cNvSpPr>
              <a:spLocks noChangeShapeType="1"/>
            </p:cNvSpPr>
            <p:nvPr/>
          </p:nvSpPr>
          <p:spPr bwMode="auto">
            <a:xfrm>
              <a:off x="317" y="232"/>
              <a:ext cx="272" cy="0"/>
            </a:xfrm>
            <a:prstGeom prst="line">
              <a:avLst/>
            </a:prstGeom>
            <a:noFill/>
            <a:ln w="1905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06" name="Text Box 70"/>
            <p:cNvSpPr txBox="1">
              <a:spLocks noChangeArrowheads="1"/>
            </p:cNvSpPr>
            <p:nvPr/>
          </p:nvSpPr>
          <p:spPr bwMode="auto">
            <a:xfrm>
              <a:off x="362" y="0"/>
              <a:ext cx="1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  <p:sp>
          <p:nvSpPr>
            <p:cNvPr id="10307" name="Text Box 71"/>
            <p:cNvSpPr txBox="1">
              <a:spLocks noChangeArrowheads="1"/>
            </p:cNvSpPr>
            <p:nvPr/>
          </p:nvSpPr>
          <p:spPr bwMode="auto">
            <a:xfrm>
              <a:off x="272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三、自主练习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1" charset="-122"/>
                <a:ea typeface="楷体_GB2312" pitchFamily="1" charset="-122"/>
              </a:rPr>
              <a:t>        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719138" y="1438275"/>
            <a:ext cx="7191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楷体_GB2312" pitchFamily="1" charset="-122"/>
                <a:ea typeface="楷体_GB2312" pitchFamily="1" charset="-122"/>
              </a:rPr>
              <a:t>1.</a:t>
            </a:r>
            <a:endParaRPr lang="zh-CN" altLang="en-US" sz="2800" b="1"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11268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1258888" y="1484313"/>
            <a:ext cx="712787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一块菜地，它的    种韭菜，    种芹菜，其余的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种西红柿。种西红柿的面积占这块地的几分之几？</a:t>
            </a:r>
          </a:p>
        </p:txBody>
      </p:sp>
      <p:grpSp>
        <p:nvGrpSpPr>
          <p:cNvPr id="11270" name="Group 24"/>
          <p:cNvGrpSpPr/>
          <p:nvPr/>
        </p:nvGrpSpPr>
        <p:grpSpPr bwMode="auto">
          <a:xfrm>
            <a:off x="3492500" y="1341438"/>
            <a:ext cx="576263" cy="733425"/>
            <a:chOff x="0" y="0"/>
            <a:chExt cx="363" cy="462"/>
          </a:xfrm>
        </p:grpSpPr>
        <p:sp>
          <p:nvSpPr>
            <p:cNvPr id="11271" name="Line 21"/>
            <p:cNvSpPr>
              <a:spLocks noChangeShapeType="1"/>
            </p:cNvSpPr>
            <p:nvPr/>
          </p:nvSpPr>
          <p:spPr bwMode="auto">
            <a:xfrm>
              <a:off x="45" y="237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2" name="Text Box 22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  <p:sp>
          <p:nvSpPr>
            <p:cNvPr id="11273" name="Text Box 23"/>
            <p:cNvSpPr txBox="1">
              <a:spLocks noChangeArrowheads="1"/>
            </p:cNvSpPr>
            <p:nvPr/>
          </p:nvSpPr>
          <p:spPr bwMode="auto">
            <a:xfrm>
              <a:off x="0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12</a:t>
              </a:r>
            </a:p>
          </p:txBody>
        </p:sp>
      </p:grpSp>
      <p:grpSp>
        <p:nvGrpSpPr>
          <p:cNvPr id="11274" name="Group 25"/>
          <p:cNvGrpSpPr/>
          <p:nvPr/>
        </p:nvGrpSpPr>
        <p:grpSpPr bwMode="auto">
          <a:xfrm>
            <a:off x="5364163" y="1341438"/>
            <a:ext cx="576262" cy="733425"/>
            <a:chOff x="0" y="0"/>
            <a:chExt cx="363" cy="462"/>
          </a:xfrm>
        </p:grpSpPr>
        <p:sp>
          <p:nvSpPr>
            <p:cNvPr id="11275" name="Line 26"/>
            <p:cNvSpPr>
              <a:spLocks noChangeShapeType="1"/>
            </p:cNvSpPr>
            <p:nvPr/>
          </p:nvSpPr>
          <p:spPr bwMode="auto">
            <a:xfrm>
              <a:off x="45" y="237"/>
              <a:ext cx="272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6" name="Text Box 27"/>
            <p:cNvSpPr txBox="1">
              <a:spLocks noChangeArrowheads="1"/>
            </p:cNvSpPr>
            <p:nvPr/>
          </p:nvSpPr>
          <p:spPr bwMode="auto">
            <a:xfrm>
              <a:off x="45" y="0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5</a:t>
              </a:r>
            </a:p>
          </p:txBody>
        </p:sp>
        <p:sp>
          <p:nvSpPr>
            <p:cNvPr id="11277" name="Text Box 28"/>
            <p:cNvSpPr txBox="1">
              <a:spLocks noChangeArrowheads="1"/>
            </p:cNvSpPr>
            <p:nvPr/>
          </p:nvSpPr>
          <p:spPr bwMode="auto">
            <a:xfrm>
              <a:off x="0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latin typeface="楷体_GB2312" pitchFamily="1" charset="-122"/>
                  <a:ea typeface="楷体_GB2312" pitchFamily="1" charset="-122"/>
                </a:rPr>
                <a:t>12</a:t>
              </a:r>
            </a:p>
          </p:txBody>
        </p:sp>
      </p:grpSp>
      <p:grpSp>
        <p:nvGrpSpPr>
          <p:cNvPr id="11278" name="Group 29"/>
          <p:cNvGrpSpPr/>
          <p:nvPr/>
        </p:nvGrpSpPr>
        <p:grpSpPr bwMode="auto">
          <a:xfrm>
            <a:off x="2195513" y="2636838"/>
            <a:ext cx="5256212" cy="733425"/>
            <a:chOff x="0" y="0"/>
            <a:chExt cx="3311" cy="462"/>
          </a:xfrm>
        </p:grpSpPr>
        <p:sp>
          <p:nvSpPr>
            <p:cNvPr id="11279" name="Text Box 30"/>
            <p:cNvSpPr txBox="1">
              <a:spLocks noChangeArrowheads="1"/>
            </p:cNvSpPr>
            <p:nvPr/>
          </p:nvSpPr>
          <p:spPr bwMode="auto">
            <a:xfrm>
              <a:off x="0" y="132"/>
              <a:ext cx="331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        1</a:t>
              </a:r>
              <a:r>
                <a:rPr lang="en-US" b="1">
                  <a:solidFill>
                    <a:srgbClr val="FF0000"/>
                  </a:solidFill>
                </a:rPr>
                <a:t>  </a:t>
              </a:r>
              <a:r>
                <a:rPr lang="zh-CN" altLang="en-US" b="1">
                  <a:solidFill>
                    <a:srgbClr val="FF0000"/>
                  </a:solidFill>
                </a:rPr>
                <a:t>－</a:t>
              </a:r>
              <a:r>
                <a:rPr lang="zh-CN" altLang="en-US"/>
                <a:t>          </a:t>
              </a:r>
              <a:r>
                <a:rPr lang="zh-CN" altLang="en-US" b="1">
                  <a:solidFill>
                    <a:srgbClr val="FF0000"/>
                  </a:solidFill>
                </a:rPr>
                <a:t>－</a:t>
              </a:r>
            </a:p>
          </p:txBody>
        </p:sp>
        <p:grpSp>
          <p:nvGrpSpPr>
            <p:cNvPr id="11280" name="Group 31"/>
            <p:cNvGrpSpPr/>
            <p:nvPr/>
          </p:nvGrpSpPr>
          <p:grpSpPr bwMode="auto">
            <a:xfrm>
              <a:off x="953" y="0"/>
              <a:ext cx="363" cy="462"/>
              <a:chOff x="0" y="0"/>
              <a:chExt cx="363" cy="462"/>
            </a:xfrm>
          </p:grpSpPr>
          <p:sp>
            <p:nvSpPr>
              <p:cNvPr id="11281" name="Line 32"/>
              <p:cNvSpPr>
                <a:spLocks noChangeShapeType="1"/>
              </p:cNvSpPr>
              <p:nvPr/>
            </p:nvSpPr>
            <p:spPr bwMode="auto">
              <a:xfrm>
                <a:off x="46" y="23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2" name="Text Box 33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11283" name="Text Box 34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12</a:t>
                </a:r>
              </a:p>
            </p:txBody>
          </p:sp>
        </p:grpSp>
        <p:grpSp>
          <p:nvGrpSpPr>
            <p:cNvPr id="11284" name="Group 35"/>
            <p:cNvGrpSpPr/>
            <p:nvPr/>
          </p:nvGrpSpPr>
          <p:grpSpPr bwMode="auto">
            <a:xfrm>
              <a:off x="1497" y="0"/>
              <a:ext cx="363" cy="462"/>
              <a:chOff x="0" y="0"/>
              <a:chExt cx="363" cy="462"/>
            </a:xfrm>
          </p:grpSpPr>
          <p:sp>
            <p:nvSpPr>
              <p:cNvPr id="11285" name="Line 36"/>
              <p:cNvSpPr>
                <a:spLocks noChangeShapeType="1"/>
              </p:cNvSpPr>
              <p:nvPr/>
            </p:nvSpPr>
            <p:spPr bwMode="auto">
              <a:xfrm>
                <a:off x="46" y="23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6" name="Text Box 37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5</a:t>
                </a:r>
              </a:p>
            </p:txBody>
          </p:sp>
          <p:sp>
            <p:nvSpPr>
              <p:cNvPr id="11287" name="Text Box 38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12</a:t>
                </a:r>
              </a:p>
            </p:txBody>
          </p:sp>
        </p:grpSp>
      </p:grpSp>
      <p:grpSp>
        <p:nvGrpSpPr>
          <p:cNvPr id="11288" name="Group 53"/>
          <p:cNvGrpSpPr/>
          <p:nvPr/>
        </p:nvGrpSpPr>
        <p:grpSpPr bwMode="auto">
          <a:xfrm>
            <a:off x="2700338" y="3429000"/>
            <a:ext cx="5256212" cy="733425"/>
            <a:chOff x="0" y="0"/>
            <a:chExt cx="3311" cy="462"/>
          </a:xfrm>
        </p:grpSpPr>
        <p:grpSp>
          <p:nvGrpSpPr>
            <p:cNvPr id="11289" name="Group 19"/>
            <p:cNvGrpSpPr/>
            <p:nvPr/>
          </p:nvGrpSpPr>
          <p:grpSpPr bwMode="auto">
            <a:xfrm>
              <a:off x="181" y="0"/>
              <a:ext cx="363" cy="462"/>
              <a:chOff x="0" y="0"/>
              <a:chExt cx="363" cy="462"/>
            </a:xfrm>
          </p:grpSpPr>
          <p:sp>
            <p:nvSpPr>
              <p:cNvPr id="11290" name="Line 16"/>
              <p:cNvSpPr>
                <a:spLocks noChangeShapeType="1"/>
              </p:cNvSpPr>
              <p:nvPr/>
            </p:nvSpPr>
            <p:spPr bwMode="auto">
              <a:xfrm>
                <a:off x="45" y="232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1" name="Text Box 17"/>
              <p:cNvSpPr txBox="1">
                <a:spLocks noChangeArrowheads="1"/>
              </p:cNvSpPr>
              <p:nvPr/>
            </p:nvSpPr>
            <p:spPr bwMode="auto">
              <a:xfrm>
                <a:off x="45" y="0"/>
                <a:ext cx="27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12</a:t>
                </a:r>
              </a:p>
            </p:txBody>
          </p:sp>
          <p:sp>
            <p:nvSpPr>
              <p:cNvPr id="11292" name="Text Box 18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12</a:t>
                </a:r>
              </a:p>
            </p:txBody>
          </p:sp>
        </p:grpSp>
        <p:sp>
          <p:nvSpPr>
            <p:cNvPr id="11293" name="Text Box 40"/>
            <p:cNvSpPr txBox="1">
              <a:spLocks noChangeArrowheads="1"/>
            </p:cNvSpPr>
            <p:nvPr/>
          </p:nvSpPr>
          <p:spPr bwMode="auto">
            <a:xfrm>
              <a:off x="0" y="132"/>
              <a:ext cx="331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ea typeface="楷体_GB2312" pitchFamily="1" charset="-122"/>
                </a:rPr>
                <a:t>＝</a:t>
              </a:r>
              <a:r>
                <a:rPr lang="zh-CN" altLang="en-US" b="1">
                  <a:solidFill>
                    <a:srgbClr val="FF0000"/>
                  </a:solidFill>
                </a:rPr>
                <a:t>        －</a:t>
              </a:r>
              <a:r>
                <a:rPr lang="zh-CN" altLang="en-US"/>
                <a:t>          </a:t>
              </a:r>
              <a:r>
                <a:rPr lang="zh-CN" altLang="en-US" b="1">
                  <a:solidFill>
                    <a:srgbClr val="FF0000"/>
                  </a:solidFill>
                </a:rPr>
                <a:t>－    </a:t>
              </a:r>
            </a:p>
          </p:txBody>
        </p:sp>
        <p:grpSp>
          <p:nvGrpSpPr>
            <p:cNvPr id="11294" name="Group 41"/>
            <p:cNvGrpSpPr/>
            <p:nvPr/>
          </p:nvGrpSpPr>
          <p:grpSpPr bwMode="auto">
            <a:xfrm>
              <a:off x="680" y="0"/>
              <a:ext cx="363" cy="462"/>
              <a:chOff x="0" y="0"/>
              <a:chExt cx="363" cy="462"/>
            </a:xfrm>
          </p:grpSpPr>
          <p:sp>
            <p:nvSpPr>
              <p:cNvPr id="11295" name="Line 42"/>
              <p:cNvSpPr>
                <a:spLocks noChangeShapeType="1"/>
              </p:cNvSpPr>
              <p:nvPr/>
            </p:nvSpPr>
            <p:spPr bwMode="auto">
              <a:xfrm>
                <a:off x="46" y="23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6" name="Text Box 43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11297" name="Text Box 44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12</a:t>
                </a:r>
              </a:p>
            </p:txBody>
          </p:sp>
        </p:grpSp>
        <p:grpSp>
          <p:nvGrpSpPr>
            <p:cNvPr id="11298" name="Group 45"/>
            <p:cNvGrpSpPr/>
            <p:nvPr/>
          </p:nvGrpSpPr>
          <p:grpSpPr bwMode="auto">
            <a:xfrm>
              <a:off x="1225" y="0"/>
              <a:ext cx="363" cy="462"/>
              <a:chOff x="0" y="0"/>
              <a:chExt cx="363" cy="462"/>
            </a:xfrm>
          </p:grpSpPr>
          <p:sp>
            <p:nvSpPr>
              <p:cNvPr id="11299" name="Line 46"/>
              <p:cNvSpPr>
                <a:spLocks noChangeShapeType="1"/>
              </p:cNvSpPr>
              <p:nvPr/>
            </p:nvSpPr>
            <p:spPr bwMode="auto">
              <a:xfrm>
                <a:off x="46" y="231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00" name="Text Box 47"/>
              <p:cNvSpPr txBox="1">
                <a:spLocks noChangeArrowheads="1"/>
              </p:cNvSpPr>
              <p:nvPr/>
            </p:nvSpPr>
            <p:spPr bwMode="auto">
              <a:xfrm>
                <a:off x="90" y="0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5</a:t>
                </a:r>
              </a:p>
            </p:txBody>
          </p:sp>
          <p:sp>
            <p:nvSpPr>
              <p:cNvPr id="11301" name="Text Box 48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12</a:t>
                </a:r>
              </a:p>
            </p:txBody>
          </p:sp>
        </p:grpSp>
      </p:grpSp>
      <p:grpSp>
        <p:nvGrpSpPr>
          <p:cNvPr id="11302" name="Group 54"/>
          <p:cNvGrpSpPr/>
          <p:nvPr/>
        </p:nvGrpSpPr>
        <p:grpSpPr bwMode="auto">
          <a:xfrm>
            <a:off x="2700338" y="4221163"/>
            <a:ext cx="1079500" cy="733425"/>
            <a:chOff x="0" y="0"/>
            <a:chExt cx="680" cy="462"/>
          </a:xfrm>
        </p:grpSpPr>
        <p:sp>
          <p:nvSpPr>
            <p:cNvPr id="11303" name="Text Box 55"/>
            <p:cNvSpPr txBox="1">
              <a:spLocks noChangeArrowheads="1"/>
            </p:cNvSpPr>
            <p:nvPr/>
          </p:nvSpPr>
          <p:spPr bwMode="auto">
            <a:xfrm>
              <a:off x="0" y="105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ea typeface="楷体_GB2312" pitchFamily="1" charset="-122"/>
                </a:rPr>
                <a:t>＝</a:t>
              </a:r>
            </a:p>
          </p:txBody>
        </p:sp>
        <p:sp>
          <p:nvSpPr>
            <p:cNvPr id="11304" name="Line 56"/>
            <p:cNvSpPr>
              <a:spLocks noChangeShapeType="1"/>
            </p:cNvSpPr>
            <p:nvPr/>
          </p:nvSpPr>
          <p:spPr bwMode="auto">
            <a:xfrm>
              <a:off x="318" y="237"/>
              <a:ext cx="272" cy="0"/>
            </a:xfrm>
            <a:prstGeom prst="line">
              <a:avLst/>
            </a:prstGeom>
            <a:noFill/>
            <a:ln w="1905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5" name="Text Box 57"/>
            <p:cNvSpPr txBox="1">
              <a:spLocks noChangeArrowheads="1"/>
            </p:cNvSpPr>
            <p:nvPr/>
          </p:nvSpPr>
          <p:spPr bwMode="auto">
            <a:xfrm>
              <a:off x="271" y="0"/>
              <a:ext cx="3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6</a:t>
              </a:r>
            </a:p>
          </p:txBody>
        </p:sp>
        <p:sp>
          <p:nvSpPr>
            <p:cNvPr id="11306" name="Text Box 58"/>
            <p:cNvSpPr txBox="1">
              <a:spLocks noChangeArrowheads="1"/>
            </p:cNvSpPr>
            <p:nvPr/>
          </p:nvSpPr>
          <p:spPr bwMode="auto">
            <a:xfrm>
              <a:off x="272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12</a:t>
              </a:r>
            </a:p>
          </p:txBody>
        </p:sp>
      </p:grpSp>
      <p:grpSp>
        <p:nvGrpSpPr>
          <p:cNvPr id="11307" name="Group 59"/>
          <p:cNvGrpSpPr/>
          <p:nvPr/>
        </p:nvGrpSpPr>
        <p:grpSpPr bwMode="auto">
          <a:xfrm>
            <a:off x="2700338" y="5013325"/>
            <a:ext cx="1079500" cy="733425"/>
            <a:chOff x="0" y="0"/>
            <a:chExt cx="680" cy="462"/>
          </a:xfrm>
        </p:grpSpPr>
        <p:sp>
          <p:nvSpPr>
            <p:cNvPr id="11308" name="Text Box 60"/>
            <p:cNvSpPr txBox="1">
              <a:spLocks noChangeArrowheads="1"/>
            </p:cNvSpPr>
            <p:nvPr/>
          </p:nvSpPr>
          <p:spPr bwMode="auto">
            <a:xfrm>
              <a:off x="0" y="105"/>
              <a:ext cx="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ea typeface="楷体_GB2312" pitchFamily="1" charset="-122"/>
                </a:rPr>
                <a:t>＝</a:t>
              </a:r>
            </a:p>
          </p:txBody>
        </p:sp>
        <p:sp>
          <p:nvSpPr>
            <p:cNvPr id="11309" name="Line 61"/>
            <p:cNvSpPr>
              <a:spLocks noChangeShapeType="1"/>
            </p:cNvSpPr>
            <p:nvPr/>
          </p:nvSpPr>
          <p:spPr bwMode="auto">
            <a:xfrm>
              <a:off x="318" y="237"/>
              <a:ext cx="272" cy="0"/>
            </a:xfrm>
            <a:prstGeom prst="line">
              <a:avLst/>
            </a:prstGeom>
            <a:noFill/>
            <a:ln w="19050" cmpd="sng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0" name="Text Box 62"/>
            <p:cNvSpPr txBox="1">
              <a:spLocks noChangeArrowheads="1"/>
            </p:cNvSpPr>
            <p:nvPr/>
          </p:nvSpPr>
          <p:spPr bwMode="auto">
            <a:xfrm>
              <a:off x="271" y="0"/>
              <a:ext cx="3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</a:t>
              </a:r>
            </a:p>
          </p:txBody>
        </p:sp>
        <p:sp>
          <p:nvSpPr>
            <p:cNvPr id="11311" name="Text Box 63"/>
            <p:cNvSpPr txBox="1">
              <a:spLocks noChangeArrowheads="1"/>
            </p:cNvSpPr>
            <p:nvPr/>
          </p:nvSpPr>
          <p:spPr bwMode="auto">
            <a:xfrm>
              <a:off x="272" y="231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2</a:t>
              </a:r>
            </a:p>
          </p:txBody>
        </p:sp>
      </p:grpSp>
      <p:grpSp>
        <p:nvGrpSpPr>
          <p:cNvPr id="11312" name="Group 71"/>
          <p:cNvGrpSpPr/>
          <p:nvPr/>
        </p:nvGrpSpPr>
        <p:grpSpPr bwMode="auto">
          <a:xfrm>
            <a:off x="2197100" y="5661025"/>
            <a:ext cx="6911975" cy="733425"/>
            <a:chOff x="0" y="0"/>
            <a:chExt cx="4354" cy="462"/>
          </a:xfrm>
        </p:grpSpPr>
        <p:sp>
          <p:nvSpPr>
            <p:cNvPr id="11313" name="Text Box 64"/>
            <p:cNvSpPr txBox="1">
              <a:spLocks noChangeArrowheads="1"/>
            </p:cNvSpPr>
            <p:nvPr/>
          </p:nvSpPr>
          <p:spPr bwMode="auto">
            <a:xfrm>
              <a:off x="0" y="136"/>
              <a:ext cx="43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  <a:ea typeface="楷体_GB2312" pitchFamily="1" charset="-122"/>
                </a:rPr>
                <a:t>答：种西红柿的面积占这块地的         。</a:t>
              </a:r>
            </a:p>
          </p:txBody>
        </p:sp>
        <p:grpSp>
          <p:nvGrpSpPr>
            <p:cNvPr id="11314" name="Group 70"/>
            <p:cNvGrpSpPr/>
            <p:nvPr/>
          </p:nvGrpSpPr>
          <p:grpSpPr bwMode="auto">
            <a:xfrm>
              <a:off x="2085" y="0"/>
              <a:ext cx="364" cy="462"/>
              <a:chOff x="0" y="0"/>
              <a:chExt cx="364" cy="462"/>
            </a:xfrm>
          </p:grpSpPr>
          <p:sp>
            <p:nvSpPr>
              <p:cNvPr id="11315" name="Line 67"/>
              <p:cNvSpPr>
                <a:spLocks noChangeShapeType="1"/>
              </p:cNvSpPr>
              <p:nvPr/>
            </p:nvSpPr>
            <p:spPr bwMode="auto">
              <a:xfrm>
                <a:off x="47" y="242"/>
                <a:ext cx="272" cy="0"/>
              </a:xfrm>
              <a:prstGeom prst="line">
                <a:avLst/>
              </a:prstGeom>
              <a:noFill/>
              <a:ln w="19050" cmpd="sng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16" name="Text Box 6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1</a:t>
                </a:r>
              </a:p>
            </p:txBody>
          </p:sp>
          <p:sp>
            <p:nvSpPr>
              <p:cNvPr id="11317" name="Text Box 69"/>
              <p:cNvSpPr txBox="1">
                <a:spLocks noChangeArrowheads="1"/>
              </p:cNvSpPr>
              <p:nvPr/>
            </p:nvSpPr>
            <p:spPr bwMode="auto">
              <a:xfrm>
                <a:off x="1" y="231"/>
                <a:ext cx="36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  <a:latin typeface="楷体_GB2312" pitchFamily="1" charset="-122"/>
                    <a:ea typeface="楷体_GB2312" pitchFamily="1" charset="-122"/>
                  </a:rPr>
                  <a:t>2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1183</Words>
  <Application>Microsoft Office PowerPoint</Application>
  <PresentationFormat>全屏显示(4:3)</PresentationFormat>
  <Paragraphs>457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华康海报体W12(P)</vt:lpstr>
      <vt:lpstr>楷体_GB2312</vt:lpstr>
      <vt:lpstr>宋体</vt:lpstr>
      <vt:lpstr>微软雅黑</vt:lpstr>
      <vt:lpstr>Arial</vt:lpstr>
      <vt:lpstr>Calibri</vt:lpstr>
      <vt:lpstr>WWW.2PPT.COM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2021-12-30T08:11:32Z</dcterms:created>
  <dcterms:modified xsi:type="dcterms:W3CDTF">2023-01-17T01:19:20Z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998922AA4F3E4AEF825651D52113F226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