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E66FE-FB5E-4A8E-BA50-EB606282ED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3A5CC-8D50-4DBF-8DF1-4D91CE2C00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3A5CC-8D50-4DBF-8DF1-4D91CE2C001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6526F-B82E-4BD9-AAD9-61E36CA3F20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0AFD0-36A7-42AF-84FD-723F552264E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07316-965A-443E-95EB-7425CC97387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7E629-78BD-4A7E-ABE9-7083FED9397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76F7E-0BD8-4A7E-8C3F-207BA7BA5EC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38CAC-3021-4BDF-A1E5-FE9B8E1DA3D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96557-05DF-4952-8B82-E80E33720F9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8E06C-4E4D-49CD-AB33-33F4048578D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94A64-ED2B-4886-856D-C8BC2A700C9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3D093-47F3-4B4B-965B-0813F4E04B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AC5DC34-9D1D-4AF1-84A4-301F8D67E66E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9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2"/>
          <p:cNvSpPr txBox="1">
            <a:spLocks noChangeArrowheads="1"/>
          </p:cNvSpPr>
          <p:nvPr/>
        </p:nvSpPr>
        <p:spPr bwMode="auto">
          <a:xfrm>
            <a:off x="6127" y="1196752"/>
            <a:ext cx="9137873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 dirty="0">
                <a:latin typeface="Times New Roman" panose="02020603050405020304" pitchFamily="18" charset="0"/>
              </a:rPr>
              <a:t>Unit 5  I Love Learning English</a:t>
            </a:r>
            <a:r>
              <a:rPr lang="zh-CN" altLang="en-US" sz="3200" b="1" dirty="0">
                <a:latin typeface="Times New Roman" panose="02020603050405020304" pitchFamily="18" charset="0"/>
              </a:rPr>
              <a:t>！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2708920"/>
            <a:ext cx="87709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/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How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 I Learn English?</a:t>
            </a:r>
          </a:p>
        </p:txBody>
      </p:sp>
      <p:sp>
        <p:nvSpPr>
          <p:cNvPr id="4" name="矩形 3"/>
          <p:cNvSpPr/>
          <p:nvPr/>
        </p:nvSpPr>
        <p:spPr>
          <a:xfrm>
            <a:off x="2997667" y="537352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763688" y="687388"/>
            <a:ext cx="5472608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Language points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11266" name="Picture 9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2400" y="598488"/>
            <a:ext cx="11176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23863" y="1449388"/>
            <a:ext cx="77724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>
                <a:solidFill>
                  <a:srgbClr val="953735"/>
                </a:solidFill>
                <a:latin typeface="Times New Roman" panose="02020603050405020304" pitchFamily="18" charset="0"/>
              </a:rPr>
              <a:t>1. So I look them up in a dictionary.</a:t>
            </a:r>
          </a:p>
          <a:p>
            <a:pPr eaLnBrk="0" hangingPunct="0"/>
            <a:r>
              <a:rPr lang="zh-CN" altLang="en-US" sz="3600" b="1" dirty="0">
                <a:solidFill>
                  <a:srgbClr val="953735"/>
                </a:solidFill>
                <a:latin typeface="Times New Roman" panose="02020603050405020304" pitchFamily="18" charset="0"/>
              </a:rPr>
              <a:t>    所以我在词典中查阅它们。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23863" y="2780928"/>
            <a:ext cx="8455025" cy="262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up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（从词典、电话本中）查阅。如果跟代词，代词要放在中间。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up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还可表示“向上看”。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的其他短语：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after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照顾，照料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 look as if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看上去好像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around/round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四处看看 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686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4800" b="1">
                <a:solidFill>
                  <a:schemeClr val="bg1"/>
                </a:solidFill>
              </a:rPr>
              <a:t>Xi’an—the Walled City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700088"/>
            <a:ext cx="77724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>
                <a:solidFill>
                  <a:srgbClr val="953735"/>
                </a:solidFill>
                <a:latin typeface="Times New Roman" panose="02020603050405020304" pitchFamily="18" charset="0"/>
              </a:rPr>
              <a:t>2. Don’t be afraid to make mistakes!</a:t>
            </a:r>
          </a:p>
          <a:p>
            <a:pPr eaLnBrk="0" hangingPunct="0"/>
            <a:r>
              <a:rPr lang="zh-CN" altLang="en-US" sz="3600" b="1" dirty="0">
                <a:solidFill>
                  <a:srgbClr val="953735"/>
                </a:solidFill>
                <a:latin typeface="Times New Roman" panose="02020603050405020304" pitchFamily="18" charset="0"/>
              </a:rPr>
              <a:t>   别害怕犯错误！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44500" y="1889125"/>
            <a:ext cx="8255000" cy="395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 afraid to do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害怕（恐怕）去做某事。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 is afraid to have exams.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她害怕考试。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 a mistake/mistakes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犯错误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Everyone can make mistakes.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每个人都会犯错误。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took his dictionary </a:t>
            </a:r>
            <a:r>
              <a:rPr lang="en-US" altLang="zh-C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by mistake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我误拿了他的词典。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361950" y="873125"/>
            <a:ext cx="82296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探究总结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mistake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的两种词性</a:t>
            </a: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mistake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作名词意为“错误”，常用于以下短语中：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make a mistake/make mistakes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犯错；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by mistake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错误地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61938" y="3411538"/>
            <a:ext cx="8231187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学以致用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algn="just" eaLnBrk="0" hangingPunct="0"/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别人出错时不要嘲笑他们。</a:t>
            </a:r>
          </a:p>
          <a:p>
            <a:pPr algn="just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Don’t laugh at others when they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267325" y="4149725"/>
            <a:ext cx="38354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make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mistakes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686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4800" b="1">
                <a:solidFill>
                  <a:schemeClr val="bg1"/>
                </a:solidFill>
              </a:rPr>
              <a:t>Xi’an—the Walled City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76250" y="1163638"/>
            <a:ext cx="7850188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Sometimes I make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silly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mistakes and I laugh at myself.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有时我会因犯一些愚蠢的错误而自嘲。 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just" eaLnBrk="0" hangingPunct="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silly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愚蠢的；傻的</a:t>
            </a:r>
          </a:p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You were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silly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to believe his words. </a:t>
            </a:r>
          </a:p>
          <a:p>
            <a:pPr algn="just" eaLnBrk="0" hangingPunct="0"/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你相信他所说的，真是愚蠢。</a:t>
            </a: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686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4800" b="1">
                <a:solidFill>
                  <a:schemeClr val="bg1"/>
                </a:solidFill>
              </a:rPr>
              <a:t>Xi’an—the Walled City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7975" y="1038225"/>
            <a:ext cx="8886825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探究总结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silly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的用法</a:t>
            </a:r>
          </a:p>
          <a:p>
            <a:pPr eaLnBrk="0" hangingPunct="0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(1)silly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用作形容词，意为“愚蠢的；傻的”，既可以指人，也可以指物，如言行、决定等。</a:t>
            </a:r>
          </a:p>
          <a:p>
            <a:pPr eaLnBrk="0" hangingPunct="0"/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(2)silly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也可以用作名词，意为“傻孩子，淘气鬼；笨蛋”，常用于向孩子指出其愚蠢行为。</a:t>
            </a: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628650" y="2105025"/>
            <a:ext cx="7850188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学以致用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别再问如此愚蠢的问题了。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Don’t ask such ______ questions. 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952750" y="3803650"/>
            <a:ext cx="289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silly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2699792" y="687388"/>
            <a:ext cx="4032448" cy="6096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Exercises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3700" y="1485900"/>
            <a:ext cx="7850188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Ⅰ.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用所给词的适当形式填空。</a:t>
            </a:r>
          </a:p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Here ________ (be) some answers to your questions. </a:t>
            </a:r>
          </a:p>
          <a:p>
            <a:pPr algn="just" eaLnBrk="0" hangingPunct="0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 can enjoy _____ (me) by listening to  Beijing Opera. 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486025" y="3381375"/>
            <a:ext cx="289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myself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433513" y="1743075"/>
            <a:ext cx="289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8501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If he meets a new word, he can look it up in a dictionary ________ (he). </a:t>
            </a:r>
          </a:p>
          <a:p>
            <a:pPr algn="just" eaLnBrk="0" hangingPunct="0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I practice ________ (speak) English after class every day. </a:t>
            </a:r>
          </a:p>
          <a:p>
            <a:pPr algn="just" eaLnBrk="0" hangingPunct="0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Can you ask her to come here _______ (late)? </a:t>
            </a:r>
          </a:p>
          <a:p>
            <a:pPr algn="just"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Sure. I’ll tell her.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8125" y="4354513"/>
            <a:ext cx="289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later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4254500" y="1155700"/>
            <a:ext cx="289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himself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2859088" y="2143125"/>
            <a:ext cx="289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speaking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517525" y="944563"/>
            <a:ext cx="78501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Ⅱ.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单项选择</a:t>
            </a:r>
          </a:p>
          <a:p>
            <a:pPr algn="just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My father reads _______ because he likes reading news. </a:t>
            </a:r>
          </a:p>
          <a:p>
            <a:pPr algn="just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storybooks                  B. magazines</a:t>
            </a:r>
          </a:p>
          <a:p>
            <a:pPr algn="just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newspapers                 D. dictionaries</a:t>
            </a:r>
          </a:p>
          <a:p>
            <a:pPr algn="just" eaLnBrk="0" hangingPunct="0"/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When you don’t understand some words, you can _______ in a dictionary. </a:t>
            </a:r>
          </a:p>
          <a:p>
            <a:pPr algn="just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look for them               B. look them for</a:t>
            </a:r>
          </a:p>
          <a:p>
            <a:pPr algn="just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look up them                D. look them up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 flipH="1">
            <a:off x="4281488" y="1325563"/>
            <a:ext cx="5810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 flipH="1">
            <a:off x="2543175" y="4356100"/>
            <a:ext cx="5810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85018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It is _______ of you to make the same mistake again and again. </a:t>
            </a: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silly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kind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fun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excited</a:t>
            </a:r>
          </a:p>
          <a:p>
            <a:pPr eaLnBrk="0" hangingPunct="0"/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 . Do you speak English or Chinese _______? </a:t>
            </a: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on school        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at the home</a:t>
            </a: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after the class 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in class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 flipH="1">
            <a:off x="2179638" y="1371599"/>
            <a:ext cx="581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 flipH="1">
            <a:off x="1282700" y="3802063"/>
            <a:ext cx="581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WordArt 2"/>
          <p:cNvSpPr>
            <a:spLocks noChangeArrowheads="1" noChangeShapeType="1" noTextEdit="1"/>
          </p:cNvSpPr>
          <p:nvPr/>
        </p:nvSpPr>
        <p:spPr bwMode="auto">
          <a:xfrm>
            <a:off x="3068638" y="1050925"/>
            <a:ext cx="3386137" cy="862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6699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Lead in </a:t>
            </a:r>
            <a:endParaRPr lang="zh-CN" altLang="en-US" sz="3600" b="1" kern="10" dirty="0">
              <a:ln w="12700">
                <a:solidFill>
                  <a:srgbClr val="FF6699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12750" y="2762250"/>
            <a:ext cx="8318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like English?</a:t>
            </a:r>
          </a:p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do you learn English?</a:t>
            </a:r>
          </a:p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have any good tips to learn English well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284163" y="944563"/>
            <a:ext cx="85756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 dirty="0">
                <a:latin typeface="宋体" panose="02010600030101010101" pitchFamily="2" charset="-122"/>
              </a:rPr>
              <a:t>Ⅲ.</a:t>
            </a:r>
            <a:r>
              <a:rPr lang="zh-CN" altLang="en-US" sz="3200" b="1" dirty="0">
                <a:latin typeface="Times New Roman" panose="02020603050405020304" pitchFamily="18" charset="0"/>
              </a:rPr>
              <a:t>翻译下列句子，每空一词。</a:t>
            </a:r>
          </a:p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</a:rPr>
              <a:t>你能帮我查个电话号码吗？</a:t>
            </a:r>
          </a:p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Can you help me _____ _____ a phone number?</a:t>
            </a:r>
          </a:p>
          <a:p>
            <a:pPr eaLnBrk="0" hangingPunct="0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</a:rPr>
              <a:t>课后我们常说英语。</a:t>
            </a:r>
          </a:p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    We often speak English ____ _____.</a:t>
            </a:r>
          </a:p>
          <a:p>
            <a:pPr eaLnBrk="0" hangingPunct="0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不要嘲笑别人。</a:t>
            </a:r>
          </a:p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     Don’t _____ _____ others.</a:t>
            </a: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4035425" y="1922463"/>
            <a:ext cx="205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look   up</a:t>
            </a:r>
          </a:p>
        </p:txBody>
      </p: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4932363" y="3800475"/>
            <a:ext cx="2655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after class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2124075" y="5273675"/>
            <a:ext cx="18113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laugh  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21"/>
          <p:cNvSpPr/>
          <p:nvPr/>
        </p:nvSpPr>
        <p:spPr>
          <a:xfrm>
            <a:off x="2267744" y="1524000"/>
            <a:ext cx="4392488" cy="725488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Homework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22530" name="Text Box 106"/>
          <p:cNvSpPr txBox="1">
            <a:spLocks noChangeArrowheads="1"/>
          </p:cNvSpPr>
          <p:nvPr/>
        </p:nvSpPr>
        <p:spPr bwMode="auto">
          <a:xfrm>
            <a:off x="425450" y="2660650"/>
            <a:ext cx="82232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have any other good ideas of learning English</a:t>
            </a:r>
            <a:r>
              <a:rPr lang="en-US" altLang="zh-C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Discuss them with your classmates.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心圆 1"/>
          <p:cNvSpPr/>
          <p:nvPr>
            <p:custDataLst>
              <p:tags r:id="rId1"/>
            </p:custDataLst>
          </p:nvPr>
        </p:nvSpPr>
        <p:spPr>
          <a:xfrm>
            <a:off x="354013" y="1668463"/>
            <a:ext cx="3429000" cy="3429000"/>
          </a:xfrm>
          <a:prstGeom prst="donut">
            <a:avLst>
              <a:gd name="adj" fmla="val 72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722313" y="2036763"/>
            <a:ext cx="2692400" cy="2692400"/>
          </a:xfrm>
          <a:prstGeom prst="ellipse">
            <a:avLst/>
          </a:prstGeom>
          <a:blipFill dpi="0" rotWithShape="1">
            <a:blip r:embed="rId6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4" name="同心圆 3"/>
          <p:cNvSpPr/>
          <p:nvPr>
            <p:custDataLst>
              <p:tags r:id="rId3"/>
            </p:custDataLst>
          </p:nvPr>
        </p:nvSpPr>
        <p:spPr>
          <a:xfrm>
            <a:off x="3402013" y="722313"/>
            <a:ext cx="2324100" cy="2324100"/>
          </a:xfrm>
          <a:prstGeom prst="donut">
            <a:avLst>
              <a:gd name="adj" fmla="val 72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5" name="椭圆 4"/>
          <p:cNvSpPr/>
          <p:nvPr>
            <p:custDataLst>
              <p:tags r:id="rId4"/>
            </p:custDataLst>
          </p:nvPr>
        </p:nvSpPr>
        <p:spPr>
          <a:xfrm>
            <a:off x="3651250" y="971550"/>
            <a:ext cx="1825625" cy="1825625"/>
          </a:xfrm>
          <a:prstGeom prst="ellipse">
            <a:avLst/>
          </a:prstGeom>
          <a:blipFill dpi="0" rotWithShape="1">
            <a:blip r:embed="rId7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6" name="流程图: 可选过程 5"/>
          <p:cNvSpPr/>
          <p:nvPr/>
        </p:nvSpPr>
        <p:spPr>
          <a:xfrm>
            <a:off x="4067175" y="4148138"/>
            <a:ext cx="4681538" cy="1296987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7" name="流程图: 可选过程 6"/>
          <p:cNvSpPr/>
          <p:nvPr/>
        </p:nvSpPr>
        <p:spPr>
          <a:xfrm>
            <a:off x="4208463" y="4330700"/>
            <a:ext cx="4389437" cy="947738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300538" y="4221163"/>
            <a:ext cx="4211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6000" b="1">
                <a:latin typeface="Times New Roman" panose="02020603050405020304" pitchFamily="18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563888" y="249289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5" name="椭圆 14"/>
          <p:cNvSpPr/>
          <p:nvPr/>
        </p:nvSpPr>
        <p:spPr>
          <a:xfrm>
            <a:off x="2089150" y="754063"/>
            <a:ext cx="5029200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Presentation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632075" y="5473700"/>
            <a:ext cx="41846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English dictionary</a:t>
            </a:r>
            <a:endParaRPr lang="en-US" altLang="zh-CN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099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6900" y="1603375"/>
            <a:ext cx="29337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4"/>
          <p:cNvSpPr txBox="1">
            <a:spLocks noChangeArrowheads="1"/>
          </p:cNvSpPr>
          <p:nvPr/>
        </p:nvSpPr>
        <p:spPr bwMode="auto">
          <a:xfrm>
            <a:off x="2957513" y="5181600"/>
            <a:ext cx="45767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English storybooks</a:t>
            </a:r>
            <a:endParaRPr lang="en-US" altLang="zh-CN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22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947738"/>
            <a:ext cx="54006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"/>
          <p:cNvSpPr txBox="1">
            <a:spLocks noChangeArrowheads="1"/>
          </p:cNvSpPr>
          <p:nvPr/>
        </p:nvSpPr>
        <p:spPr bwMode="auto">
          <a:xfrm>
            <a:off x="2743200" y="5349875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English magazine</a:t>
            </a:r>
            <a:endParaRPr lang="en-US" altLang="zh-CN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6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8175" y="904875"/>
            <a:ext cx="30480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4"/>
          <p:cNvSpPr txBox="1">
            <a:spLocks noChangeArrowheads="1"/>
          </p:cNvSpPr>
          <p:nvPr/>
        </p:nvSpPr>
        <p:spPr bwMode="auto">
          <a:xfrm>
            <a:off x="2338388" y="5410200"/>
            <a:ext cx="4967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English newspaper</a:t>
            </a:r>
            <a:endParaRPr lang="en-US" altLang="zh-CN" sz="40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0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6150" y="871538"/>
            <a:ext cx="490061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1506538" y="793750"/>
            <a:ext cx="6705600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Words and expressions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8194" name="Picture 8" descr="1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7713" y="819150"/>
            <a:ext cx="1625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11175" y="1724025"/>
            <a:ext cx="2566988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Hong Kong</a:t>
            </a:r>
          </a:p>
          <a:p>
            <a:pPr algn="r"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storybook</a:t>
            </a:r>
          </a:p>
          <a:p>
            <a:pPr algn="r"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magazine</a:t>
            </a:r>
          </a:p>
          <a:p>
            <a:pPr algn="r"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newspaper</a:t>
            </a:r>
          </a:p>
          <a:p>
            <a:pPr algn="r"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mistake</a:t>
            </a:r>
          </a:p>
          <a:p>
            <a:pPr algn="r"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silly</a:t>
            </a:r>
          </a:p>
          <a:p>
            <a:pPr algn="r"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oops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336925" y="1803400"/>
            <a:ext cx="5360988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香港</a:t>
            </a:r>
            <a:r>
              <a:rPr lang="en-US" altLang="zh-CN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(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地名</a:t>
            </a:r>
            <a:r>
              <a:rPr lang="en-US" altLang="zh-CN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)</a:t>
            </a:r>
          </a:p>
          <a:p>
            <a:pPr eaLnBrk="0" hangingPunct="0"/>
            <a:r>
              <a:rPr lang="en-US" altLang="zh-CN" sz="3600" b="1" i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 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故事书</a:t>
            </a:r>
            <a:endParaRPr lang="en-US" altLang="zh-CN" sz="3600" dirty="0">
              <a:solidFill>
                <a:srgbClr val="0000FF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/>
            <a:r>
              <a:rPr lang="en-US" altLang="zh-CN" sz="3600" b="1" i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n. 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杂志</a:t>
            </a:r>
            <a:endParaRPr lang="en-US" altLang="zh-CN" sz="3600" dirty="0">
              <a:solidFill>
                <a:srgbClr val="0000FF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/>
            <a:r>
              <a:rPr lang="en-US" altLang="zh-CN" sz="3600" b="1" i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n. 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报纸</a:t>
            </a:r>
            <a:endParaRPr lang="en-US" altLang="zh-CN" sz="3600" dirty="0">
              <a:solidFill>
                <a:srgbClr val="0000FF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/>
            <a:r>
              <a:rPr lang="en-US" altLang="zh-CN" sz="3600" b="1" i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n. 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错误</a:t>
            </a:r>
            <a:endParaRPr lang="en-US" altLang="zh-CN" sz="3600" dirty="0">
              <a:solidFill>
                <a:srgbClr val="0000FF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/>
            <a:r>
              <a:rPr lang="en-US" altLang="zh-CN" sz="3600" b="1" i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adj. 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愚蠢的；傻的</a:t>
            </a:r>
            <a:endParaRPr lang="en-US" altLang="zh-CN" sz="3600" dirty="0">
              <a:solidFill>
                <a:srgbClr val="0000FF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/>
            <a:r>
              <a:rPr lang="en-US" altLang="zh-CN" sz="3600" b="1" i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int.</a:t>
            </a:r>
            <a:r>
              <a:rPr lang="en-US" altLang="zh-CN" sz="3600" b="1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 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哎哟；啊呀</a:t>
            </a:r>
            <a:r>
              <a:rPr lang="en-US" altLang="zh-CN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(</a:t>
            </a:r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摔倒或出</a:t>
            </a:r>
            <a:endParaRPr lang="en-US" altLang="zh-CN" sz="3600" dirty="0">
              <a:solidFill>
                <a:srgbClr val="0000FF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/>
            <a:r>
              <a:rPr lang="zh-CN" altLang="en-US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小差错时的用语</a:t>
            </a:r>
            <a:r>
              <a:rPr lang="en-US" altLang="zh-CN" sz="3600" dirty="0">
                <a:solidFill>
                  <a:srgbClr val="0000FF"/>
                </a:solidFill>
                <a:latin typeface="方正黑体简体" pitchFamily="65" charset="-122"/>
                <a:ea typeface="方正黑体简体" pitchFamily="65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占位符 2"/>
          <p:cNvSpPr>
            <a:spLocks noGrp="1" noChangeArrowheads="1"/>
          </p:cNvSpPr>
          <p:nvPr/>
        </p:nvSpPr>
        <p:spPr bwMode="auto">
          <a:xfrm>
            <a:off x="541338" y="923925"/>
            <a:ext cx="807720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Phrases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look up </a:t>
            </a:r>
            <a:r>
              <a:rPr lang="en-US" altLang="zh-CN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in a dictionary 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在词典上查单词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at the same time 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同时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write down 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写下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sing along with the music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跟着音乐唱歌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ts val="28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"/>
          <p:cNvSpPr txBox="1">
            <a:spLocks noChangeArrowheads="1"/>
          </p:cNvSpPr>
          <p:nvPr/>
        </p:nvSpPr>
        <p:spPr bwMode="auto">
          <a:xfrm>
            <a:off x="528638" y="1354138"/>
            <a:ext cx="8154987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5. be afraid to do </a:t>
            </a:r>
            <a:r>
              <a:rPr lang="en-US" altLang="zh-CN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害怕做某事</a:t>
            </a:r>
            <a:endParaRPr lang="en-US" altLang="zh-CN" sz="4000" b="1" dirty="0">
              <a:solidFill>
                <a:srgbClr val="002060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6. make a </a:t>
            </a:r>
            <a:r>
              <a:rPr lang="zh-CN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silly</a:t>
            </a:r>
            <a:r>
              <a:rPr lang="zh-CN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mistake </a:t>
            </a:r>
            <a:r>
              <a:rPr lang="zh-CN" altLang="en-US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犯</a:t>
            </a:r>
            <a:r>
              <a:rPr lang="en-US" altLang="zh-CN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(</a:t>
            </a:r>
            <a:r>
              <a:rPr lang="zh-CN" altLang="en-US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愚蠢的</a:t>
            </a:r>
            <a:r>
              <a:rPr lang="en-US" altLang="zh-CN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)</a:t>
            </a:r>
            <a:r>
              <a:rPr lang="zh-CN" altLang="en-US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错误</a:t>
            </a:r>
            <a:endParaRPr lang="en-US" altLang="zh-CN" sz="4000" b="1" dirty="0">
              <a:solidFill>
                <a:srgbClr val="002060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7. laugh at </a:t>
            </a:r>
            <a:r>
              <a:rPr lang="zh-CN" altLang="en-US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嘲笑 </a:t>
            </a:r>
            <a:endParaRPr lang="en-US" altLang="zh-CN" sz="4000" b="1" dirty="0">
              <a:solidFill>
                <a:srgbClr val="002060"/>
              </a:solidFill>
              <a:latin typeface="方正黑体简体" pitchFamily="65" charset="-122"/>
              <a:ea typeface="方正黑体简体" pitchFamily="65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8. right now </a:t>
            </a:r>
            <a:r>
              <a:rPr lang="zh-CN" altLang="en-US" sz="4000" b="1" dirty="0">
                <a:solidFill>
                  <a:srgbClr val="002060"/>
                </a:solidFill>
                <a:latin typeface="方正黑体简体" pitchFamily="65" charset="-122"/>
                <a:ea typeface="方正黑体简体" pitchFamily="65" charset="-122"/>
              </a:rPr>
              <a:t>立刻；马上</a:t>
            </a:r>
            <a:endParaRPr lang="zh-CN" altLang="en-US" sz="4000" dirty="0">
              <a:latin typeface="方正黑体简体" pitchFamily="65" charset="-122"/>
              <a:ea typeface="方正黑体简体" pitchFamily="65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9032_1*i*0"/>
  <p:tag name="KSO_WM_TEMPLATE_CATEGORY" val="diagram"/>
  <p:tag name="KSO_WM_TEMPLATE_INDEX" val="9032"/>
  <p:tag name="KSO_WM_UNIT_INDEX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9032"/>
  <p:tag name="KSO_WM_UNIT_TYPE" val="d"/>
  <p:tag name="KSO_WM_UNIT_INDEX" val="1"/>
  <p:tag name="KSO_WM_UNIT_ID" val="diagram9032_1*d*1"/>
  <p:tag name="KSO_WM_UNIT_CLEAR" val="0"/>
  <p:tag name="KSO_WM_UNIT_LAYERLEVEL" val="1"/>
  <p:tag name="KSO_WM_UNIT_VALUE" val="747*747"/>
  <p:tag name="KSO_WM_UNIT_HIGHLIGHT" val="0"/>
  <p:tag name="KSO_WM_UNIT_COMPATIBL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9032_1*i*2"/>
  <p:tag name="KSO_WM_TEMPLATE_CATEGORY" val="diagram"/>
  <p:tag name="KSO_WM_TEMPLATE_INDEX" val="9032"/>
  <p:tag name="KSO_WM_UNIT_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9032"/>
  <p:tag name="KSO_WM_UNIT_TYPE" val="d"/>
  <p:tag name="KSO_WM_UNIT_INDEX" val="2"/>
  <p:tag name="KSO_WM_UNIT_ID" val="diagram9032_1*d*2"/>
  <p:tag name="KSO_WM_UNIT_CLEAR" val="0"/>
  <p:tag name="KSO_WM_UNIT_LAYERLEVEL" val="1"/>
  <p:tag name="KSO_WM_UNIT_VALUE" val="507*507"/>
  <p:tag name="KSO_WM_UNIT_HIGHLIGHT" val="0"/>
  <p:tag name="KSO_WM_UNIT_COMPATIBLE" val="0"/>
</p:tagLst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Microsoft Office PowerPoint</Application>
  <PresentationFormat>全屏显示(4:3)</PresentationFormat>
  <Paragraphs>140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方正黑体简体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2016-10-29T02:53:00Z</dcterms:created>
  <dcterms:modified xsi:type="dcterms:W3CDTF">2023-01-17T01:19:25Z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FBCD17D757DC417DA26F539B7673F30A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