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70" r:id="rId2"/>
    <p:sldId id="257" r:id="rId3"/>
    <p:sldId id="271" r:id="rId4"/>
    <p:sldId id="258" r:id="rId5"/>
    <p:sldId id="294" r:id="rId6"/>
    <p:sldId id="272" r:id="rId7"/>
    <p:sldId id="259" r:id="rId8"/>
    <p:sldId id="260" r:id="rId9"/>
    <p:sldId id="295" r:id="rId10"/>
    <p:sldId id="275" r:id="rId11"/>
    <p:sldId id="287" r:id="rId12"/>
    <p:sldId id="261" r:id="rId13"/>
    <p:sldId id="296" r:id="rId14"/>
    <p:sldId id="262" r:id="rId15"/>
    <p:sldId id="297" r:id="rId16"/>
    <p:sldId id="298" r:id="rId17"/>
    <p:sldId id="276" r:id="rId18"/>
    <p:sldId id="263" r:id="rId19"/>
    <p:sldId id="299" r:id="rId20"/>
    <p:sldId id="288" r:id="rId21"/>
    <p:sldId id="277" r:id="rId22"/>
    <p:sldId id="278" r:id="rId23"/>
    <p:sldId id="279" r:id="rId24"/>
    <p:sldId id="265" r:id="rId25"/>
    <p:sldId id="300" r:id="rId26"/>
    <p:sldId id="266" r:id="rId27"/>
    <p:sldId id="267" r:id="rId28"/>
    <p:sldId id="280" r:id="rId29"/>
    <p:sldId id="281" r:id="rId30"/>
    <p:sldId id="301" r:id="rId31"/>
    <p:sldId id="289" r:id="rId32"/>
    <p:sldId id="290" r:id="rId33"/>
    <p:sldId id="291" r:id="rId34"/>
    <p:sldId id="292" r:id="rId35"/>
    <p:sldId id="302" r:id="rId36"/>
    <p:sldId id="303" r:id="rId37"/>
    <p:sldId id="304" r:id="rId38"/>
    <p:sldId id="305" r:id="rId39"/>
    <p:sldId id="306" r:id="rId40"/>
    <p:sldId id="283" r:id="rId41"/>
    <p:sldId id="286" r:id="rId42"/>
    <p:sldId id="285" r:id="rId43"/>
    <p:sldId id="284" r:id="rId44"/>
    <p:sldId id="282" r:id="rId4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FF"/>
    <a:srgbClr val="9900FF"/>
    <a:srgbClr val="FF6600"/>
    <a:srgbClr val="FF3300"/>
    <a:srgbClr val="0066FF"/>
    <a:srgbClr val="FF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33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Tx/>
              <a:buNone/>
              <a:defRPr sz="1200"/>
            </a:lvl1pPr>
          </a:lstStyle>
          <a:p>
            <a:fld id="{A8F1AA34-7124-493A-9D23-88AFC408F95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AA34-7124-493A-9D23-88AFC408F950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37637D0-3569-4301-95EF-63DB14D68103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1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2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7AA645-0B9F-4C0A-8332-01F93F366EA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A622D-1641-4336-B8BC-A2ADBC072D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FA56-586B-46AE-801A-5CAF9982C0F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55DB8-3978-4958-9F51-A957FFFC9E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4DD0A-E3B1-470B-A699-7B17FC4DB8A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016B4-EF4A-4AB4-8A66-8B868B57B20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76B71-F349-4097-B8B6-74ED6629B24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E429-0CDE-4821-9EF6-EDB473E2FAE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A8DE5-414D-433F-ACFF-F533C8E8D2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940C-9E78-496C-AC72-622A311D5B3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BD8DB-98DE-45D6-A7F5-A774B81FD9E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523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5236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4B350D"/>
                </a:solidFill>
                <a:ea typeface="MS Gothic" panose="020B0609070205080204" pitchFamily="49" charset="-128"/>
              </a:defRPr>
            </a:lvl1pPr>
          </a:lstStyle>
          <a:p>
            <a:endParaRPr lang="en-US"/>
          </a:p>
        </p:txBody>
      </p:sp>
      <p:sp>
        <p:nvSpPr>
          <p:cNvPr id="95237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solidFill>
                  <a:srgbClr val="4B350D"/>
                </a:solidFill>
                <a:ea typeface="MS Gothic" panose="020B0609070205080204" pitchFamily="49" charset="-128"/>
              </a:defRPr>
            </a:lvl1pPr>
          </a:lstStyle>
          <a:p>
            <a:endParaRPr lang="en-US"/>
          </a:p>
        </p:txBody>
      </p:sp>
      <p:sp>
        <p:nvSpPr>
          <p:cNvPr id="9523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4B350D"/>
                </a:solidFill>
                <a:ea typeface="MS Gothic" panose="020B0609070205080204" pitchFamily="49" charset="-128"/>
              </a:defRPr>
            </a:lvl1pPr>
          </a:lstStyle>
          <a:p>
            <a:fld id="{FDA65EBB-F68D-48B7-BEE7-BC2CE5A3602D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350D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4B350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4B350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rgbClr val="4B350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rgbClr val="4B350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rgbClr val="4B350D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rgbClr val="4B350D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rgbClr val="4B350D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rgbClr val="4B350D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rgbClr val="4B350D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47675" y="2577256"/>
            <a:ext cx="8077200" cy="117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Unit 3  </a:t>
            </a:r>
            <a:r>
              <a:rPr lang="en-US"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Language </a:t>
            </a: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 use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95375" y="1143000"/>
            <a:ext cx="678180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外研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小学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起点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九年级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下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b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Module 3</a:t>
            </a:r>
          </a:p>
        </p:txBody>
      </p:sp>
      <p:sp>
        <p:nvSpPr>
          <p:cNvPr id="4" name="矩形 3"/>
          <p:cNvSpPr/>
          <p:nvPr/>
        </p:nvSpPr>
        <p:spPr>
          <a:xfrm>
            <a:off x="3032822" y="54864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effectLst>
                <a:outerShdw blurRad="50800" dist="101600" dir="2700000" algn="tl" rotWithShape="0">
                  <a:schemeClr val="bg1">
                    <a:alpha val="95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 descr="11"/>
          <p:cNvSpPr txBox="1">
            <a:spLocks noChangeArrowheads="1"/>
          </p:cNvSpPr>
          <p:nvPr/>
        </p:nvSpPr>
        <p:spPr bwMode="auto">
          <a:xfrm>
            <a:off x="1143000" y="990600"/>
            <a:ext cx="4953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The sample answers</a:t>
            </a: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85800" y="1822450"/>
            <a:ext cx="79248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2280" indent="-462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6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There are more cars in the street today than it was 50 years ago.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2. The buildings are much taller, much more beautiful and much newer.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3. The streets are much wider.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517650"/>
            <a:ext cx="75438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2280" indent="-46228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4. The environment is much better. </a:t>
            </a:r>
          </a:p>
          <a:p>
            <a:pPr marL="462280" indent="-46228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5. I can see people are much busier than before.</a:t>
            </a:r>
          </a:p>
          <a:p>
            <a:pPr marL="462280" indent="-46228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6. The life is much better than before.</a:t>
            </a:r>
          </a:p>
          <a:p>
            <a:pPr marL="462280" indent="-46228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7. There are more shops than before.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609600" y="1066800"/>
            <a:ext cx="8247063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Write the words in the correct column.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1066800" y="2286000"/>
            <a:ext cx="7543800" cy="2978150"/>
          </a:xfrm>
          <a:prstGeom prst="rect">
            <a:avLst/>
          </a:prstGeom>
          <a:noFill/>
          <a:ln w="28575">
            <a:solidFill>
              <a:srgbClr val="CC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composition      diet       education      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fitness      homework     illness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medicine        nature     pollution    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revision          traffic      weather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6" grpId="0"/>
      <p:bldP spid="133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21" name="Group 29"/>
          <p:cNvGraphicFramePr>
            <a:graphicFrameLocks noGrp="1"/>
          </p:cNvGraphicFramePr>
          <p:nvPr/>
        </p:nvGraphicFramePr>
        <p:xfrm>
          <a:off x="457200" y="1306513"/>
          <a:ext cx="8382000" cy="434327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Personal health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685800" y="2700338"/>
            <a:ext cx="22098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nature pollution traffic weather 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096000" y="2700338"/>
            <a:ext cx="28194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composition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education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homework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revision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733800" y="2678113"/>
            <a:ext cx="21336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diet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fitness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illness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medicine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0" grpId="0"/>
      <p:bldP spid="59411" grpId="0"/>
      <p:bldP spid="59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898525"/>
            <a:ext cx="7772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4000" b="1" i="1" dirty="0">
                <a:solidFill>
                  <a:srgbClr val="0066FF"/>
                </a:solidFill>
                <a:latin typeface="Times New Roman" panose="02020603050405020304" pitchFamily="18" charset="0"/>
              </a:rPr>
              <a:t>Read the passage on Page 23 and find three examples of things that made life harder in the past than it is today.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33400" y="984250"/>
            <a:ext cx="79248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People lived in very small houses,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very close to each other, with no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space for children to play. Families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in those days were quite big. A whole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street had to share one outside toilet.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09600" y="1219200"/>
            <a:ext cx="78486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2. The pollution from factories covered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the streets. People put their rubbish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outside in the streets. As a result,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there were many diseases.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2296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3. Children  didn’t always go to school, 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because they had to work. They did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dangerous and unhealthy jobs for little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money. Many were hurt in accidents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from the machines.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2095500"/>
            <a:ext cx="72390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724025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36093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99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454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911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368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8260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3600" b="1">
                <a:latin typeface="Times New Roman" panose="02020603050405020304" pitchFamily="18" charset="0"/>
              </a:rPr>
              <a:t> ____________________________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________, so families were big in Victorian times.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90600" y="533400"/>
            <a:ext cx="73914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Read the passage again. How do we know that… Write reasons. 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446213" y="2136775"/>
            <a:ext cx="6783387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There were five children in one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family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44" grpId="0"/>
      <p:bldP spid="184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838200" y="869950"/>
            <a:ext cx="73850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2.______________________________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______________________________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______________________________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______________, so many houses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were small.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95400" y="838200"/>
            <a:ext cx="70104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They lived very close to each other, with no space for children to play and they had to sleep in houses of just two rooms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057400" y="228600"/>
            <a:ext cx="51816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Language practice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33400" y="1239838"/>
            <a:ext cx="82296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Is life today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better</a:t>
            </a:r>
            <a:r>
              <a:rPr lang="en-US" altLang="zh-CN" sz="3600" b="1" dirty="0">
                <a:latin typeface="Times New Roman" panose="02020603050405020304" pitchFamily="18" charset="0"/>
              </a:rPr>
              <a:t> or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worse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than it was 50 years ago?</a:t>
            </a:r>
          </a:p>
          <a:p>
            <a:pPr marL="342900" indent="-342900"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most important</a:t>
            </a:r>
            <a:r>
              <a:rPr lang="en-US" altLang="zh-CN" sz="3600" b="1" dirty="0">
                <a:latin typeface="Times New Roman" panose="02020603050405020304" pitchFamily="18" charset="0"/>
              </a:rPr>
              <a:t> difference is that</a:t>
            </a:r>
          </a:p>
          <a:p>
            <a:pPr marL="342900" indent="-34290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people are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healthier</a:t>
            </a:r>
            <a:r>
              <a:rPr lang="en-US" altLang="zh-CN" sz="3600" b="1" dirty="0">
                <a:latin typeface="Times New Roman" panose="02020603050405020304" pitchFamily="18" charset="0"/>
              </a:rPr>
              <a:t> today, and they</a:t>
            </a:r>
          </a:p>
          <a:p>
            <a:pPr marL="342900" indent="-342900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live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longer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But people don’t take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much</a:t>
            </a:r>
            <a:r>
              <a:rPr lang="en-US" altLang="zh-CN" sz="3600" b="1" dirty="0">
                <a:latin typeface="Times New Roman" panose="02020603050405020304" pitchFamily="18" charset="0"/>
              </a:rPr>
              <a:t> exercise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they did.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33400" y="304800"/>
            <a:ext cx="80010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3. ______________________________ ____________, so there was no indoor toilet for each house.</a:t>
            </a:r>
          </a:p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4. _______________________________ _______________________________</a:t>
            </a:r>
          </a:p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________, so people weren’t healthy.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7315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 whole street had to share one outside toile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90600" y="2413000"/>
            <a:ext cx="74676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Most of the big cities were dirty and unhealthy and there were many diseases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04800" y="152400"/>
            <a:ext cx="85344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5. ________________________,  so they didn’t go to school.</a:t>
            </a:r>
          </a:p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6. __________________________________</a:t>
            </a:r>
          </a:p>
          <a:p>
            <a:pPr marL="408305" indent="-408305"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________________, so factory work was dangerous?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5791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Children had to work hard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62000" y="1600200"/>
            <a:ext cx="81534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Many children were hurt in accidents from the machines</a:t>
            </a:r>
          </a:p>
        </p:txBody>
      </p:sp>
      <p:pic>
        <p:nvPicPr>
          <p:cNvPr id="35849" name="Picture 9" descr="79697_200811130027323Qvs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733800"/>
            <a:ext cx="4419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1" name="Picture 11" descr="64867_200811061633311ulZ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32004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6" grpId="0"/>
      <p:bldP spid="358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81200" y="152400"/>
            <a:ext cx="4419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50000">
                      <a:srgbClr val="FFFFCC"/>
                    </a:gs>
                    <a:gs pos="100000">
                      <a:schemeClr val="fol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Some difficult points:</a:t>
            </a:r>
            <a:r>
              <a:rPr lang="en-US" altLang="zh-CN" sz="36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8200" y="1003300"/>
            <a:ext cx="75438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1. be interested to do 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sth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hear about/of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听说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grow up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成长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thousands of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成千上万的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5. half the population of the country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6.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instead of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代替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,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而不是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7.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 a result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结果是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14400" y="457200"/>
            <a:ext cx="7467600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8. no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space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for children to play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没有空间给孩子玩耍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9.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share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one outside toilet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共用一个外面的厕所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10. many diseases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许多疾病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11. very little money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非常少的钱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12. be very pleased to see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很高兴的看到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381000" y="1843088"/>
          <a:ext cx="8382000" cy="402336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Grandmother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Started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Left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University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Started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60" name="Rectangle 56" descr="24"/>
          <p:cNvSpPr>
            <a:spLocks noChangeArrowheads="1"/>
          </p:cNvSpPr>
          <p:nvPr/>
        </p:nvSpPr>
        <p:spPr bwMode="auto">
          <a:xfrm>
            <a:off x="1352550" y="806450"/>
            <a:ext cx="581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Listen and complete the table.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4648200" y="2743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7391400" y="27432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4495800" y="35052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7315200" y="35052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4572000" y="431165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>
            <a:off x="72390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4495800" y="51816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7315200" y="522605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22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0" grpId="0"/>
      <p:bldP spid="21568" grpId="0"/>
      <p:bldP spid="21569" grpId="0"/>
      <p:bldP spid="21570" grpId="0"/>
      <p:bldP spid="21571" grpId="0"/>
      <p:bldP spid="21572" grpId="0"/>
      <p:bldP spid="21573" grpId="0"/>
      <p:bldP spid="21574" grpId="0"/>
      <p:bldP spid="215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61" name="Group 73"/>
          <p:cNvGraphicFramePr>
            <a:graphicFrameLocks noGrp="1"/>
          </p:cNvGraphicFramePr>
          <p:nvPr/>
        </p:nvGraphicFramePr>
        <p:xfrm>
          <a:off x="304800" y="914400"/>
          <a:ext cx="8382000" cy="457054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Grandmother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Got married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Children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Finished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/Finish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4191000" y="1676400"/>
            <a:ext cx="762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7086600" y="1752600"/>
            <a:ext cx="762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3581400" y="2514600"/>
            <a:ext cx="25146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4 children, first at 19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6629400" y="2514600"/>
            <a:ext cx="18288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 child,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at 25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191000" y="4343400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086600" y="4343400"/>
            <a:ext cx="762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55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2" grpId="0"/>
      <p:bldP spid="63553" grpId="0"/>
      <p:bldP spid="63554" grpId="0"/>
      <p:bldP spid="63555" grpId="0"/>
      <p:bldP spid="63556" grpId="0"/>
      <p:bldP spid="635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5800" y="1828800"/>
            <a:ext cx="751205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>
                <a:solidFill>
                  <a:srgbClr val="333399"/>
                </a:solidFill>
                <a:latin typeface="Times New Roman" panose="02020603050405020304" pitchFamily="18" charset="0"/>
              </a:rPr>
              <a:t>The grandmother had eight brothers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>
                <a:solidFill>
                  <a:srgbClr val="333399"/>
                </a:solidFill>
                <a:latin typeface="Times New Roman" panose="02020603050405020304" pitchFamily="18" charset="0"/>
              </a:rPr>
              <a:t>and sisters so she had a bigger family.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>
                <a:solidFill>
                  <a:srgbClr val="333399"/>
                </a:solidFill>
                <a:latin typeface="Times New Roman" panose="02020603050405020304" pitchFamily="18" charset="0"/>
              </a:rPr>
              <a:t>She started school when she was older,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>
                <a:solidFill>
                  <a:srgbClr val="333399"/>
                </a:solidFill>
                <a:latin typeface="Times New Roman" panose="02020603050405020304" pitchFamily="18" charset="0"/>
              </a:rPr>
              <a:t>but she left school earlier…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838200" y="781050"/>
            <a:ext cx="76517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Write a passage comparing their lives.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  <p:bldP spid="225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File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600200"/>
            <a:ext cx="348932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495800" y="2057400"/>
            <a:ext cx="41148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 dirty="0">
                <a:latin typeface="Times New Roman" panose="02020603050405020304" pitchFamily="18" charset="0"/>
              </a:rPr>
              <a:t>1. Do you know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Dr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Barnardo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 dirty="0">
                <a:latin typeface="Times New Roman" panose="02020603050405020304" pitchFamily="18" charset="0"/>
              </a:rPr>
              <a:t>2. What do you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 dirty="0">
                <a:latin typeface="Times New Roman" panose="02020603050405020304" pitchFamily="18" charset="0"/>
              </a:rPr>
              <a:t>    know about him?</a:t>
            </a:r>
          </a:p>
        </p:txBody>
      </p:sp>
      <p:grpSp>
        <p:nvGrpSpPr>
          <p:cNvPr id="23563" name="Group 11"/>
          <p:cNvGrpSpPr/>
          <p:nvPr/>
        </p:nvGrpSpPr>
        <p:grpSpPr bwMode="auto">
          <a:xfrm>
            <a:off x="1944688" y="304800"/>
            <a:ext cx="4608512" cy="963613"/>
            <a:chOff x="144" y="0"/>
            <a:chExt cx="2903" cy="607"/>
          </a:xfrm>
        </p:grpSpPr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144" y="0"/>
              <a:ext cx="2903" cy="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  <a:buFontTx/>
                <a:buNone/>
              </a:pPr>
              <a:r>
                <a:rPr lang="en-US" altLang="zh-CN" sz="4400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Around the w   </a:t>
              </a:r>
              <a:r>
                <a:rPr lang="en-US" altLang="zh-CN" sz="4400" b="1" dirty="0" err="1">
                  <a:solidFill>
                    <a:srgbClr val="CC0066"/>
                  </a:solidFill>
                  <a:latin typeface="Times New Roman" panose="02020603050405020304" pitchFamily="18" charset="0"/>
                </a:rPr>
                <a:t>rld</a:t>
              </a:r>
              <a:endParaRPr lang="en-US" altLang="zh-CN" sz="4400" b="1" dirty="0">
                <a:solidFill>
                  <a:srgbClr val="CC0066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23565" name="Picture 13" descr="2007121610593764_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64" y="192"/>
              <a:ext cx="28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82296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Read the text and write down the things which happened in the following years: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3400" y="2232025"/>
            <a:ext cx="75438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1) in 1870: 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2) in 1905: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90600" y="2898775"/>
            <a:ext cx="77724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Thomas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Barnardo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opened his first homes for children without parents.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90600" y="5060950"/>
            <a:ext cx="5334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Thomas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Barnardo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died.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8" grpId="0"/>
      <p:bldP spid="389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438400" y="838200"/>
            <a:ext cx="4038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Fill in the blanks.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76200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In 1870, Thomas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Barnardo</a:t>
            </a:r>
            <a:r>
              <a:rPr lang="en-US" altLang="zh-CN" sz="3600" b="1" dirty="0">
                <a:latin typeface="Times New Roman" panose="02020603050405020304" pitchFamily="18" charset="0"/>
              </a:rPr>
              <a:t> studied ________ and he lived near the ________. While he was studying, he taught at a school for ____ children. He found out that many children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14400" y="2362200"/>
            <a:ext cx="2133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medicine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1828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hospital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181600" y="3810000"/>
            <a:ext cx="1143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poor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/>
      <p:bldP spid="399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1066800"/>
            <a:ext cx="76962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People walk or use their bikes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</a:t>
            </a:r>
            <a:r>
              <a:rPr lang="en-US" altLang="zh-CN" sz="3600" b="1" dirty="0">
                <a:latin typeface="Times New Roman" panose="02020603050405020304" pitchFamily="18" charset="0"/>
              </a:rPr>
              <a:t>,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and they’re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lazier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And that makes life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 dangerous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and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 healthy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I really want to do my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best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" y="631825"/>
            <a:ext cx="81534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at the school had no _______ and no ______, so he ______ money and ______ a house for them as a school and home.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495800" y="609600"/>
            <a:ext cx="2209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parents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1600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homes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200400" y="1371600"/>
            <a:ext cx="1752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raised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858000" y="1403350"/>
            <a:ext cx="1752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bought</a:t>
            </a:r>
          </a:p>
        </p:txBody>
      </p:sp>
      <p:pic>
        <p:nvPicPr>
          <p:cNvPr id="64523" name="Picture 11" descr="children in Victorian Britai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276600"/>
            <a:ext cx="4114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4" name="Picture 12" descr="Barnardos and Childe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276600"/>
            <a:ext cx="42672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/>
      <p:bldP spid="64518" grpId="0"/>
      <p:bldP spid="64519" grpId="0"/>
      <p:bldP spid="645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1746250"/>
            <a:ext cx="75596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2755" indent="-4527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607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1. Thomas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Barnardo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opened his first home for children ____ in 1870.</a:t>
            </a:r>
            <a:br>
              <a:rPr kumimoji="1" lang="en-US" altLang="zh-CN" sz="3600" b="1" dirty="0"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latin typeface="Times New Roman" panose="02020603050405020304" pitchFamily="18" charset="0"/>
              </a:rPr>
              <a:t>A. with parents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B. without grandparents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C. without parents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257800" y="2470150"/>
            <a:ext cx="514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151063" y="857250"/>
            <a:ext cx="48577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Choose the best answer.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  <p:bldP spid="5120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066800" y="393700"/>
            <a:ext cx="6985000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He was then studying ___ in London in 1870.</a:t>
            </a:r>
          </a:p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A. teaching         B. science </a:t>
            </a:r>
            <a:br>
              <a:rPr kumimoji="1" lang="en-US" altLang="zh-CN" sz="3600" b="1" dirty="0"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latin typeface="Times New Roman" panose="02020603050405020304" pitchFamily="18" charset="0"/>
              </a:rPr>
              <a:t>C. transport       D. medicine</a:t>
            </a:r>
          </a:p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He lived ____.</a:t>
            </a:r>
            <a:br>
              <a:rPr kumimoji="1" lang="en-US" altLang="zh-CN" sz="3600" b="1" dirty="0"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latin typeface="Times New Roman" panose="02020603050405020304" pitchFamily="18" charset="0"/>
              </a:rPr>
              <a:t>A. beside the hospital </a:t>
            </a:r>
            <a:br>
              <a:rPr kumimoji="1" lang="en-US" altLang="zh-CN" sz="3600" b="1" dirty="0"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latin typeface="Times New Roman" panose="02020603050405020304" pitchFamily="18" charset="0"/>
              </a:rPr>
              <a:t>B. in the hospital </a:t>
            </a:r>
            <a:br>
              <a:rPr kumimoji="1" lang="en-US" altLang="zh-CN" sz="3600" b="1" dirty="0"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latin typeface="Times New Roman" panose="02020603050405020304" pitchFamily="18" charset="0"/>
              </a:rPr>
              <a:t>C. far away from the hospital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505200" y="3200400"/>
            <a:ext cx="514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43600" y="381000"/>
            <a:ext cx="514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522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09600" y="1031875"/>
            <a:ext cx="80010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He taught for ___ children at a school.</a:t>
            </a:r>
          </a:p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A. rich  B. poor   C. beautiful  D. ugly</a:t>
            </a:r>
          </a:p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5. ___ raised money and bought a house to use a school and home for poor children.</a:t>
            </a:r>
          </a:p>
          <a:p>
            <a:pPr marL="478155" indent="-478155">
              <a:lnSpc>
                <a:spcPct val="130000"/>
              </a:lnSpc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A.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Mr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Ronardo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  B.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Dr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Barnardo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006850" y="1022350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19200" y="2466975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/>
      <p:bldP spid="532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33400" y="698500"/>
            <a:ext cx="81534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8155" indent="-4781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57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6. There were about ___ Barnardo’s homes, caring for more than ____ children in ____.</a:t>
            </a:r>
            <a:br>
              <a:rPr kumimoji="1" lang="en-US" altLang="zh-CN" sz="3600" b="1">
                <a:latin typeface="Times New Roman" panose="02020603050405020304" pitchFamily="18" charset="0"/>
              </a:rPr>
            </a:br>
            <a:r>
              <a:rPr kumimoji="1" lang="en-US" altLang="zh-CN" sz="3600" b="1">
                <a:latin typeface="Times New Roman" panose="02020603050405020304" pitchFamily="18" charset="0"/>
              </a:rPr>
              <a:t>A. 1905, 100, 800     B. 8000, 100, 1095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C. 100, 8000, 1905   D. 100, 800, 1509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7. Are there any Barnardo’s homes? ___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A. Yes.   B. No.     C. I don’t know.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667250" y="722313"/>
            <a:ext cx="514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924800" y="4298950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/>
      <p:bldP spid="5427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590800" y="708025"/>
            <a:ext cx="41910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4800" b="1" dirty="0">
                <a:solidFill>
                  <a:srgbClr val="FF6600"/>
                </a:solidFill>
                <a:latin typeface="Comic Sans MS" panose="030F0702030302020204" pitchFamily="66" charset="0"/>
              </a:rPr>
              <a:t>Module task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81000" y="1698625"/>
            <a:ext cx="83820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Organising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a debate about life in the past.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Work in groups. Read the subject of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 debate.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9900FF"/>
                </a:solidFill>
                <a:latin typeface="Times New Roman" panose="02020603050405020304" pitchFamily="18" charset="0"/>
              </a:rPr>
              <a:t>Children should never work.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8486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For: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extra money for the family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stop children from being bored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teach children the value of work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help children to become independent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6868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Against: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Work is for adults, not children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Children need to concentrate on learning.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Conditions of work are not suitable for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young people.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Families and employers may not treat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children fairly.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1534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2. Prepare your opinions for or against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the subject of the debate.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3. Have a debate. Take turns to say what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do you think and give your opinions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for or against the subject.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85800" y="1193800"/>
            <a:ext cx="80772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Write down a summary of the opinions for and against. Have a vote. Are most people for or against the subject?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492375"/>
            <a:ext cx="77724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People live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longer </a:t>
            </a:r>
            <a:r>
              <a:rPr lang="en-US" altLang="zh-CN" sz="3600" b="1" dirty="0">
                <a:latin typeface="Times New Roman" panose="02020603050405020304" pitchFamily="18" charset="0"/>
              </a:rPr>
              <a:t>(long) and stay (1) ________ (healthy) today than they did 50 years ago. People are (2) ____ (tall) and (3) _______ (strong) because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793750"/>
            <a:ext cx="7696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Complete the passage with the correct form of the words.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3232150"/>
            <a:ext cx="2057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healthier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0" y="3917950"/>
            <a:ext cx="1371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taller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00400" y="4648200"/>
            <a:ext cx="2057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stronger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1412875"/>
            <a:ext cx="83058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41475" indent="-16414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6433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44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465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(   )1. — How _____the boy is! He doesn’t work hard.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— Oh, his brother is even______. He never works hard.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A. lazy; lazier        B. lazily; lazier    </a:t>
            </a:r>
            <a:endParaRPr lang="pl-PL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</a:t>
            </a:r>
            <a:r>
              <a:rPr lang="pl-PL" altLang="zh-CN" sz="3600" b="1">
                <a:latin typeface="Times New Roman" panose="02020603050405020304" pitchFamily="18" charset="0"/>
              </a:rPr>
              <a:t>C. lazy; lazy   </a:t>
            </a: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pl-PL" altLang="zh-CN" sz="3600" b="1">
                <a:latin typeface="Times New Roman" panose="02020603050405020304" pitchFamily="18" charset="0"/>
              </a:rPr>
              <a:t>D. lazily; lazy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4000" b="1">
                <a:solidFill>
                  <a:srgbClr val="0066FF"/>
                </a:solidFill>
                <a:latin typeface="Times New Roman" panose="02020603050405020304" pitchFamily="18" charset="0"/>
              </a:rPr>
              <a:t>Exercise: choose the best answer.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457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7315200" cy="4419600"/>
          </a:xfrm>
        </p:spPr>
        <p:txBody>
          <a:bodyPr/>
          <a:lstStyle/>
          <a:p>
            <a:pPr marL="1079500" indent="-107950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(   )2. ____ you are, ____ mistakes you’ll make.</a:t>
            </a:r>
          </a:p>
          <a:p>
            <a:pPr marL="1079500" indent="-107950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A. More careless; the less       </a:t>
            </a:r>
          </a:p>
          <a:p>
            <a:pPr marL="1079500" indent="-107950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B. The more careless; the fewer </a:t>
            </a:r>
          </a:p>
          <a:p>
            <a:pPr marL="1079500" indent="-107950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C. The more careful; the fewer   </a:t>
            </a:r>
          </a:p>
          <a:p>
            <a:pPr marL="1079500" indent="-107950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D. More careful; less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14400" y="946150"/>
            <a:ext cx="457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382000" cy="6019800"/>
          </a:xfrm>
        </p:spPr>
        <p:txBody>
          <a:bodyPr/>
          <a:lstStyle/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(   ) 3. I did my _______ to prepare for the exam, but I still failed it.</a:t>
            </a:r>
          </a:p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A. worst    		B. best        </a:t>
            </a:r>
          </a:p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C. least       	        D. most </a:t>
            </a:r>
          </a:p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(   ) 4. How many students in your class wear the same clothes ____ you do?</a:t>
            </a:r>
          </a:p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A. that                 B. which  </a:t>
            </a:r>
          </a:p>
          <a:p>
            <a:pPr marL="1266825" indent="-1266825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C. as                     D. what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412750"/>
            <a:ext cx="457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68313" y="3308350"/>
            <a:ext cx="381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  <p:bldP spid="4403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1600"/>
            <a:ext cx="7845425" cy="36877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_______ (million) of people will see that film.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2.He never ____ (get) angry.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3.He starts ________ (train) when he was very young.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69975" y="1416050"/>
            <a:ext cx="19780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9900FF"/>
                </a:solidFill>
                <a:latin typeface="Times New Roman" panose="02020603050405020304" pitchFamily="18" charset="0"/>
              </a:rPr>
              <a:t>Millions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895600" y="2819400"/>
            <a:ext cx="990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</a:rPr>
              <a:t>gets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895600" y="3505200"/>
            <a:ext cx="1981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</a:rPr>
              <a:t>training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016000" y="533400"/>
            <a:ext cx="5689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用所给词的正确形式填空。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 descr="bj_1-97"/>
          <p:cNvSpPr txBox="1">
            <a:spLocks noChangeArrowheads="1"/>
          </p:cNvSpPr>
          <p:nvPr/>
        </p:nvSpPr>
        <p:spPr bwMode="auto">
          <a:xfrm>
            <a:off x="2819400" y="381000"/>
            <a:ext cx="33528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altLang="zh-CN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Homework</a:t>
            </a:r>
            <a:r>
              <a:rPr lang="en-US" altLang="zh-CN" sz="4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33400" y="1441450"/>
            <a:ext cx="8229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 Write a short passage comparing the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     life in the past and today.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2. Revise the usage of the positive degree, the comparative degree and the superlative degree of adjectives and adverbs. 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endParaRPr lang="en-US" altLang="zh-CN" sz="3600" b="1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85800" y="1143000"/>
            <a:ext cx="80010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they have a (4) _____ (good) diet. Athletes can run (5) _____ (fast), jump (6) ______ (high) and throw (7) ______ (far) than ever before. Playing sports is one of the (8) ____________ (popular) leisure activities. People also work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657600" y="1177925"/>
            <a:ext cx="1600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better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724400" y="1905000"/>
            <a:ext cx="1371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faster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295400" y="2590800"/>
            <a:ext cx="1524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higher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58000" y="2601913"/>
            <a:ext cx="1828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further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29000" y="3997325"/>
            <a:ext cx="2895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most popular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/>
      <p:bldP spid="56327" grpId="0"/>
      <p:bldP spid="56328" grpId="0"/>
      <p:bldP spid="56329" grpId="0"/>
      <p:bldP spid="563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6868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(9) ______ (hard) and lead (10) ______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(busy) lives. Big cities are (11) ___________ (pleasant) places to live than before because they are (12) ______ (dirty) and (13) _____________ (crowded). They are also (14) ______________ (dangerous). Traveling is (15) _____ (easy) than before,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90600" y="111125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harder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1143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busier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248400" y="18288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less pleasant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72000" y="32766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dirtier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219200" y="400685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more crowded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057400" y="47244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more dangerous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657600" y="54546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easier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4" grpId="0"/>
      <p:bldP spid="30725" grpId="0"/>
      <p:bldP spid="30726" grpId="0"/>
      <p:bldP spid="30727" grpId="0"/>
      <p:bldP spid="30728" grpId="0"/>
      <p:bldP spid="30729" grpId="0"/>
      <p:bldP spid="307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458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and air travel is the (16) _______________ (comfortable) way to travel long distances.</a:t>
            </a:r>
          </a:p>
        </p:txBody>
      </p:sp>
      <p:pic>
        <p:nvPicPr>
          <p:cNvPr id="10244" name="Picture 4" descr="File00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2819400"/>
            <a:ext cx="5791200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29200" y="1174750"/>
            <a:ext cx="3733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most comfortable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9" name="Picture 25" descr="File0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3048000"/>
            <a:ext cx="3886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0" name="Picture 26" descr="File00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7425" y="2971800"/>
            <a:ext cx="39655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57200" y="838200"/>
            <a:ext cx="8153400" cy="190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Look at the two pictures and talk about how the town has changed. Use the word to help you.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2012950"/>
            <a:ext cx="7924800" cy="2863850"/>
          </a:xfrm>
          <a:prstGeom prst="rect">
            <a:avLst/>
          </a:prstGeom>
          <a:noFill/>
          <a:ln w="28575">
            <a:solidFill>
              <a:srgbClr val="CC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big   building  busy   houses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modern   more narrow  shops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streets  tall  traffic  trees</a:t>
            </a:r>
          </a:p>
        </p:txBody>
      </p:sp>
      <p:pic>
        <p:nvPicPr>
          <p:cNvPr id="58373" name="Picture 5" descr="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256429">
            <a:off x="7248525" y="4486275"/>
            <a:ext cx="1457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4" name="Picture 6" descr="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1457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1_彩色画笔模板 1">
      <a:dk1>
        <a:srgbClr val="000000"/>
      </a:dk1>
      <a:lt1>
        <a:srgbClr val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FFFFFF"/>
      </a:accent3>
      <a:accent4>
        <a:srgbClr val="000000"/>
      </a:accent4>
      <a:accent5>
        <a:srgbClr val="B1BED5"/>
      </a:accent5>
      <a:accent6>
        <a:srgbClr val="497780"/>
      </a:accent6>
      <a:hlink>
        <a:srgbClr val="0080FF"/>
      </a:hlink>
      <a:folHlink>
        <a:srgbClr val="FF00FF"/>
      </a:folHlink>
    </a:clrScheme>
    <a:fontScheme name="1_彩色画笔模板">
      <a:majorFont>
        <a:latin typeface="Verdana"/>
        <a:ea typeface="微软雅黑"/>
        <a:cs typeface=""/>
      </a:majorFont>
      <a:minorFont>
        <a:latin typeface="Verdan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彩色画笔模板 1">
        <a:dk1>
          <a:srgbClr val="000000"/>
        </a:dk1>
        <a:lt1>
          <a:srgbClr val="FFFFFF"/>
        </a:lt1>
        <a:dk2>
          <a:srgbClr val="001B36"/>
        </a:dk2>
        <a:lt2>
          <a:srgbClr val="EDF8FE"/>
        </a:lt2>
        <a:accent1>
          <a:srgbClr val="477AB1"/>
        </a:accent1>
        <a:accent2>
          <a:srgbClr val="51848E"/>
        </a:accent2>
        <a:accent3>
          <a:srgbClr val="FFFFFF"/>
        </a:accent3>
        <a:accent4>
          <a:srgbClr val="000000"/>
        </a:accent4>
        <a:accent5>
          <a:srgbClr val="B1BED5"/>
        </a:accent5>
        <a:accent6>
          <a:srgbClr val="497780"/>
        </a:accent6>
        <a:hlink>
          <a:srgbClr val="008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0</TotalTime>
  <Words>1588</Words>
  <Application>Microsoft Office PowerPoint</Application>
  <PresentationFormat>全屏显示(4:3)</PresentationFormat>
  <Paragraphs>250</Paragraphs>
  <Slides>44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4" baseType="lpstr">
      <vt:lpstr>MS Gothic</vt:lpstr>
      <vt:lpstr>黑体</vt:lpstr>
      <vt:lpstr>华文行楷</vt:lpstr>
      <vt:lpstr>宋体</vt:lpstr>
      <vt:lpstr>微软雅黑</vt:lpstr>
      <vt:lpstr>Arial</vt:lpstr>
      <vt:lpstr>Comic Sans MS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BD82F67279714FE18C0D6576ECD943D4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