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A5639AB-AA33-41EB-AD13-D55D34F59BD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574ACA-BDDD-478F-B59F-279E46367D07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87439FDF-C673-4A3C-8BDF-98D2D930D022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3930B91-BBE0-469F-89BC-72676AC19EDB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390801-DC59-48C5-8F41-326A3110A3C2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4D0722C-2313-4AFD-AE06-4FFA8357A0E8}" type="slidenum">
              <a:rPr lang="en-US" altLang="zh-CN" sz="1200"/>
              <a:t>15</a:t>
            </a:fld>
            <a:endParaRPr lang="en-US" altLang="zh-CN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A568F38-E024-4B79-B5A8-7DF5A4D6073A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D112B8F-8423-4D28-AEA8-716F8E65FBD6}" type="slidenum">
              <a:rPr lang="en-US" altLang="zh-CN" sz="1200"/>
              <a:t>16</a:t>
            </a:fld>
            <a:endParaRPr lang="en-US" altLang="zh-CN" sz="1200"/>
          </a:p>
        </p:txBody>
      </p:sp>
      <p:sp>
        <p:nvSpPr>
          <p:cNvPr id="993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EFD80E2-AF9C-4212-A5DA-13B48E1CA149}" type="slidenum">
              <a:rPr lang="en-US" altLang="zh-CN" sz="1200"/>
              <a:t>16</a:t>
            </a:fld>
            <a:endParaRPr lang="en-US" altLang="zh-CN" sz="1200"/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0CBB03F-5143-415B-9EBA-3CDE462AA308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C11B505-E865-4252-9709-51A7CF2BD1B8}" type="slidenum">
              <a:rPr lang="en-US" altLang="zh-CN" sz="1200"/>
              <a:t>17</a:t>
            </a:fld>
            <a:endParaRPr lang="en-US" altLang="zh-CN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358C72F-8B97-43A6-AE85-B98A92E4D1FD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975361F-90D8-4DA6-9C16-4D7F36CA1250}" type="slidenum">
              <a:rPr lang="en-US" altLang="zh-CN" sz="1200"/>
              <a:t>2</a:t>
            </a:fld>
            <a:endParaRPr lang="en-US" altLang="zh-CN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C7AB9A7-AE32-4E7C-A6D2-A5A3D26B860C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C98C965-857C-4770-8AED-899EF5CE3970}" type="slidenum">
              <a:rPr lang="en-US" altLang="zh-CN" sz="1200"/>
              <a:t>3</a:t>
            </a:fld>
            <a:endParaRPr lang="en-US" altLang="zh-CN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B4C4354-8567-4B7F-9F83-4985CF37912C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BD033CA2-06A0-4E8D-AD9C-1A839BC94F2A}" type="slidenum">
              <a:rPr lang="en-US" altLang="zh-CN" sz="1200"/>
              <a:t>4</a:t>
            </a:fld>
            <a:endParaRPr lang="en-US" altLang="zh-CN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1F8AF2E-721A-48A2-BBE1-44AE60F25BB0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32F3FC0-25B9-4BB3-8368-C7978DAC1FD1}" type="slidenum">
              <a:rPr lang="en-US" altLang="zh-CN" sz="1200"/>
              <a:t>5</a:t>
            </a:fld>
            <a:endParaRPr lang="en-US" altLang="zh-CN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639AB-AA33-41EB-AD13-D55D34F59BDD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AF67ACF-5471-4BA4-9921-A1B8D316C9B5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1E12CC1-BB75-4893-82CA-101548D4B758}" type="slidenum">
              <a:rPr lang="en-US" altLang="zh-CN" sz="1200"/>
              <a:t>12</a:t>
            </a:fld>
            <a:endParaRPr lang="en-US" altLang="zh-CN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33F3B6C-95B5-4C52-BDB1-29B6BBD1F8C9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3C82447-58AE-4D41-94D5-A7FC52A91752}" type="slidenum">
              <a:rPr lang="en-US" altLang="zh-CN" sz="1200"/>
              <a:t>13</a:t>
            </a:fld>
            <a:endParaRPr lang="en-US" altLang="zh-CN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BE44B2-82DC-440A-B11F-B500CEA0A8E5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319B970-D4AC-4888-9B72-4ADA6167A6AA}" type="slidenum">
              <a:rPr lang="en-US" altLang="zh-CN" sz="1200"/>
              <a:t>14</a:t>
            </a:fld>
            <a:endParaRPr lang="en-US" altLang="zh-CN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7301-D837-4287-AEA3-9E30AD1FD5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63C4-1AE4-4885-836E-BFF46E41C5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80BB6-91C3-46B2-8214-05243D3D53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55DFF-19C9-425B-BAC3-8FB7F969B2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10721-4866-48C6-9B02-B75EEDE5DC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284AC-5B30-4608-B4A5-6AC9646AFC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629E0-9E56-4FED-BD68-62E04ECB29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243B5-F86E-41A6-93AA-DD2DE4F57E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61FF-A5ED-4770-87C6-DB967AEB79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B334A-9C9A-406A-BCEB-2239DDA548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03E3D-40D9-48AD-B92D-D35B2C1BF9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7FCF044-B5A6-4E25-BFB4-375132B5451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-12700" y="914400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6600" b="1" dirty="0">
                <a:latin typeface="Times New Roman" panose="02020603050405020304" pitchFamily="18" charset="0"/>
              </a:rPr>
              <a:t>Unit </a:t>
            </a:r>
            <a:r>
              <a:rPr lang="en-US" altLang="zh-CN" sz="6600" b="1" dirty="0" smtClean="0">
                <a:latin typeface="Times New Roman" panose="02020603050405020304" pitchFamily="18" charset="0"/>
              </a:rPr>
              <a:t>12</a:t>
            </a: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</a:rPr>
              <a:t>Life </a:t>
            </a:r>
            <a:r>
              <a:rPr lang="en-US" altLang="zh-CN" sz="4800" b="1" dirty="0">
                <a:latin typeface="Times New Roman" panose="02020603050405020304" pitchFamily="18" charset="0"/>
              </a:rPr>
              <a:t>is full of the unexpected.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539515" y="3461672"/>
            <a:ext cx="60420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</a:rPr>
              <a:t>Section B  Period 4 3a-Self Check</a:t>
            </a:r>
          </a:p>
        </p:txBody>
      </p:sp>
      <p:sp>
        <p:nvSpPr>
          <p:cNvPr id="8" name="矩形 7"/>
          <p:cNvSpPr/>
          <p:nvPr/>
        </p:nvSpPr>
        <p:spPr>
          <a:xfrm>
            <a:off x="2667104" y="5486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/>
          <p:cNvSpPr txBox="1">
            <a:spLocks noChangeArrowheads="1"/>
          </p:cNvSpPr>
          <p:nvPr/>
        </p:nvSpPr>
        <p:spPr bwMode="auto">
          <a:xfrm>
            <a:off x="228600" y="364986"/>
            <a:ext cx="87439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Sample writing:</a:t>
            </a:r>
          </a:p>
          <a:p>
            <a:pPr algn="ctr"/>
            <a:r>
              <a:rPr lang="en-US" altLang="zh-CN" sz="3600" b="1" dirty="0">
                <a:latin typeface="Comic Sans MS" panose="030F0702030302020204" pitchFamily="66" charset="0"/>
              </a:rPr>
              <a:t>My lucky day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I will always remember the date February 28, 2014. This was the luckiest day of my life.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When I woke up that morning, the sky was very dark. I took the early bus as usual. As soon as I arrived at school, it started to rain very heavily. Many students were late and were all wet when they got to school.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79387" y="600075"/>
            <a:ext cx="8964613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But I wasn’t because I caught the early bus, I would have been late and wet as well!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Later that day, I realized that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had forgotten </a:t>
            </a:r>
            <a:r>
              <a:rPr lang="en-US" altLang="zh-CN" sz="3200" b="1" dirty="0">
                <a:latin typeface="Times New Roman" panose="02020603050405020304" pitchFamily="18" charset="0"/>
              </a:rPr>
              <a:t>my wallet and couldn’t buy lunch. I couldn’t believe it. Then my friend Lisa said that she could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share</a:t>
            </a:r>
            <a:r>
              <a:rPr lang="en-US" altLang="zh-CN" sz="3200" b="1" dirty="0">
                <a:latin typeface="Times New Roman" panose="02020603050405020304" pitchFamily="18" charset="0"/>
              </a:rPr>
              <a:t> her lunch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 sz="3200" b="1" dirty="0">
                <a:latin typeface="Times New Roman" panose="02020603050405020304" pitchFamily="18" charset="0"/>
              </a:rPr>
              <a:t> me.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Finally, my older brother told me that night that he could take me to the concert that I’d been dying to attend that weekend. I was so happy!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I think that was the best day I’d had in a long time.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What a lucky day!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38125" y="800100"/>
            <a:ext cx="868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 Complete the passage with the correct </a:t>
            </a:r>
          </a:p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forms of the words in the box.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695325" y="2089150"/>
            <a:ext cx="77724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9CC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cancel      miss        west           accident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lady         officer     market      unexpected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19125" y="3663951"/>
            <a:ext cx="80772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Last Saturday after my French course , I decided to drive to the ________  to buy a meat pie for dinner. As I was heading _____ , I saw a huge truck in the middle of the road. There had been a(n) ________ 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810125" y="412115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market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7324725" y="4578351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352925" y="556895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accident</a:t>
            </a:r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533400" y="0"/>
            <a:ext cx="7620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Self 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  <p:bldP spid="901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and there were many police _________  around. I turned around and decided to go to a nearby mall. However, I ________ the road that led to the mall. Then I saw a restaurant that sold chicken noodles. I went inside and the _____, who was the owner, served me the most delicious bowl of chicken noodles ever. I had made a(n) _________ discovery! I’m so glad that I _________ my plan to go to the market.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791200" y="9906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officers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257800" y="19050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missed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295400" y="34290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lady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048000" y="43434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unexpected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438400" y="48768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cancelled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28600" y="611188"/>
            <a:ext cx="752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 Think of ways to finish the answers.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04800" y="1371600"/>
            <a:ext cx="80010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Why didn’t you hand in your science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homework?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B: Before I could start working on it,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A: Why didn’t you take a shower this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morning?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B: By the time I got up, 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</a:t>
            </a:r>
          </a:p>
          <a:p>
            <a:pPr marL="342900" indent="-342900"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my baby brother started crying and I had to look after him as my mother was sick.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85800" y="5257800"/>
            <a:ext cx="815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my sister had already gone into the bathroom and the bus was honking for me to hurry up.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A: Why did you have to walk home from 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school?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B: By the time I left my school,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 </a:t>
            </a: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990600" y="2613025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school bus had already left.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3"/>
          <p:cNvSpPr txBox="1">
            <a:spLocks noChangeArrowheads="1"/>
          </p:cNvSpPr>
          <p:nvPr/>
        </p:nvSpPr>
        <p:spPr bwMode="auto">
          <a:xfrm>
            <a:off x="381000" y="2852738"/>
            <a:ext cx="84582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</a:rPr>
              <a:t>1. </a:t>
            </a:r>
            <a:r>
              <a:rPr lang="zh-CN" altLang="zh-CN" sz="3200" b="1" dirty="0">
                <a:solidFill>
                  <a:srgbClr val="0000FF"/>
                </a:solidFill>
              </a:rPr>
              <a:t>复习本单元内容。</a:t>
            </a:r>
          </a:p>
          <a:p>
            <a:r>
              <a:rPr lang="en-US" altLang="zh-CN" sz="3200" b="1" dirty="0">
                <a:solidFill>
                  <a:srgbClr val="0000FF"/>
                </a:solidFill>
              </a:rPr>
              <a:t>2. </a:t>
            </a:r>
            <a:r>
              <a:rPr lang="zh-CN" altLang="zh-CN" sz="3200" b="1" dirty="0">
                <a:solidFill>
                  <a:srgbClr val="0000FF"/>
                </a:solidFill>
              </a:rPr>
              <a:t>对同学进行调查， 看他们在生活或工作中有没有被人愚弄或是否愚弄过别人，写篇短文，和大家分享</a:t>
            </a:r>
            <a:r>
              <a:rPr lang="zh-CN" altLang="zh-CN" sz="3200" b="1" dirty="0" smtClean="0">
                <a:solidFill>
                  <a:srgbClr val="0000FF"/>
                </a:solidFill>
              </a:rPr>
              <a:t>。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 </a:t>
            </a:r>
            <a:endParaRPr lang="zh-CN" altLang="zh-CN" sz="3200" b="1" dirty="0">
              <a:solidFill>
                <a:srgbClr val="0000FF"/>
              </a:solidFill>
            </a:endParaRPr>
          </a:p>
        </p:txBody>
      </p:sp>
      <p:sp>
        <p:nvSpPr>
          <p:cNvPr id="98307" name="Text Box 4"/>
          <p:cNvSpPr txBox="1">
            <a:spLocks noChangeArrowheads="1"/>
          </p:cNvSpPr>
          <p:nvPr/>
        </p:nvSpPr>
        <p:spPr bwMode="auto">
          <a:xfrm>
            <a:off x="2209800" y="1523999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0"/>
            <a:ext cx="8610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2209800" y="2057400"/>
            <a:ext cx="5105400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35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ntique Olive"/>
              </a:rPr>
              <a:t>Thank you 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ntique Oliv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04800" y="457200"/>
            <a:ext cx="5513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4000" b="1" i="1" dirty="0">
                <a:solidFill>
                  <a:srgbClr val="CC0099"/>
                </a:solidFill>
              </a:rPr>
              <a:t>过去完成时</a:t>
            </a:r>
            <a:r>
              <a:rPr lang="zh-CN" altLang="en-US" sz="4000" b="1" i="1" dirty="0"/>
              <a:t>的</a:t>
            </a:r>
            <a:r>
              <a:rPr lang="zh-CN" altLang="en-US" sz="4000" b="1" i="1" u="sng" dirty="0"/>
              <a:t>判断依据</a:t>
            </a:r>
            <a:r>
              <a:rPr lang="en-US" altLang="zh-CN" sz="4000" b="1" i="1" dirty="0"/>
              <a:t>:</a:t>
            </a:r>
            <a:r>
              <a:rPr lang="en-US" altLang="zh-CN" dirty="0"/>
              <a:t> 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57200" y="1371600"/>
            <a:ext cx="4175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2800" b="1" dirty="0"/>
              <a:t>由</a:t>
            </a:r>
            <a:r>
              <a:rPr lang="zh-CN" altLang="en-US" sz="2800" b="1" dirty="0">
                <a:solidFill>
                  <a:srgbClr val="FF0000"/>
                </a:solidFill>
              </a:rPr>
              <a:t>“过去的过去”</a:t>
            </a:r>
            <a:r>
              <a:rPr lang="zh-CN" altLang="en-US" sz="2800" b="1" dirty="0"/>
              <a:t>来判定。</a:t>
            </a:r>
            <a:r>
              <a:rPr lang="zh-CN" altLang="en-US" dirty="0"/>
              <a:t> 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213360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US" sz="2800" b="1" dirty="0"/>
              <a:t>过去完成时表示“过去的过去”，</a:t>
            </a:r>
            <a:r>
              <a:rPr lang="zh-CN" altLang="en-US" sz="2800" b="1" dirty="0">
                <a:solidFill>
                  <a:srgbClr val="CC0099"/>
                </a:solidFill>
              </a:rPr>
              <a:t>先</a:t>
            </a:r>
            <a:r>
              <a:rPr lang="zh-CN" altLang="en-US" sz="2800" b="1" dirty="0"/>
              <a:t>发生的动作用</a:t>
            </a:r>
            <a:r>
              <a:rPr lang="zh-CN" altLang="en-US" sz="2800" b="1" dirty="0">
                <a:solidFill>
                  <a:srgbClr val="CC0099"/>
                </a:solidFill>
              </a:rPr>
              <a:t>过去完成时</a:t>
            </a:r>
            <a:r>
              <a:rPr lang="zh-CN" altLang="en-US" sz="2800" b="1" dirty="0"/>
              <a:t>，</a:t>
            </a:r>
            <a:r>
              <a:rPr lang="zh-CN" altLang="en-US" sz="2800" b="1" dirty="0">
                <a:solidFill>
                  <a:srgbClr val="0000FF"/>
                </a:solidFill>
              </a:rPr>
              <a:t>后</a:t>
            </a:r>
            <a:r>
              <a:rPr lang="zh-CN" altLang="en-US" sz="2800" b="1" dirty="0"/>
              <a:t>发生的动作用</a:t>
            </a:r>
            <a:r>
              <a:rPr lang="zh-CN" altLang="en-US" sz="2800" b="1" dirty="0">
                <a:solidFill>
                  <a:srgbClr val="0000FF"/>
                </a:solidFill>
              </a:rPr>
              <a:t>一般过去时</a:t>
            </a:r>
            <a:r>
              <a:rPr lang="zh-CN" altLang="en-US" sz="2800" b="1" dirty="0"/>
              <a:t>。</a:t>
            </a:r>
            <a:r>
              <a:rPr lang="zh-CN" altLang="en-US" sz="2800" dirty="0"/>
              <a:t> 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3886200"/>
            <a:ext cx="868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endParaRPr lang="zh-CN" altLang="zh-CN" sz="2800" b="1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3656" y="3125450"/>
            <a:ext cx="88969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2800" b="1" dirty="0" smtClean="0"/>
              <a:t>例</a:t>
            </a:r>
            <a:r>
              <a:rPr lang="en-US" altLang="zh-CN" sz="2800" b="1" dirty="0" smtClean="0"/>
              <a:t>:</a:t>
            </a:r>
          </a:p>
          <a:p>
            <a:pPr algn="l"/>
            <a:r>
              <a:rPr lang="en-US" altLang="zh-CN" sz="2800" b="1" dirty="0" smtClean="0"/>
              <a:t>When </a:t>
            </a:r>
            <a:r>
              <a:rPr lang="en-US" altLang="zh-CN" sz="2800" b="1" dirty="0"/>
              <a:t>I </a:t>
            </a:r>
            <a:r>
              <a:rPr lang="en-US" altLang="zh-CN" sz="2800" b="1" dirty="0">
                <a:solidFill>
                  <a:srgbClr val="0033CC"/>
                </a:solidFill>
              </a:rPr>
              <a:t>got</a:t>
            </a:r>
            <a:r>
              <a:rPr lang="en-US" altLang="zh-CN" sz="2800" b="1" dirty="0"/>
              <a:t> to the station, the train </a:t>
            </a:r>
            <a:r>
              <a:rPr lang="en-US" altLang="zh-CN" sz="2800" b="1" dirty="0">
                <a:solidFill>
                  <a:srgbClr val="CC0099"/>
                </a:solidFill>
              </a:rPr>
              <a:t>had already left</a:t>
            </a:r>
            <a:r>
              <a:rPr lang="en-US" altLang="zh-CN" sz="2800" b="1" dirty="0"/>
              <a:t>.</a:t>
            </a:r>
            <a:r>
              <a:rPr lang="en-US" altLang="zh-CN" dirty="0"/>
              <a:t> </a:t>
            </a:r>
          </a:p>
          <a:p>
            <a:pPr algn="l"/>
            <a:r>
              <a:rPr lang="zh-CN" altLang="en-US" sz="3200" b="1" dirty="0"/>
              <a:t>当我到车站时，火车已经离开了。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5257800"/>
            <a:ext cx="9004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800" b="1" dirty="0"/>
              <a:t>After he </a:t>
            </a:r>
            <a:r>
              <a:rPr lang="en-US" altLang="zh-CN" sz="2800" b="1" dirty="0">
                <a:solidFill>
                  <a:srgbClr val="CC0099"/>
                </a:solidFill>
              </a:rPr>
              <a:t>had finished </a:t>
            </a:r>
            <a:r>
              <a:rPr lang="en-US" altLang="zh-CN" sz="2800" b="1" dirty="0"/>
              <a:t>his homework, he </a:t>
            </a:r>
            <a:r>
              <a:rPr lang="en-US" altLang="zh-CN" sz="2800" b="1" dirty="0">
                <a:solidFill>
                  <a:srgbClr val="0033CC"/>
                </a:solidFill>
              </a:rPr>
              <a:t>went</a:t>
            </a:r>
            <a:r>
              <a:rPr lang="en-US" altLang="zh-CN" sz="2800" b="1" dirty="0"/>
              <a:t> to bed.</a:t>
            </a:r>
          </a:p>
          <a:p>
            <a:pPr algn="l"/>
            <a:r>
              <a:rPr lang="zh-CN" altLang="en-US" sz="2800" b="1" dirty="0"/>
              <a:t>完成作业后他就去睡觉了。</a:t>
            </a:r>
            <a:r>
              <a:rPr lang="zh-CN" altLang="en-US" dirty="0"/>
              <a:t> </a:t>
            </a: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6629400" y="2819400"/>
            <a:ext cx="1439863" cy="576263"/>
          </a:xfrm>
          <a:prstGeom prst="wedgeRectCallout">
            <a:avLst>
              <a:gd name="adj1" fmla="val -38315"/>
              <a:gd name="adj2" fmla="val 8884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chemeClr val="hlink"/>
                </a:solidFill>
              </a:rPr>
              <a:t> first</a:t>
            </a: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590800" y="4572000"/>
            <a:ext cx="1439863" cy="576263"/>
          </a:xfrm>
          <a:prstGeom prst="wedgeRectCallout">
            <a:avLst>
              <a:gd name="adj1" fmla="val -25194"/>
              <a:gd name="adj2" fmla="val 8361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chemeClr val="hlink"/>
                </a:solidFill>
              </a:rPr>
              <a:t> first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/>
      <p:bldP spid="75784" grpId="0"/>
      <p:bldP spid="757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847725" y="2692400"/>
            <a:ext cx="7080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 the time… </a:t>
            </a:r>
          </a:p>
          <a:p>
            <a:pPr algn="l"/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When…</a:t>
            </a:r>
          </a:p>
        </p:txBody>
      </p:sp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2743200" y="1171575"/>
            <a:ext cx="32766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Speaking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77828" name="Picture 4" descr="u=2398655661,2543372863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962400"/>
            <a:ext cx="35052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31children03335"/>
          <p:cNvPicPr>
            <a:picLocks noChangeAspect="1" noChangeArrowheads="1" noCrop="1"/>
          </p:cNvPicPr>
          <p:nvPr/>
        </p:nvPicPr>
        <p:blipFill>
          <a:blip r:embed="rId3">
            <a:lum bright="92000" contrast="-90000"/>
          </a:blip>
          <a:srcRect/>
          <a:stretch>
            <a:fillRect/>
          </a:stretch>
        </p:blipFill>
        <p:spPr bwMode="auto">
          <a:xfrm>
            <a:off x="1066800" y="3429000"/>
            <a:ext cx="1368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457200" y="5257800"/>
            <a:ext cx="8153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By the time 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he ran outside,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bus 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had 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already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left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152400" y="304800"/>
            <a:ext cx="8691563" cy="3036888"/>
            <a:chOff x="96" y="288"/>
            <a:chExt cx="5475" cy="1913"/>
          </a:xfrm>
        </p:grpSpPr>
        <p:grpSp>
          <p:nvGrpSpPr>
            <p:cNvPr id="79877" name="Group 5"/>
            <p:cNvGrpSpPr/>
            <p:nvPr/>
          </p:nvGrpSpPr>
          <p:grpSpPr bwMode="auto">
            <a:xfrm>
              <a:off x="96" y="288"/>
              <a:ext cx="5475" cy="1913"/>
              <a:chOff x="96" y="288"/>
              <a:chExt cx="5475" cy="1913"/>
            </a:xfrm>
          </p:grpSpPr>
          <p:pic>
            <p:nvPicPr>
              <p:cNvPr id="79878" name="Picture 2" descr="2_5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032" y="864"/>
                <a:ext cx="1539" cy="1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9879" name="Picture 16" descr="gif014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96" y="288"/>
                <a:ext cx="980" cy="1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21" name="AutoShape 17"/>
              <p:cNvSpPr>
                <a:spLocks noChangeArrowheads="1"/>
              </p:cNvSpPr>
              <p:nvPr/>
            </p:nvSpPr>
            <p:spPr bwMode="auto">
              <a:xfrm>
                <a:off x="576" y="1776"/>
                <a:ext cx="4672" cy="425"/>
              </a:xfrm>
              <a:prstGeom prst="wave">
                <a:avLst>
                  <a:gd name="adj1" fmla="val 20644"/>
                  <a:gd name="adj2" fmla="val 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pic>
            <p:nvPicPr>
              <p:cNvPr id="79881" name="Picture 9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008" y="1296"/>
                <a:ext cx="372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9882" name="Picture 10" descr="U_3172~1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728" y="288"/>
              <a:ext cx="1104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1"/>
          <p:cNvGrpSpPr/>
          <p:nvPr/>
        </p:nvGrpSpPr>
        <p:grpSpPr bwMode="auto">
          <a:xfrm>
            <a:off x="0" y="3352800"/>
            <a:ext cx="8969375" cy="1600200"/>
            <a:chOff x="0" y="2112"/>
            <a:chExt cx="5650" cy="1008"/>
          </a:xfrm>
        </p:grpSpPr>
        <p:sp>
          <p:nvSpPr>
            <p:cNvPr id="79884" name="AutoShape 4"/>
            <p:cNvSpPr>
              <a:spLocks noChangeArrowheads="1"/>
            </p:cNvSpPr>
            <p:nvPr/>
          </p:nvSpPr>
          <p:spPr bwMode="auto">
            <a:xfrm>
              <a:off x="432" y="2544"/>
              <a:ext cx="5140" cy="127"/>
            </a:xfrm>
            <a:prstGeom prst="rightArrow">
              <a:avLst>
                <a:gd name="adj1" fmla="val 49602"/>
                <a:gd name="adj2" fmla="val 340081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algn="l"/>
              <a:endParaRPr lang="zh-CN" altLang="zh-CN"/>
            </a:p>
          </p:txBody>
        </p:sp>
        <p:sp>
          <p:nvSpPr>
            <p:cNvPr id="79885" name="AutoShape 13"/>
            <p:cNvSpPr>
              <a:spLocks noChangeArrowheads="1"/>
            </p:cNvSpPr>
            <p:nvPr/>
          </p:nvSpPr>
          <p:spPr bwMode="auto">
            <a:xfrm>
              <a:off x="1248" y="2352"/>
              <a:ext cx="96" cy="192"/>
            </a:xfrm>
            <a:prstGeom prst="flowChartSort">
              <a:avLst/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79886" name="AutoShape 14"/>
            <p:cNvSpPr>
              <a:spLocks noChangeArrowheads="1"/>
            </p:cNvSpPr>
            <p:nvPr/>
          </p:nvSpPr>
          <p:spPr bwMode="auto">
            <a:xfrm>
              <a:off x="3888" y="2352"/>
              <a:ext cx="96" cy="144"/>
            </a:xfrm>
            <a:prstGeom prst="flowChartSort">
              <a:avLst/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79887" name="AutoShape 15"/>
            <p:cNvSpPr/>
            <p:nvPr/>
          </p:nvSpPr>
          <p:spPr bwMode="auto">
            <a:xfrm>
              <a:off x="288" y="2784"/>
              <a:ext cx="864" cy="288"/>
            </a:xfrm>
            <a:prstGeom prst="borderCallout1">
              <a:avLst>
                <a:gd name="adj1" fmla="val 25000"/>
                <a:gd name="adj2" fmla="val 105556"/>
                <a:gd name="adj3" fmla="val -55208"/>
                <a:gd name="adj4" fmla="val 115856"/>
              </a:avLst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/>
            <a:lstStyle/>
            <a:p>
              <a:r>
                <a:rPr lang="zh-CN" altLang="en-US" b="1"/>
                <a:t>过去的过去</a:t>
              </a:r>
            </a:p>
          </p:txBody>
        </p:sp>
        <p:sp>
          <p:nvSpPr>
            <p:cNvPr id="79888" name="AutoShape 16"/>
            <p:cNvSpPr/>
            <p:nvPr/>
          </p:nvSpPr>
          <p:spPr bwMode="auto">
            <a:xfrm>
              <a:off x="2784" y="2880"/>
              <a:ext cx="528" cy="240"/>
            </a:xfrm>
            <a:prstGeom prst="borderCallout1">
              <a:avLst>
                <a:gd name="adj1" fmla="val 30000"/>
                <a:gd name="adj2" fmla="val 109093"/>
                <a:gd name="adj3" fmla="val -92917"/>
                <a:gd name="adj4" fmla="val 217236"/>
              </a:avLst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/>
            <a:lstStyle/>
            <a:p>
              <a:r>
                <a:rPr lang="zh-CN" altLang="en-US" b="1"/>
                <a:t>过去</a:t>
              </a: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3984" y="2160"/>
              <a:ext cx="166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200" b="1">
                  <a:solidFill>
                    <a:srgbClr val="660066"/>
                  </a:solidFill>
                  <a:latin typeface="Times New Roman" panose="02020603050405020304" pitchFamily="18" charset="0"/>
                </a:rPr>
                <a:t>he ran outside</a:t>
              </a:r>
            </a:p>
          </p:txBody>
        </p:sp>
        <p:sp>
          <p:nvSpPr>
            <p:cNvPr id="128018" name="Rectangle 18"/>
            <p:cNvSpPr>
              <a:spLocks noChangeArrowheads="1"/>
            </p:cNvSpPr>
            <p:nvPr/>
          </p:nvSpPr>
          <p:spPr bwMode="auto">
            <a:xfrm>
              <a:off x="0" y="2112"/>
              <a:ext cx="148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en-US" altLang="zh-CN" sz="3200" b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the bus left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3" descr="07xiao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5800"/>
            <a:ext cx="24384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4800600" y="2667000"/>
            <a:ext cx="4176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the policeman got to the shop</a:t>
            </a:r>
          </a:p>
        </p:txBody>
      </p: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228600" y="3200400"/>
            <a:ext cx="3119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Tom  ran away</a:t>
            </a: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81925" name="Rectangle 7"/>
          <p:cNvSpPr>
            <a:spLocks noChangeArrowheads="1"/>
          </p:cNvSpPr>
          <p:nvPr/>
        </p:nvSpPr>
        <p:spPr bwMode="auto">
          <a:xfrm>
            <a:off x="838200" y="52578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By the time </a:t>
            </a:r>
            <a:r>
              <a:rPr lang="en-US" altLang="zh-CN" sz="3200" b="1">
                <a:latin typeface="Times New Roman" panose="02020603050405020304" pitchFamily="18" charset="0"/>
              </a:rPr>
              <a:t>the policeman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got to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the shop, Tom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had run away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990600"/>
            <a:ext cx="28384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/>
          <p:nvPr/>
        </p:nvGrpSpPr>
        <p:grpSpPr bwMode="auto">
          <a:xfrm>
            <a:off x="381000" y="3810000"/>
            <a:ext cx="8616950" cy="1219200"/>
            <a:chOff x="0" y="2160"/>
            <a:chExt cx="5428" cy="768"/>
          </a:xfrm>
        </p:grpSpPr>
        <p:sp>
          <p:nvSpPr>
            <p:cNvPr id="81928" name="AutoShape 4"/>
            <p:cNvSpPr>
              <a:spLocks noChangeArrowheads="1"/>
            </p:cNvSpPr>
            <p:nvPr/>
          </p:nvSpPr>
          <p:spPr bwMode="auto">
            <a:xfrm>
              <a:off x="288" y="2304"/>
              <a:ext cx="5140" cy="127"/>
            </a:xfrm>
            <a:prstGeom prst="rightArrow">
              <a:avLst>
                <a:gd name="adj1" fmla="val 49602"/>
                <a:gd name="adj2" fmla="val 340081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algn="l"/>
              <a:endParaRPr lang="zh-CN" altLang="zh-CN"/>
            </a:p>
          </p:txBody>
        </p:sp>
        <p:sp>
          <p:nvSpPr>
            <p:cNvPr id="81929" name="AutoShape 9"/>
            <p:cNvSpPr>
              <a:spLocks noChangeArrowheads="1"/>
            </p:cNvSpPr>
            <p:nvPr/>
          </p:nvSpPr>
          <p:spPr bwMode="auto">
            <a:xfrm>
              <a:off x="960" y="2160"/>
              <a:ext cx="96" cy="192"/>
            </a:xfrm>
            <a:prstGeom prst="flowChartSort">
              <a:avLst/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81930" name="AutoShape 10"/>
            <p:cNvSpPr>
              <a:spLocks noChangeArrowheads="1"/>
            </p:cNvSpPr>
            <p:nvPr/>
          </p:nvSpPr>
          <p:spPr bwMode="auto">
            <a:xfrm>
              <a:off x="3600" y="2160"/>
              <a:ext cx="96" cy="144"/>
            </a:xfrm>
            <a:prstGeom prst="flowChartSort">
              <a:avLst/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81931" name="AutoShape 11"/>
            <p:cNvSpPr/>
            <p:nvPr/>
          </p:nvSpPr>
          <p:spPr bwMode="auto">
            <a:xfrm>
              <a:off x="0" y="2592"/>
              <a:ext cx="864" cy="288"/>
            </a:xfrm>
            <a:prstGeom prst="borderCallout1">
              <a:avLst>
                <a:gd name="adj1" fmla="val 25000"/>
                <a:gd name="adj2" fmla="val 105556"/>
                <a:gd name="adj3" fmla="val -55208"/>
                <a:gd name="adj4" fmla="val 115856"/>
              </a:avLst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/>
            <a:lstStyle/>
            <a:p>
              <a:r>
                <a:rPr lang="zh-CN" altLang="en-US" b="1"/>
                <a:t>过去的过去</a:t>
              </a:r>
            </a:p>
          </p:txBody>
        </p:sp>
        <p:sp>
          <p:nvSpPr>
            <p:cNvPr id="81932" name="AutoShape 12"/>
            <p:cNvSpPr/>
            <p:nvPr/>
          </p:nvSpPr>
          <p:spPr bwMode="auto">
            <a:xfrm>
              <a:off x="2496" y="2688"/>
              <a:ext cx="528" cy="240"/>
            </a:xfrm>
            <a:prstGeom prst="borderCallout1">
              <a:avLst>
                <a:gd name="adj1" fmla="val 30000"/>
                <a:gd name="adj2" fmla="val 109093"/>
                <a:gd name="adj3" fmla="val -92917"/>
                <a:gd name="adj4" fmla="val 217236"/>
              </a:avLst>
            </a:prstGeom>
            <a:solidFill>
              <a:srgbClr val="008000">
                <a:alpha val="59999"/>
              </a:srgbClr>
            </a:solidFill>
            <a:ln w="9525">
              <a:solidFill>
                <a:srgbClr val="008000"/>
              </a:solidFill>
              <a:miter lim="800000"/>
            </a:ln>
          </p:spPr>
          <p:txBody>
            <a:bodyPr/>
            <a:lstStyle/>
            <a:p>
              <a:r>
                <a:rPr lang="zh-CN" altLang="en-US" b="1"/>
                <a:t>过去</a:t>
              </a:r>
            </a:p>
          </p:txBody>
        </p:sp>
      </p:grp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ChangeArrowheads="1"/>
          </p:cNvSpPr>
          <p:nvPr/>
        </p:nvSpPr>
        <p:spPr bwMode="auto">
          <a:xfrm>
            <a:off x="0" y="1617662"/>
            <a:ext cx="91440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By the end of last year, I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(be) to the West Hill Farm three times.</a:t>
            </a:r>
            <a:endParaRPr lang="en-US" altLang="zh-CN" sz="2800" b="1" dirty="0"/>
          </a:p>
          <a:p>
            <a:pPr algn="l" eaLnBrk="0" hangingPunct="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By the time I got up, Mom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(go) out for some exercise.</a:t>
            </a:r>
            <a:endParaRPr lang="en-US" altLang="zh-CN" sz="2800" b="1" dirty="0"/>
          </a:p>
          <a:p>
            <a:pPr algn="l" eaLnBrk="0" hangingPunct="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I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learn) 1,000 English words by last term.</a:t>
            </a:r>
            <a:endParaRPr lang="en-US" altLang="zh-CN" sz="2800" b="1" dirty="0"/>
          </a:p>
          <a:p>
            <a:pPr algn="l" eaLnBrk="0" hangingPunct="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By 9 o</a:t>
            </a:r>
            <a:r>
              <a:rPr lang="en-US" altLang="zh-CN" sz="2800" b="1" dirty="0">
                <a:cs typeface="Times New Roman" panose="02020603050405020304" pitchFamily="18" charset="0"/>
              </a:rPr>
              <a:t>’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clock last night, we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(get) 200 pictures from the spaceship.</a:t>
            </a:r>
            <a:endParaRPr lang="en-US" altLang="zh-CN" sz="2800" b="1" dirty="0"/>
          </a:p>
          <a:p>
            <a:pPr algn="l" eaLnBrk="0" hangingPunct="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When I went into the classroom, the final bell ___________ (ring). I was happy that I wasn</a:t>
            </a:r>
            <a:r>
              <a:rPr lang="en-US" altLang="zh-CN" sz="2800" b="1" dirty="0">
                <a:cs typeface="Times New Roman" panose="02020603050405020304" pitchFamily="18" charset="0"/>
              </a:rPr>
              <a:t>’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late.</a:t>
            </a:r>
            <a:endParaRPr lang="en-US" altLang="zh-CN" sz="2800" b="1" dirty="0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828800" y="92075"/>
            <a:ext cx="5638800" cy="1066800"/>
            <a:chOff x="1056" y="384"/>
            <a:chExt cx="3936" cy="865"/>
          </a:xfrm>
        </p:grpSpPr>
        <p:pic>
          <p:nvPicPr>
            <p:cNvPr id="83972" name="Picture 8" descr="u=2096195234,1385721143&amp;fm=21&amp;gp=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40" y="384"/>
              <a:ext cx="1152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73" name="Picture 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56" y="384"/>
              <a:ext cx="2046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74" name="TextBox 6"/>
          <p:cNvSpPr txBox="1">
            <a:spLocks noChangeArrowheads="1"/>
          </p:cNvSpPr>
          <p:nvPr/>
        </p:nvSpPr>
        <p:spPr bwMode="auto">
          <a:xfrm rot="10800000" flipH="1" flipV="1">
            <a:off x="4191000" y="1611313"/>
            <a:ext cx="182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been</a:t>
            </a:r>
          </a:p>
        </p:txBody>
      </p:sp>
      <p:sp>
        <p:nvSpPr>
          <p:cNvPr id="83975" name="TextBox 7"/>
          <p:cNvSpPr txBox="1">
            <a:spLocks noChangeArrowheads="1"/>
          </p:cNvSpPr>
          <p:nvPr/>
        </p:nvSpPr>
        <p:spPr bwMode="auto">
          <a:xfrm>
            <a:off x="4419600" y="2447925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/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gone</a:t>
            </a:r>
          </a:p>
        </p:txBody>
      </p:sp>
      <p:sp>
        <p:nvSpPr>
          <p:cNvPr id="83976" name="TextBox 8"/>
          <p:cNvSpPr txBox="1">
            <a:spLocks noChangeArrowheads="1"/>
          </p:cNvSpPr>
          <p:nvPr/>
        </p:nvSpPr>
        <p:spPr bwMode="auto">
          <a:xfrm>
            <a:off x="838200" y="3430587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learned</a:t>
            </a:r>
          </a:p>
        </p:txBody>
      </p:sp>
      <p:sp>
        <p:nvSpPr>
          <p:cNvPr id="83977" name="TextBox 9"/>
          <p:cNvSpPr txBox="1">
            <a:spLocks noChangeArrowheads="1"/>
          </p:cNvSpPr>
          <p:nvPr/>
        </p:nvSpPr>
        <p:spPr bwMode="auto">
          <a:xfrm>
            <a:off x="4419600" y="4192587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gotten</a:t>
            </a:r>
          </a:p>
        </p:txBody>
      </p:sp>
      <p:sp>
        <p:nvSpPr>
          <p:cNvPr id="83978" name="TextBox 10"/>
          <p:cNvSpPr txBox="1">
            <a:spLocks noChangeArrowheads="1"/>
          </p:cNvSpPr>
          <p:nvPr/>
        </p:nvSpPr>
        <p:spPr bwMode="auto">
          <a:xfrm>
            <a:off x="533400" y="5487987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rung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  <p:bldP spid="83976" grpId="0"/>
      <p:bldP spid="83977" grpId="0"/>
      <p:bldP spid="83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71550" y="401638"/>
            <a:ext cx="79216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Can you remember a lucky or an unlucky day? What happened? Make some notes about what you remember?</a:t>
            </a: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250825" y="406400"/>
            <a:ext cx="574675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1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3a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971550" y="2078038"/>
            <a:ext cx="7416800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was the date?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happened first?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 </a:t>
            </a:r>
            <a:r>
              <a:rPr lang="en-US" altLang="zh-CN" sz="3600" b="1" dirty="0">
                <a:latin typeface="Times New Roman" panose="02020603050405020304" pitchFamily="18" charset="0"/>
              </a:rPr>
              <a:t>Was this lucky or unlucky? Why?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happened next?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 </a:t>
            </a:r>
            <a:r>
              <a:rPr lang="en-US" altLang="zh-CN" sz="3600" b="1" dirty="0">
                <a:latin typeface="Times New Roman" panose="02020603050405020304" pitchFamily="18" charset="0"/>
              </a:rPr>
              <a:t>How did the day end?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 </a:t>
            </a:r>
            <a:r>
              <a:rPr lang="en-US" altLang="zh-CN" sz="3600" b="1" dirty="0">
                <a:latin typeface="Times New Roman" panose="02020603050405020304" pitchFamily="18" charset="0"/>
              </a:rPr>
              <a:t>How did you feel about this day?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179388" y="6308725"/>
            <a:ext cx="1081087" cy="4762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33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609600" indent="-609600">
              <a:spcBef>
                <a:spcPct val="2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P95</a:t>
            </a:r>
            <a:endParaRPr lang="en-US" altLang="zh-CN" sz="3000" b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533400" y="1766298"/>
            <a:ext cx="8424862" cy="402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常见的表达句型：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I will always remember the date…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This was the luckiest /unluckiest day of my life…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When I woke up that morning…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Later that day…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I couldn’t believe 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Then/After that…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Finally…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I think….</a:t>
            </a:r>
          </a:p>
          <a:p>
            <a:pPr algn="l">
              <a:lnSpc>
                <a:spcPct val="9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What a lucky/an unlucky day! </a:t>
            </a: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533400" y="381000"/>
            <a:ext cx="26939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00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 dirty="0">
                <a:latin typeface="Times New Roman" panose="02020603050405020304" pitchFamily="18" charset="0"/>
              </a:rPr>
              <a:t>写作指导：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898525" y="361950"/>
            <a:ext cx="7921625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Write a story about your lucky or unlucky day and tell your story to a partner or the class.</a:t>
            </a: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179388" y="406400"/>
            <a:ext cx="574675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1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3b</a:t>
            </a:r>
          </a:p>
        </p:txBody>
      </p:sp>
      <p:pic>
        <p:nvPicPr>
          <p:cNvPr id="11269" name="Picture 5" descr="QQ截图201507181819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16113"/>
            <a:ext cx="84597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AutoShape 6"/>
          <p:cNvSpPr>
            <a:spLocks noChangeArrowheads="1"/>
          </p:cNvSpPr>
          <p:nvPr/>
        </p:nvSpPr>
        <p:spPr bwMode="auto">
          <a:xfrm>
            <a:off x="107950" y="6308725"/>
            <a:ext cx="1081088" cy="4762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33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609600" indent="-609600">
              <a:spcBef>
                <a:spcPct val="2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P96</a:t>
            </a:r>
            <a:endParaRPr lang="en-US" altLang="zh-CN" sz="3000" b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全屏显示(4:3)</PresentationFormat>
  <Paragraphs>131</Paragraphs>
  <Slides>17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Antique Olive</vt:lpstr>
      <vt:lpstr>黑体</vt:lpstr>
      <vt:lpstr>宋体</vt:lpstr>
      <vt:lpstr>微软雅黑</vt:lpstr>
      <vt:lpstr>Arial</vt:lpstr>
      <vt:lpstr>Arial Black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E09E905F278749EC98D5E998A4354939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