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6EFD875-A0E8-4762-BD8B-97D4A5E6F5A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F650D91-EBFF-459C-A07A-2F3BF496CA9D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993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9933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9933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B115BE09-BDE1-4EEE-86A0-F7CD2DB26610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3BAAA76-856B-4BC3-A9D1-8AB04D4E977A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1024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0240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0240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C2B78F41-AC1E-422A-B0DA-85640FBF29D1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E4C627B-901A-4974-BAB2-4E32476ABED0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1085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0854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0854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64CAD662-ECD8-4C92-9990-856D8101CABF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D875-A0E8-4762-BD8B-97D4A5E6F5AF}" type="slidenum">
              <a:rPr lang="en-US" altLang="zh-CN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06CA111-C5ED-4CA2-9373-8F012BBD1041}" type="slidenum">
              <a:rPr lang="en-US" altLang="zh-CN"/>
              <a:t>20</a:t>
            </a:fld>
            <a:endParaRPr lang="en-US" altLang="zh-CN"/>
          </a:p>
        </p:txBody>
      </p:sp>
      <p:sp>
        <p:nvSpPr>
          <p:cNvPr id="1198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1981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1981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60012B49-5600-4BD4-B608-C535D5D4CC28}" type="slidenum">
              <a:rPr lang="en-US" altLang="zh-CN" sz="1200"/>
              <a:t>20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A1418-AC08-4925-9EC0-BAC808A215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A50E-6E82-4DE9-ACE3-1800B6FE05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65460-D819-40F0-A08E-523EE133D2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38C79-E1D9-4B5C-B2FC-D5E0B16BDD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5BDA5-1EB1-4ACD-A369-D497D9E1D7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257B4-601D-412A-BCD4-D085A78423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C9E10-6819-4735-B39B-168939FE4E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632E6-EA9B-4CE8-B3EF-60285B6933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0A948-C027-4A56-A972-9802BDE11B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77792-2DBE-4EF7-9CEC-07F2AB16A0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85DD7-CE8A-4201-AB32-08D585231D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6A5ED95-35A1-4391-81C9-0470DAC8F0D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5"/>
          <p:cNvSpPr>
            <a:spLocks noChangeArrowheads="1"/>
          </p:cNvSpPr>
          <p:nvPr/>
        </p:nvSpPr>
        <p:spPr bwMode="auto">
          <a:xfrm>
            <a:off x="2976563" y="1504950"/>
            <a:ext cx="3005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定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义与命题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-9525" y="74295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第七章  平行线的证明</a:t>
            </a: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96290" name="文本框 1062"/>
          <p:cNvSpPr txBox="1">
            <a:spLocks noChangeArrowheads="1"/>
          </p:cNvSpPr>
          <p:nvPr/>
        </p:nvSpPr>
        <p:spPr bwMode="auto">
          <a:xfrm>
            <a:off x="3929946" y="2503349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方正黑体_GBK" pitchFamily="1" charset="-122"/>
                <a:ea typeface="方正黑体_GBK" pitchFamily="1" charset="-122"/>
              </a:rPr>
              <a:t>第</a:t>
            </a:r>
            <a:r>
              <a:rPr lang="en-US" altLang="zh-CN" sz="2400" b="1" dirty="0">
                <a:solidFill>
                  <a:srgbClr val="FF0000"/>
                </a:solidFill>
                <a:latin typeface="方正黑体_GBK" pitchFamily="1" charset="-122"/>
                <a:ea typeface="方正黑体_GBK" pitchFamily="1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方正黑体_GBK" pitchFamily="1" charset="-122"/>
                <a:ea typeface="方正黑体_GBK" pitchFamily="1" charset="-122"/>
              </a:rPr>
              <a:t>课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黑体_GBK" pitchFamily="1" charset="-122"/>
                <a:ea typeface="方正黑体_GBK" pitchFamily="1" charset="-122"/>
              </a:rPr>
              <a:t>时</a:t>
            </a:r>
            <a:endParaRPr lang="zh-CN" altLang="en-US" sz="2400" b="1" dirty="0">
              <a:solidFill>
                <a:srgbClr val="FF0000"/>
              </a:solidFill>
              <a:latin typeface="方正黑体_GBK" pitchFamily="1" charset="-122"/>
              <a:ea typeface="方正黑体_GBK" pitchFamily="1" charset="-122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MH_Text_1"/>
          <p:cNvSpPr>
            <a:spLocks noChangeArrowheads="1"/>
          </p:cNvSpPr>
          <p:nvPr/>
        </p:nvSpPr>
        <p:spPr bwMode="auto">
          <a:xfrm>
            <a:off x="723900" y="325874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4623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0" name="MH_Other_1"/>
          <p:cNvSpPr>
            <a:spLocks noChangeArrowheads="1"/>
          </p:cNvSpPr>
          <p:nvPr/>
        </p:nvSpPr>
        <p:spPr bwMode="auto">
          <a:xfrm>
            <a:off x="2149476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MH_Text_2"/>
          <p:cNvSpPr>
            <a:spLocks noChangeArrowheads="1"/>
          </p:cNvSpPr>
          <p:nvPr/>
        </p:nvSpPr>
        <p:spPr bwMode="auto">
          <a:xfrm>
            <a:off x="2711450" y="32575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46233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3" name="MH_Other_2"/>
          <p:cNvSpPr>
            <a:spLocks noChangeArrowheads="1"/>
          </p:cNvSpPr>
          <p:nvPr/>
        </p:nvSpPr>
        <p:spPr bwMode="auto">
          <a:xfrm>
            <a:off x="2746376" y="35885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MH_Other_3"/>
          <p:cNvSpPr>
            <a:spLocks noChangeArrowheads="1"/>
          </p:cNvSpPr>
          <p:nvPr/>
        </p:nvSpPr>
        <p:spPr bwMode="auto">
          <a:xfrm>
            <a:off x="4179889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MH_Text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25755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4623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7" name="MH_Other_4"/>
          <p:cNvSpPr>
            <a:spLocks noChangeArrowheads="1"/>
          </p:cNvSpPr>
          <p:nvPr/>
        </p:nvSpPr>
        <p:spPr bwMode="auto">
          <a:xfrm>
            <a:off x="4776788" y="358854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8" name="MH_Other_5"/>
          <p:cNvSpPr>
            <a:spLocks noChangeArrowheads="1"/>
          </p:cNvSpPr>
          <p:nvPr/>
        </p:nvSpPr>
        <p:spPr bwMode="auto">
          <a:xfrm>
            <a:off x="6178551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9" name="MH_Text_4"/>
          <p:cNvSpPr>
            <a:spLocks noChangeArrowheads="1"/>
          </p:cNvSpPr>
          <p:nvPr/>
        </p:nvSpPr>
        <p:spPr bwMode="auto">
          <a:xfrm>
            <a:off x="6727825" y="32575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50" name="MH_SubTitle_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27826" y="346233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51" name="MH_Other_6"/>
          <p:cNvSpPr>
            <a:spLocks noChangeArrowheads="1"/>
          </p:cNvSpPr>
          <p:nvPr/>
        </p:nvSpPr>
        <p:spPr bwMode="auto">
          <a:xfrm>
            <a:off x="6777039" y="35885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2" name="MH_Other_7"/>
          <p:cNvGrpSpPr/>
          <p:nvPr/>
        </p:nvGrpSpPr>
        <p:grpSpPr bwMode="auto">
          <a:xfrm>
            <a:off x="2085975" y="3555206"/>
            <a:ext cx="890588" cy="200025"/>
            <a:chOff x="0" y="0"/>
            <a:chExt cx="561" cy="169"/>
          </a:xfrm>
        </p:grpSpPr>
        <p:pic>
          <p:nvPicPr>
            <p:cNvPr id="53" name="MH_Other_7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5" name="MH_Other_8"/>
          <p:cNvSpPr>
            <a:spLocks noChangeArrowheads="1"/>
          </p:cNvSpPr>
          <p:nvPr/>
        </p:nvSpPr>
        <p:spPr bwMode="auto">
          <a:xfrm>
            <a:off x="2184401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6" name="MH_Other_9"/>
          <p:cNvGrpSpPr/>
          <p:nvPr/>
        </p:nvGrpSpPr>
        <p:grpSpPr bwMode="auto">
          <a:xfrm>
            <a:off x="4116388" y="3555206"/>
            <a:ext cx="889000" cy="200025"/>
            <a:chOff x="0" y="0"/>
            <a:chExt cx="560" cy="169"/>
          </a:xfrm>
        </p:grpSpPr>
        <p:pic>
          <p:nvPicPr>
            <p:cNvPr id="57" name="MH_Other_9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MH_Other_10"/>
          <p:cNvSpPr>
            <a:spLocks noChangeArrowheads="1"/>
          </p:cNvSpPr>
          <p:nvPr/>
        </p:nvSpPr>
        <p:spPr bwMode="auto">
          <a:xfrm>
            <a:off x="4214814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60" name="MH_Other_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050" y="355520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6226176" y="363140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2" name="MH_Other_12"/>
          <p:cNvSpPr>
            <a:spLocks noChangeArrowheads="1"/>
          </p:cNvSpPr>
          <p:nvPr/>
        </p:nvSpPr>
        <p:spPr bwMode="auto">
          <a:xfrm>
            <a:off x="6213476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1" name="折角形 6400"/>
          <p:cNvSpPr>
            <a:spLocks noChangeArrowheads="1"/>
          </p:cNvSpPr>
          <p:nvPr/>
        </p:nvSpPr>
        <p:spPr bwMode="auto">
          <a:xfrm>
            <a:off x="6335713" y="938213"/>
            <a:ext cx="2520950" cy="594122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6383" name="圆角矩形 31"/>
          <p:cNvSpPr>
            <a:spLocks noChangeArrowheads="1"/>
          </p:cNvSpPr>
          <p:nvPr/>
        </p:nvSpPr>
        <p:spPr bwMode="auto">
          <a:xfrm>
            <a:off x="609601" y="509588"/>
            <a:ext cx="1223963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609600" y="831057"/>
            <a:ext cx="7785100" cy="386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下列句子都是命题吗？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熊猫没有翅膀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如果一个动物是熊猫，那么它就没有翅膀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对顶角相等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如果两个角是对顶角，那么它们就相等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平行于同一条直线的两条直线平行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如果两条直线都和第三条直线平行，那么这两条直线也互相平行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Rectangle 34"/>
          <p:cNvSpPr>
            <a:spLocks noGrp="1" noChangeArrowheads="1"/>
          </p:cNvSpPr>
          <p:nvPr/>
        </p:nvSpPr>
        <p:spPr bwMode="auto">
          <a:xfrm>
            <a:off x="6405563" y="938213"/>
            <a:ext cx="2119312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都是命题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3" grpId="0" bldLvl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折角形 95237"/>
          <p:cNvSpPr>
            <a:spLocks noChangeArrowheads="1"/>
          </p:cNvSpPr>
          <p:nvPr/>
        </p:nvSpPr>
        <p:spPr bwMode="auto">
          <a:xfrm>
            <a:off x="1692276" y="2787253"/>
            <a:ext cx="5688013" cy="1403747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571500" y="721519"/>
            <a:ext cx="7759700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命题一般都可以写成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“如果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……”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的形式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反之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如果一个句子没有对某一件事情作出任何判断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那么它就不是命题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7" name="矩形 95236"/>
          <p:cNvSpPr>
            <a:spLocks noChangeArrowheads="1"/>
          </p:cNvSpPr>
          <p:nvPr/>
        </p:nvSpPr>
        <p:spPr bwMode="auto">
          <a:xfrm>
            <a:off x="1908176" y="2787254"/>
            <a:ext cx="52562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例如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下列句子都不是命题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你喜欢数学吗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?    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作线段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AB=CD.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⑶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清新的空气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       ⑷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不许讲话！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3"/>
          <p:cNvSpPr txBox="1">
            <a:spLocks noChangeArrowheads="1"/>
          </p:cNvSpPr>
          <p:nvPr/>
        </p:nvSpPr>
        <p:spPr bwMode="auto">
          <a:xfrm>
            <a:off x="620713" y="917972"/>
            <a:ext cx="7454900" cy="388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如果两个三角形的三条边对应相等，那么这两个三角形全等；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两条直线被第三条直线所截，如果内错角相等，那么这两条直线平行；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如果一个三角形是等腰三角形，那么这个三角形的两个底角相等；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这些命题有什么共同的结构特征？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620714" y="460772"/>
            <a:ext cx="385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观察下列命题：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1100138" y="1922860"/>
            <a:ext cx="1752600" cy="457200"/>
          </a:xfrm>
          <a:prstGeom prst="wedgeRectCallout">
            <a:avLst>
              <a:gd name="adj1" fmla="val 48190"/>
              <a:gd name="adj2" fmla="val -1768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charset="-122"/>
              </a:rPr>
              <a:t>条件</a:t>
            </a:r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5219700" y="1869281"/>
            <a:ext cx="1771650" cy="366713"/>
          </a:xfrm>
          <a:prstGeom prst="wedgeRectCallout">
            <a:avLst>
              <a:gd name="adj1" fmla="val 29931"/>
              <a:gd name="adj2" fmla="val -19448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charset="-122"/>
              </a:rPr>
              <a:t>结论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116014" y="2409825"/>
            <a:ext cx="2211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已知事项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076826" y="2356248"/>
            <a:ext cx="23503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由已知事项推断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出来的事项</a:t>
            </a:r>
          </a:p>
        </p:txBody>
      </p:sp>
      <p:sp>
        <p:nvSpPr>
          <p:cNvPr id="60477" name="Text Box 61"/>
          <p:cNvSpPr txBox="1">
            <a:spLocks noChangeArrowheads="1"/>
          </p:cNvSpPr>
          <p:nvPr/>
        </p:nvSpPr>
        <p:spPr bwMode="auto">
          <a:xfrm>
            <a:off x="395289" y="681038"/>
            <a:ext cx="798353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两个三角形的三条边对应相等，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这两个三角形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全等；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命题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都可以写成“如果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……”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的形式；其中“如果”引出的部分是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条件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，“那么”引出的部分是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 论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66725" y="2788443"/>
            <a:ext cx="7912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归纳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一般，每个命题都由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条件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两部分组成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条件是已知的事项，结论是由已知事项推断出的事项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>
                                            <p:txEl>
                                              <p:charRg st="40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 bldLvl="0"/>
      <p:bldP spid="60422" grpId="0"/>
      <p:bldP spid="60423" grpId="0"/>
      <p:bldP spid="153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圆角矩形 31"/>
          <p:cNvSpPr>
            <a:spLocks noChangeArrowheads="1"/>
          </p:cNvSpPr>
          <p:nvPr/>
        </p:nvSpPr>
        <p:spPr bwMode="auto">
          <a:xfrm>
            <a:off x="423863" y="502444"/>
            <a:ext cx="1223962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425450" y="981075"/>
            <a:ext cx="8064500" cy="331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下列命题的条件是什么？结论是什么？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）如果两个角相等，那么它们是对顶角；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）如果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a=c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）两角和其中一角的对边对应相等的两个三角形全等；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）全等三角形的面积相等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1"/>
          <p:cNvSpPr txBox="1">
            <a:spLocks noChangeArrowheads="1"/>
          </p:cNvSpPr>
          <p:nvPr/>
        </p:nvSpPr>
        <p:spPr bwMode="auto">
          <a:xfrm>
            <a:off x="508000" y="435769"/>
            <a:ext cx="8128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）条件：两个角相等，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结论：它们是对顶角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条件：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b,b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结论：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条件：两个三角形的两角和其中一角的对边对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应相等，结论：这两个三角形全等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条件：两个三角形全等，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结论：它们的面积相等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7" name="圆角矩形 100366"/>
          <p:cNvSpPr>
            <a:spLocks noChangeArrowheads="1"/>
          </p:cNvSpPr>
          <p:nvPr/>
        </p:nvSpPr>
        <p:spPr bwMode="auto">
          <a:xfrm>
            <a:off x="539750" y="3543301"/>
            <a:ext cx="8064500" cy="124182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14691" name="圆角矩形 100365"/>
          <p:cNvSpPr>
            <a:spLocks noChangeArrowheads="1"/>
          </p:cNvSpPr>
          <p:nvPr/>
        </p:nvSpPr>
        <p:spPr bwMode="auto">
          <a:xfrm>
            <a:off x="250825" y="573881"/>
            <a:ext cx="8497888" cy="53935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14692" name="文本框 100355"/>
          <p:cNvSpPr txBox="1">
            <a:spLocks noChangeArrowheads="1"/>
          </p:cNvSpPr>
          <p:nvPr/>
        </p:nvSpPr>
        <p:spPr bwMode="auto">
          <a:xfrm>
            <a:off x="384910" y="677466"/>
            <a:ext cx="8186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>
                <a:ea typeface="黑体" panose="02010609060101010101" pitchFamily="49" charset="-122"/>
              </a:rPr>
              <a:t>我们把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正确的命题</a:t>
            </a:r>
            <a:r>
              <a:rPr lang="zh-CN" altLang="en-US" sz="2400">
                <a:ea typeface="黑体" panose="02010609060101010101" pitchFamily="49" charset="-122"/>
              </a:rPr>
              <a:t>称为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真命题</a:t>
            </a:r>
            <a:r>
              <a:rPr lang="zh-CN" altLang="en-US" sz="2400">
                <a:ea typeface="黑体" panose="02010609060101010101" pitchFamily="49" charset="-122"/>
              </a:rPr>
              <a:t>，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不正确的命题</a:t>
            </a:r>
            <a:r>
              <a:rPr lang="zh-CN" altLang="en-US" sz="2400">
                <a:ea typeface="黑体" panose="02010609060101010101" pitchFamily="49" charset="-122"/>
              </a:rPr>
              <a:t>称为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假命题</a:t>
            </a:r>
            <a:r>
              <a:rPr lang="zh-CN" altLang="en-US" sz="2400"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100357" name="Text Box 21"/>
          <p:cNvSpPr txBox="1">
            <a:spLocks noChangeArrowheads="1"/>
          </p:cNvSpPr>
          <p:nvPr/>
        </p:nvSpPr>
        <p:spPr bwMode="auto">
          <a:xfrm>
            <a:off x="711200" y="1113235"/>
            <a:ext cx="76835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这几个命题哪些是真命题？哪些是假命题？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如果两个角相等，那么它们是对顶角；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两角和其中一角的对边对应相等的两个三角形全等；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全等三角形的面积相等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6313488" y="1615679"/>
            <a:ext cx="1390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假命题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6313488" y="2050256"/>
            <a:ext cx="1390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假命题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6313488" y="2731294"/>
            <a:ext cx="1390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真命题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6313488" y="3126581"/>
            <a:ext cx="1390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真命题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855664" y="3730229"/>
            <a:ext cx="3578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说明假命题的方法：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4129088" y="3724275"/>
            <a:ext cx="1358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举反例</a:t>
            </a:r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4945064" y="3808810"/>
            <a:ext cx="2149475" cy="476250"/>
          </a:xfrm>
          <a:custGeom>
            <a:avLst/>
            <a:gdLst>
              <a:gd name="T0" fmla="*/ 15805 w 21600"/>
              <a:gd name="T1" fmla="*/ 12239 h 21600"/>
              <a:gd name="T2" fmla="*/ 16008 w 21600"/>
              <a:gd name="T3" fmla="*/ 10800 h 21600"/>
              <a:gd name="T4" fmla="*/ 10800 w 21600"/>
              <a:gd name="T5" fmla="*/ 5592 h 21600"/>
              <a:gd name="T6" fmla="*/ 9461 w 21600"/>
              <a:gd name="T7" fmla="*/ 5766 h 21600"/>
              <a:gd name="T8" fmla="*/ 8024 w 21600"/>
              <a:gd name="T9" fmla="*/ 362 h 21600"/>
              <a:gd name="T10" fmla="*/ 10800 w 21600"/>
              <a:gd name="T11" fmla="*/ 0 h 21600"/>
              <a:gd name="T12" fmla="*/ 21600 w 21600"/>
              <a:gd name="T13" fmla="*/ 10800 h 21600"/>
              <a:gd name="T14" fmla="*/ 21179 w 21600"/>
              <a:gd name="T15" fmla="*/ 13785 h 21600"/>
              <a:gd name="T16" fmla="*/ 23773 w 21600"/>
              <a:gd name="T17" fmla="*/ 14532 h 21600"/>
              <a:gd name="T18" fmla="*/ 16973 w 21600"/>
              <a:gd name="T19" fmla="*/ 18294 h 21600"/>
              <a:gd name="T20" fmla="*/ 13210 w 21600"/>
              <a:gd name="T21" fmla="*/ 11493 h 21600"/>
              <a:gd name="T22" fmla="*/ 15805 w 21600"/>
              <a:gd name="T23" fmla="*/ 1223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600" h="21600">
                <a:moveTo>
                  <a:pt x="15805" y="12239"/>
                </a:moveTo>
                <a:cubicBezTo>
                  <a:pt x="15939" y="11771"/>
                  <a:pt x="16008" y="11287"/>
                  <a:pt x="16008" y="10800"/>
                </a:cubicBezTo>
                <a:cubicBezTo>
                  <a:pt x="16008" y="7923"/>
                  <a:pt x="13676" y="5592"/>
                  <a:pt x="10800" y="5592"/>
                </a:cubicBezTo>
                <a:cubicBezTo>
                  <a:pt x="10348" y="5591"/>
                  <a:pt x="9898" y="5650"/>
                  <a:pt x="9461" y="5766"/>
                </a:cubicBezTo>
                <a:lnTo>
                  <a:pt x="8024" y="362"/>
                </a:lnTo>
                <a:cubicBezTo>
                  <a:pt x="8930" y="121"/>
                  <a:pt x="9863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809"/>
                  <a:pt x="21458" y="12814"/>
                  <a:pt x="21179" y="13785"/>
                </a:cubicBezTo>
                <a:lnTo>
                  <a:pt x="23773" y="14532"/>
                </a:lnTo>
                <a:lnTo>
                  <a:pt x="16973" y="18294"/>
                </a:lnTo>
                <a:lnTo>
                  <a:pt x="13210" y="11493"/>
                </a:lnTo>
                <a:lnTo>
                  <a:pt x="15805" y="122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281239" y="4281488"/>
            <a:ext cx="6467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使之具有命题的条件，而不具有命题的结论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/>
      <p:bldP spid="62469" grpId="0"/>
      <p:bldP spid="62470" grpId="0"/>
      <p:bldP spid="62471" grpId="0"/>
      <p:bldP spid="62472" grpId="0"/>
      <p:bldP spid="62474" grpId="0"/>
      <p:bldP spid="62475" grpId="0"/>
      <p:bldP spid="624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3"/>
          <p:cNvSpPr txBox="1">
            <a:spLocks noChangeArrowheads="1"/>
          </p:cNvSpPr>
          <p:nvPr/>
        </p:nvSpPr>
        <p:spPr bwMode="auto">
          <a:xfrm>
            <a:off x="425451" y="1371600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同旁内角互补（   ）</a:t>
            </a:r>
          </a:p>
        </p:txBody>
      </p:sp>
      <p:sp>
        <p:nvSpPr>
          <p:cNvPr id="115715" name="Text Box 4"/>
          <p:cNvSpPr txBox="1">
            <a:spLocks noChangeArrowheads="1"/>
          </p:cNvSpPr>
          <p:nvPr/>
        </p:nvSpPr>
        <p:spPr bwMode="auto">
          <a:xfrm>
            <a:off x="430213" y="2709863"/>
            <a:ext cx="59298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两点可以确定一条直线（   ）</a:t>
            </a:r>
          </a:p>
        </p:txBody>
      </p:sp>
      <p:sp>
        <p:nvSpPr>
          <p:cNvPr id="115716" name="Text Box 5"/>
          <p:cNvSpPr txBox="1">
            <a:spLocks noChangeArrowheads="1"/>
          </p:cNvSpPr>
          <p:nvPr/>
        </p:nvSpPr>
        <p:spPr bwMode="auto">
          <a:xfrm>
            <a:off x="457201" y="4008835"/>
            <a:ext cx="8263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互为邻补角的两个角的平分线互相垂直（  ）</a:t>
            </a:r>
          </a:p>
        </p:txBody>
      </p:sp>
      <p:sp>
        <p:nvSpPr>
          <p:cNvPr id="115717" name="Text Box 6"/>
          <p:cNvSpPr txBox="1">
            <a:spLocks noChangeArrowheads="1"/>
          </p:cNvSpPr>
          <p:nvPr/>
        </p:nvSpPr>
        <p:spPr bwMode="auto">
          <a:xfrm>
            <a:off x="385763" y="1810941"/>
            <a:ext cx="6468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一个角的补角大于这个角（    ）</a:t>
            </a:r>
          </a:p>
        </p:txBody>
      </p:sp>
      <p:sp>
        <p:nvSpPr>
          <p:cNvPr id="115718" name="Text Box 7"/>
          <p:cNvSpPr txBox="1">
            <a:spLocks noChangeArrowheads="1"/>
          </p:cNvSpPr>
          <p:nvPr/>
        </p:nvSpPr>
        <p:spPr bwMode="auto">
          <a:xfrm>
            <a:off x="355601" y="996554"/>
            <a:ext cx="8983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判断下列命题的真假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真的用“√”，假的用“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×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表示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5719" name="Text Box 8"/>
          <p:cNvSpPr txBox="1">
            <a:spLocks noChangeArrowheads="1"/>
          </p:cNvSpPr>
          <p:nvPr/>
        </p:nvSpPr>
        <p:spPr bwMode="auto">
          <a:xfrm>
            <a:off x="430213" y="3133725"/>
            <a:ext cx="53912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两点之间线段最短（    ）</a:t>
            </a:r>
          </a:p>
        </p:txBody>
      </p:sp>
      <p:sp>
        <p:nvSpPr>
          <p:cNvPr id="115720" name="Text Box 9"/>
          <p:cNvSpPr txBox="1">
            <a:spLocks noChangeArrowheads="1"/>
          </p:cNvSpPr>
          <p:nvPr/>
        </p:nvSpPr>
        <p:spPr bwMode="auto">
          <a:xfrm>
            <a:off x="388938" y="2212182"/>
            <a:ext cx="61093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相等的两个角是对顶角（    ）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721351" y="183832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7793038" y="4030266"/>
            <a:ext cx="696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15723" name="Text Box 12"/>
          <p:cNvSpPr txBox="1">
            <a:spLocks noChangeArrowheads="1"/>
          </p:cNvSpPr>
          <p:nvPr/>
        </p:nvSpPr>
        <p:spPr bwMode="auto">
          <a:xfrm>
            <a:off x="439738" y="3559969"/>
            <a:ext cx="4852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同角的余角相等（   ）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5432426" y="2215754"/>
            <a:ext cx="696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5360988" y="2755106"/>
            <a:ext cx="696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711701" y="3133725"/>
            <a:ext cx="696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4352926" y="3565922"/>
            <a:ext cx="696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3949701" y="1390650"/>
            <a:ext cx="696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115729" name="圆角矩形 31"/>
          <p:cNvSpPr>
            <a:spLocks noChangeArrowheads="1"/>
          </p:cNvSpPr>
          <p:nvPr/>
        </p:nvSpPr>
        <p:spPr bwMode="auto">
          <a:xfrm>
            <a:off x="498475" y="535781"/>
            <a:ext cx="1430338" cy="3571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练一练</a:t>
            </a:r>
            <a:endParaRPr lang="zh-CN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  <p:bldP spid="34" grpId="0"/>
      <p:bldP spid="37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B8B"/>
              </a:solidFill>
            </a:endParaRPr>
          </a:p>
        </p:txBody>
      </p:sp>
      <p:sp>
        <p:nvSpPr>
          <p:cNvPr id="116739" name="Text Box 2"/>
          <p:cNvSpPr txBox="1">
            <a:spLocks noChangeArrowheads="1"/>
          </p:cNvSpPr>
          <p:nvPr/>
        </p:nvSpPr>
        <p:spPr bwMode="auto">
          <a:xfrm>
            <a:off x="395289" y="482204"/>
            <a:ext cx="8351837" cy="436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１．下列句子中，哪些是命题？哪些不是命题？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⑴对顶角相等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⑵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画一个角等于已知角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⑶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两直线平行，同位角相等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⑷a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两条直线平行吗？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⑸温柔的李明明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⑹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玫瑰花是动物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⑺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⑻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</a:p>
        </p:txBody>
      </p:sp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5221288" y="1491854"/>
            <a:ext cx="1223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</a:t>
            </a: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5868988" y="181570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4913314" y="2205038"/>
            <a:ext cx="136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</a:t>
            </a:r>
          </a:p>
        </p:txBody>
      </p:sp>
      <p:sp>
        <p:nvSpPr>
          <p:cNvPr id="342022" name="Text Box 6"/>
          <p:cNvSpPr txBox="1">
            <a:spLocks noChangeArrowheads="1"/>
          </p:cNvSpPr>
          <p:nvPr/>
        </p:nvSpPr>
        <p:spPr bwMode="auto">
          <a:xfrm>
            <a:off x="3503613" y="2581275"/>
            <a:ext cx="1439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</a:t>
            </a:r>
          </a:p>
        </p:txBody>
      </p:sp>
      <p:sp>
        <p:nvSpPr>
          <p:cNvPr id="342023" name="Text Box 7"/>
          <p:cNvSpPr txBox="1">
            <a:spLocks noChangeArrowheads="1"/>
          </p:cNvSpPr>
          <p:nvPr/>
        </p:nvSpPr>
        <p:spPr bwMode="auto">
          <a:xfrm>
            <a:off x="3695701" y="3051573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4233863" y="3439716"/>
            <a:ext cx="1223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</a:t>
            </a:r>
          </a:p>
        </p:txBody>
      </p:sp>
      <p:sp>
        <p:nvSpPr>
          <p:cNvPr id="342025" name="Text Box 9"/>
          <p:cNvSpPr txBox="1">
            <a:spLocks noChangeArrowheads="1"/>
          </p:cNvSpPr>
          <p:nvPr/>
        </p:nvSpPr>
        <p:spPr bwMode="auto">
          <a:xfrm>
            <a:off x="4789488" y="1153716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342026" name="Text Box 10"/>
          <p:cNvSpPr txBox="1">
            <a:spLocks noChangeArrowheads="1"/>
          </p:cNvSpPr>
          <p:nvPr/>
        </p:nvSpPr>
        <p:spPr bwMode="auto">
          <a:xfrm>
            <a:off x="5329238" y="390406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116748" name="Text Box 14"/>
          <p:cNvSpPr txBox="1">
            <a:spLocks noChangeArrowheads="1"/>
          </p:cNvSpPr>
          <p:nvPr/>
        </p:nvSpPr>
        <p:spPr bwMode="auto">
          <a:xfrm>
            <a:off x="292100" y="462028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(9)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八荣八耻是我们做人的基本准则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6408738" y="4292204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/>
      <p:bldP spid="342020" grpId="0"/>
      <p:bldP spid="342021" grpId="0"/>
      <p:bldP spid="342022" grpId="0"/>
      <p:bldP spid="342023" grpId="0"/>
      <p:bldP spid="342024" grpId="0"/>
      <p:bldP spid="342025" grpId="0"/>
      <p:bldP spid="342026" grpId="0"/>
      <p:bldP spid="3420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5"/>
          <p:cNvGrpSpPr/>
          <p:nvPr/>
        </p:nvGrpSpPr>
        <p:grpSpPr bwMode="auto">
          <a:xfrm>
            <a:off x="842964" y="1006078"/>
            <a:ext cx="7678737" cy="3108722"/>
            <a:chOff x="295" y="1207"/>
            <a:chExt cx="4837" cy="2611"/>
          </a:xfrm>
        </p:grpSpPr>
        <p:sp>
          <p:nvSpPr>
            <p:cNvPr id="117763" name="Text Box 6"/>
            <p:cNvSpPr txBox="1">
              <a:spLocks noChangeArrowheads="1"/>
            </p:cNvSpPr>
            <p:nvPr/>
          </p:nvSpPr>
          <p:spPr bwMode="auto">
            <a:xfrm>
              <a:off x="295" y="1207"/>
              <a:ext cx="4837" cy="2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．  下列句子中，哪些是命题？哪些不是命题？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）正数大于一切负数吗？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）两点之间线段最短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）    不是无理数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）作一条直线和已知直线平行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17764" name="Object 7"/>
            <p:cNvGraphicFramePr>
              <a:graphicFrameLocks noChangeAspect="1"/>
            </p:cNvGraphicFramePr>
            <p:nvPr/>
          </p:nvGraphicFramePr>
          <p:xfrm>
            <a:off x="801" y="2417"/>
            <a:ext cx="386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74" r:id="rId3" imgW="356235" imgH="292735" progId="Equation.3">
                    <p:embed/>
                  </p:oleObj>
                </mc:Choice>
                <mc:Fallback>
                  <p:oleObj r:id="rId3" imgW="356235" imgH="29273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1" y="2417"/>
                          <a:ext cx="386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5830889" y="1918098"/>
            <a:ext cx="1800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 √ ）</a:t>
            </a:r>
          </a:p>
        </p:txBody>
      </p:sp>
      <p:sp>
        <p:nvSpPr>
          <p:cNvPr id="348170" name="Text Box 10"/>
          <p:cNvSpPr txBox="1">
            <a:spLocks noChangeArrowheads="1"/>
          </p:cNvSpPr>
          <p:nvPr/>
        </p:nvSpPr>
        <p:spPr bwMode="auto">
          <a:xfrm>
            <a:off x="5830889" y="1409700"/>
            <a:ext cx="1584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348171" name="Rectangle 11"/>
          <p:cNvSpPr>
            <a:spLocks noChangeArrowheads="1"/>
          </p:cNvSpPr>
          <p:nvPr/>
        </p:nvSpPr>
        <p:spPr bwMode="auto">
          <a:xfrm>
            <a:off x="6156326" y="2926557"/>
            <a:ext cx="2017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899151" y="2377679"/>
            <a:ext cx="1800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 √ 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8" grpId="0"/>
      <p:bldP spid="348170" grpId="0"/>
      <p:bldP spid="348171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MH_Other_10"/>
          <p:cNvSpPr>
            <a:spLocks noChangeArrowheads="1"/>
          </p:cNvSpPr>
          <p:nvPr/>
        </p:nvSpPr>
        <p:spPr bwMode="auto">
          <a:xfrm>
            <a:off x="2033588" y="1262062"/>
            <a:ext cx="88900" cy="66675"/>
          </a:xfrm>
          <a:custGeom>
            <a:avLst/>
            <a:gdLst>
              <a:gd name="T0" fmla="*/ 39 w 43"/>
              <a:gd name="T1" fmla="*/ 18 h 44"/>
              <a:gd name="T2" fmla="*/ 25 w 43"/>
              <a:gd name="T3" fmla="*/ 18 h 44"/>
              <a:gd name="T4" fmla="*/ 25 w 43"/>
              <a:gd name="T5" fmla="*/ 4 h 44"/>
              <a:gd name="T6" fmla="*/ 21 w 43"/>
              <a:gd name="T7" fmla="*/ 0 h 44"/>
              <a:gd name="T8" fmla="*/ 18 w 43"/>
              <a:gd name="T9" fmla="*/ 4 h 44"/>
              <a:gd name="T10" fmla="*/ 18 w 43"/>
              <a:gd name="T11" fmla="*/ 18 h 44"/>
              <a:gd name="T12" fmla="*/ 3 w 43"/>
              <a:gd name="T13" fmla="*/ 18 h 44"/>
              <a:gd name="T14" fmla="*/ 0 w 43"/>
              <a:gd name="T15" fmla="*/ 22 h 44"/>
              <a:gd name="T16" fmla="*/ 3 w 43"/>
              <a:gd name="T17" fmla="*/ 26 h 44"/>
              <a:gd name="T18" fmla="*/ 18 w 43"/>
              <a:gd name="T19" fmla="*/ 26 h 44"/>
              <a:gd name="T20" fmla="*/ 18 w 43"/>
              <a:gd name="T21" fmla="*/ 40 h 44"/>
              <a:gd name="T22" fmla="*/ 21 w 43"/>
              <a:gd name="T23" fmla="*/ 44 h 44"/>
              <a:gd name="T24" fmla="*/ 25 w 43"/>
              <a:gd name="T25" fmla="*/ 40 h 44"/>
              <a:gd name="T26" fmla="*/ 25 w 43"/>
              <a:gd name="T27" fmla="*/ 26 h 44"/>
              <a:gd name="T28" fmla="*/ 39 w 43"/>
              <a:gd name="T29" fmla="*/ 26 h 44"/>
              <a:gd name="T30" fmla="*/ 43 w 43"/>
              <a:gd name="T31" fmla="*/ 22 h 44"/>
              <a:gd name="T32" fmla="*/ 39 w 43"/>
              <a:gd name="T33" fmla="*/ 1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grpSp>
        <p:nvGrpSpPr>
          <p:cNvPr id="97283" name="Group 10"/>
          <p:cNvGrpSpPr/>
          <p:nvPr/>
        </p:nvGrpSpPr>
        <p:grpSpPr bwMode="auto">
          <a:xfrm>
            <a:off x="714375" y="803672"/>
            <a:ext cx="222250" cy="161925"/>
            <a:chOff x="348" y="329"/>
            <a:chExt cx="349" cy="340"/>
          </a:xfrm>
        </p:grpSpPr>
        <p:sp>
          <p:nvSpPr>
            <p:cNvPr id="97284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97285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97286" name="MH_SubTitle_4"/>
          <p:cNvSpPr txBox="1">
            <a:spLocks noChangeArrowheads="1"/>
          </p:cNvSpPr>
          <p:nvPr/>
        </p:nvSpPr>
        <p:spPr bwMode="auto">
          <a:xfrm>
            <a:off x="2894014" y="853679"/>
            <a:ext cx="1938337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4348" name="文本框 14347"/>
          <p:cNvSpPr txBox="1">
            <a:spLocks noChangeArrowheads="1"/>
          </p:cNvSpPr>
          <p:nvPr/>
        </p:nvSpPr>
        <p:spPr bwMode="auto">
          <a:xfrm>
            <a:off x="347663" y="1551385"/>
            <a:ext cx="865346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理解定义、命题的概念，能区分命题的条件和结论，并把命题写成“如果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……”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的形式．（重点）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了解真命题和假命题的概念，能判断一个命题的真假性，并会对假命题举反例．（难点）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114" name="Group 2"/>
          <p:cNvGrpSpPr/>
          <p:nvPr/>
        </p:nvGrpSpPr>
        <p:grpSpPr bwMode="auto">
          <a:xfrm>
            <a:off x="468314" y="2876551"/>
            <a:ext cx="8207374" cy="929879"/>
            <a:chOff x="385" y="1933"/>
            <a:chExt cx="5170" cy="781"/>
          </a:xfrm>
        </p:grpSpPr>
        <p:sp>
          <p:nvSpPr>
            <p:cNvPr id="118787" name="Rectangle 3"/>
            <p:cNvSpPr>
              <a:spLocks noChangeArrowheads="1"/>
            </p:cNvSpPr>
            <p:nvPr/>
          </p:nvSpPr>
          <p:spPr bwMode="auto">
            <a:xfrm>
              <a:off x="398" y="1933"/>
              <a:ext cx="5157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如果在同一个三角形中，有两个角相等，那么这两个角所对</a:t>
              </a:r>
            </a:p>
            <a:p>
              <a:pPr>
                <a:buFont typeface="Arial" panose="020B0604020202020204" pitchFamily="34" charset="0"/>
                <a:buNone/>
              </a:pPr>
              <a:endPara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18788" name="Rectangle 4"/>
            <p:cNvSpPr>
              <a:spLocks noChangeArrowheads="1"/>
            </p:cNvSpPr>
            <p:nvPr/>
          </p:nvSpPr>
          <p:spPr bwMode="auto">
            <a:xfrm>
              <a:off x="385" y="2326"/>
              <a:ext cx="11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的边也相等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sp>
        <p:nvSpPr>
          <p:cNvPr id="10454" name="Rectangle 5"/>
          <p:cNvSpPr/>
          <p:nvPr/>
        </p:nvSpPr>
        <p:spPr>
          <a:xfrm>
            <a:off x="755650" y="519113"/>
            <a:ext cx="7634288" cy="1052596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3.</a:t>
            </a: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指出下列命题的条件和结论，并改写成“如果</a:t>
            </a:r>
            <a:r>
              <a:rPr lang="en-US" altLang="zh-CN" sz="24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……</a:t>
            </a: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那么</a:t>
            </a:r>
            <a:r>
              <a:rPr lang="en-US" altLang="zh-CN" sz="24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……”</a:t>
            </a: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的形式：</a:t>
            </a:r>
            <a:endParaRPr lang="zh-CN" altLang="en-US" sz="2400" noProof="1"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468314" y="1472804"/>
            <a:ext cx="64087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⑴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三条边对应相等的两个三角形全等；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6119" name="Rectangle 7"/>
          <p:cNvSpPr>
            <a:spLocks noChangeArrowheads="1"/>
          </p:cNvSpPr>
          <p:nvPr/>
        </p:nvSpPr>
        <p:spPr bwMode="auto">
          <a:xfrm>
            <a:off x="468313" y="2499122"/>
            <a:ext cx="5109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⑵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在同一个三角形中，等角对等边；</a:t>
            </a:r>
          </a:p>
        </p:txBody>
      </p:sp>
      <p:sp>
        <p:nvSpPr>
          <p:cNvPr id="346120" name="Rectangle 8"/>
          <p:cNvSpPr>
            <a:spLocks noChangeArrowheads="1"/>
          </p:cNvSpPr>
          <p:nvPr/>
        </p:nvSpPr>
        <p:spPr bwMode="auto">
          <a:xfrm>
            <a:off x="541338" y="3687366"/>
            <a:ext cx="21852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⑶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对顶角相等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46121" name="Rectangle 9"/>
          <p:cNvSpPr>
            <a:spLocks noChangeArrowheads="1"/>
          </p:cNvSpPr>
          <p:nvPr/>
        </p:nvSpPr>
        <p:spPr bwMode="auto">
          <a:xfrm>
            <a:off x="468313" y="1905000"/>
            <a:ext cx="8532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如果两个三角形有三条边对应相等，那么这两个三角形全等。</a:t>
            </a:r>
          </a:p>
        </p:txBody>
      </p:sp>
      <p:grpSp>
        <p:nvGrpSpPr>
          <p:cNvPr id="346122" name="Group 10"/>
          <p:cNvGrpSpPr/>
          <p:nvPr/>
        </p:nvGrpSpPr>
        <p:grpSpPr bwMode="auto">
          <a:xfrm>
            <a:off x="501651" y="2139556"/>
            <a:ext cx="4740275" cy="461963"/>
            <a:chOff x="431" y="1343"/>
            <a:chExt cx="2656" cy="388"/>
          </a:xfrm>
        </p:grpSpPr>
        <p:sp>
          <p:nvSpPr>
            <p:cNvPr id="118795" name="Line 11"/>
            <p:cNvSpPr>
              <a:spLocks noChangeShapeType="1"/>
            </p:cNvSpPr>
            <p:nvPr/>
          </p:nvSpPr>
          <p:spPr bwMode="auto">
            <a:xfrm flipV="1">
              <a:off x="431" y="1386"/>
              <a:ext cx="2656" cy="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8796" name="Text Box 12"/>
            <p:cNvSpPr txBox="1">
              <a:spLocks noChangeArrowheads="1"/>
            </p:cNvSpPr>
            <p:nvPr/>
          </p:nvSpPr>
          <p:spPr bwMode="auto">
            <a:xfrm>
              <a:off x="1380" y="1343"/>
              <a:ext cx="5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条件</a:t>
              </a:r>
            </a:p>
          </p:txBody>
        </p:sp>
      </p:grpSp>
      <p:grpSp>
        <p:nvGrpSpPr>
          <p:cNvPr id="346125" name="Group 13"/>
          <p:cNvGrpSpPr/>
          <p:nvPr/>
        </p:nvGrpSpPr>
        <p:grpSpPr bwMode="auto">
          <a:xfrm>
            <a:off x="828676" y="3146824"/>
            <a:ext cx="4608513" cy="461963"/>
            <a:chOff x="431" y="1343"/>
            <a:chExt cx="2903" cy="388"/>
          </a:xfrm>
        </p:grpSpPr>
        <p:sp>
          <p:nvSpPr>
            <p:cNvPr id="118798" name="Line 14"/>
            <p:cNvSpPr>
              <a:spLocks noChangeShapeType="1"/>
            </p:cNvSpPr>
            <p:nvPr/>
          </p:nvSpPr>
          <p:spPr bwMode="auto">
            <a:xfrm>
              <a:off x="431" y="1389"/>
              <a:ext cx="2903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1380" y="1343"/>
              <a:ext cx="50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条件</a:t>
              </a:r>
            </a:p>
          </p:txBody>
        </p:sp>
      </p:grp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541338" y="4064794"/>
            <a:ext cx="5878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如果两个角是对顶角，那么这两个角相等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46129" name="Group 17"/>
          <p:cNvGrpSpPr/>
          <p:nvPr/>
        </p:nvGrpSpPr>
        <p:grpSpPr bwMode="auto">
          <a:xfrm>
            <a:off x="612775" y="4443417"/>
            <a:ext cx="2736850" cy="461963"/>
            <a:chOff x="476" y="3249"/>
            <a:chExt cx="1724" cy="388"/>
          </a:xfrm>
        </p:grpSpPr>
        <p:sp>
          <p:nvSpPr>
            <p:cNvPr id="118802" name="Text Box 18"/>
            <p:cNvSpPr txBox="1">
              <a:spLocks noChangeArrowheads="1"/>
            </p:cNvSpPr>
            <p:nvPr/>
          </p:nvSpPr>
          <p:spPr bwMode="auto">
            <a:xfrm>
              <a:off x="1156" y="3249"/>
              <a:ext cx="50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条件</a:t>
              </a:r>
            </a:p>
          </p:txBody>
        </p:sp>
        <p:sp>
          <p:nvSpPr>
            <p:cNvPr id="118803" name="Line 19"/>
            <p:cNvSpPr>
              <a:spLocks noChangeShapeType="1"/>
            </p:cNvSpPr>
            <p:nvPr/>
          </p:nvSpPr>
          <p:spPr bwMode="auto">
            <a:xfrm>
              <a:off x="476" y="3249"/>
              <a:ext cx="1724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oup 10"/>
          <p:cNvGrpSpPr/>
          <p:nvPr/>
        </p:nvGrpSpPr>
        <p:grpSpPr bwMode="auto">
          <a:xfrm>
            <a:off x="5653089" y="2194321"/>
            <a:ext cx="2886075" cy="515540"/>
            <a:chOff x="1823" y="2141"/>
            <a:chExt cx="1618" cy="433"/>
          </a:xfrm>
        </p:grpSpPr>
        <p:sp>
          <p:nvSpPr>
            <p:cNvPr id="118805" name="Line 11"/>
            <p:cNvSpPr>
              <a:spLocks noChangeShapeType="1"/>
            </p:cNvSpPr>
            <p:nvPr/>
          </p:nvSpPr>
          <p:spPr bwMode="auto">
            <a:xfrm flipV="1">
              <a:off x="1823" y="2141"/>
              <a:ext cx="1618" cy="1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8806" name="Text Box 12"/>
            <p:cNvSpPr txBox="1">
              <a:spLocks noChangeArrowheads="1"/>
            </p:cNvSpPr>
            <p:nvPr/>
          </p:nvSpPr>
          <p:spPr bwMode="auto">
            <a:xfrm>
              <a:off x="2469" y="2186"/>
              <a:ext cx="5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结论</a:t>
              </a:r>
            </a:p>
          </p:txBody>
        </p:sp>
      </p:grpSp>
      <p:grpSp>
        <p:nvGrpSpPr>
          <p:cNvPr id="5" name="Group 10"/>
          <p:cNvGrpSpPr/>
          <p:nvPr/>
        </p:nvGrpSpPr>
        <p:grpSpPr bwMode="auto">
          <a:xfrm>
            <a:off x="3708401" y="4407695"/>
            <a:ext cx="2886075" cy="515542"/>
            <a:chOff x="1823" y="2141"/>
            <a:chExt cx="1618" cy="433"/>
          </a:xfrm>
        </p:grpSpPr>
        <p:sp>
          <p:nvSpPr>
            <p:cNvPr id="118808" name="Line 11"/>
            <p:cNvSpPr>
              <a:spLocks noChangeShapeType="1"/>
            </p:cNvSpPr>
            <p:nvPr/>
          </p:nvSpPr>
          <p:spPr bwMode="auto">
            <a:xfrm flipV="1">
              <a:off x="1823" y="2141"/>
              <a:ext cx="1618" cy="1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8809" name="Text Box 12"/>
            <p:cNvSpPr txBox="1">
              <a:spLocks noChangeArrowheads="1"/>
            </p:cNvSpPr>
            <p:nvPr/>
          </p:nvSpPr>
          <p:spPr bwMode="auto">
            <a:xfrm>
              <a:off x="2469" y="2186"/>
              <a:ext cx="5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结论</a:t>
              </a:r>
            </a:p>
          </p:txBody>
        </p:sp>
      </p:grpSp>
      <p:grpSp>
        <p:nvGrpSpPr>
          <p:cNvPr id="8" name="Group 10"/>
          <p:cNvGrpSpPr/>
          <p:nvPr/>
        </p:nvGrpSpPr>
        <p:grpSpPr bwMode="auto">
          <a:xfrm>
            <a:off x="5868989" y="3165871"/>
            <a:ext cx="2886075" cy="515540"/>
            <a:chOff x="1823" y="2141"/>
            <a:chExt cx="1618" cy="433"/>
          </a:xfrm>
        </p:grpSpPr>
        <p:sp>
          <p:nvSpPr>
            <p:cNvPr id="118811" name="Line 11"/>
            <p:cNvSpPr>
              <a:spLocks noChangeShapeType="1"/>
            </p:cNvSpPr>
            <p:nvPr/>
          </p:nvSpPr>
          <p:spPr bwMode="auto">
            <a:xfrm flipV="1">
              <a:off x="1823" y="2141"/>
              <a:ext cx="1618" cy="1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8812" name="Text Box 12"/>
            <p:cNvSpPr txBox="1">
              <a:spLocks noChangeArrowheads="1"/>
            </p:cNvSpPr>
            <p:nvPr/>
          </p:nvSpPr>
          <p:spPr bwMode="auto">
            <a:xfrm>
              <a:off x="2469" y="2186"/>
              <a:ext cx="5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结论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9" grpId="0"/>
      <p:bldP spid="346120" grpId="0"/>
      <p:bldP spid="346121" grpId="0"/>
      <p:bldP spid="3461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1187450" y="2246710"/>
            <a:ext cx="1511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定义与命题</a:t>
            </a:r>
          </a:p>
        </p:txBody>
      </p:sp>
      <p:sp>
        <p:nvSpPr>
          <p:cNvPr id="18" name="左大括号 17"/>
          <p:cNvSpPr/>
          <p:nvPr/>
        </p:nvSpPr>
        <p:spPr bwMode="auto">
          <a:xfrm>
            <a:off x="3059114" y="1221581"/>
            <a:ext cx="288925" cy="2591991"/>
          </a:xfrm>
          <a:prstGeom prst="leftBrace">
            <a:avLst>
              <a:gd name="adj1" fmla="val 9470"/>
              <a:gd name="adj2" fmla="val 50000"/>
            </a:avLst>
          </a:prstGeom>
          <a:noFill/>
          <a:ln w="25400">
            <a:solidFill>
              <a:srgbClr val="CC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3563939" y="1168004"/>
            <a:ext cx="93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20837" name="矩形 80"/>
          <p:cNvSpPr>
            <a:spLocks noChangeArrowheads="1"/>
          </p:cNvSpPr>
          <p:nvPr/>
        </p:nvSpPr>
        <p:spPr bwMode="auto">
          <a:xfrm>
            <a:off x="-36513" y="28576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5435601" y="1707357"/>
            <a:ext cx="24495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概念：判断一个事件的句子</a:t>
            </a: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5435601" y="2516982"/>
            <a:ext cx="24495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结构：如果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435601" y="3273029"/>
            <a:ext cx="24495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分类：真命题、假命题</a:t>
            </a:r>
          </a:p>
        </p:txBody>
      </p:sp>
      <p:sp>
        <p:nvSpPr>
          <p:cNvPr id="12307" name="Text Box 16"/>
          <p:cNvSpPr txBox="1">
            <a:spLocks noChangeArrowheads="1"/>
          </p:cNvSpPr>
          <p:nvPr/>
        </p:nvSpPr>
        <p:spPr bwMode="auto">
          <a:xfrm>
            <a:off x="3348038" y="2463404"/>
            <a:ext cx="15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</a:t>
            </a:r>
          </a:p>
        </p:txBody>
      </p:sp>
      <p:sp>
        <p:nvSpPr>
          <p:cNvPr id="2" name="左大括号 17"/>
          <p:cNvSpPr/>
          <p:nvPr/>
        </p:nvSpPr>
        <p:spPr bwMode="auto">
          <a:xfrm>
            <a:off x="5003801" y="1868091"/>
            <a:ext cx="288925" cy="1566863"/>
          </a:xfrm>
          <a:prstGeom prst="leftBrace">
            <a:avLst>
              <a:gd name="adj1" fmla="val 5724"/>
              <a:gd name="adj2" fmla="val 50000"/>
            </a:avLst>
          </a:prstGeom>
          <a:noFill/>
          <a:ln w="25400">
            <a:solidFill>
              <a:srgbClr val="CC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8" grpId="0" animBg="1"/>
      <p:bldP spid="12295" grpId="0"/>
      <p:bldP spid="12301" grpId="0"/>
      <p:bldP spid="12305" grpId="0"/>
      <p:bldP spid="12306" grpId="0"/>
      <p:bldP spid="12307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B8B"/>
              </a:solidFill>
            </a:endParaRPr>
          </a:p>
        </p:txBody>
      </p:sp>
      <p:sp>
        <p:nvSpPr>
          <p:cNvPr id="98307" name="圆角矩形 31"/>
          <p:cNvSpPr>
            <a:spLocks noChangeArrowheads="1"/>
          </p:cNvSpPr>
          <p:nvPr/>
        </p:nvSpPr>
        <p:spPr bwMode="auto">
          <a:xfrm>
            <a:off x="468313" y="573882"/>
            <a:ext cx="1428750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49154" name="Picture 2" descr="uarh4nj2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51226" y="3771901"/>
            <a:ext cx="1960563" cy="102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3" descr="qz_1rejo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9001" y="1727597"/>
            <a:ext cx="17684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0" name="Rectangle 4"/>
          <p:cNvSpPr>
            <a:spLocks noGrp="1" noChangeArrowheads="1"/>
          </p:cNvSpPr>
          <p:nvPr/>
        </p:nvSpPr>
        <p:spPr bwMode="auto">
          <a:xfrm>
            <a:off x="909639" y="951310"/>
            <a:ext cx="76231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小华与小刚正在津津有味地阅读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我们爱科学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》.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836613" y="1463279"/>
            <a:ext cx="2438400" cy="685800"/>
          </a:xfrm>
          <a:prstGeom prst="cloudCallout">
            <a:avLst>
              <a:gd name="adj1" fmla="val 61264"/>
              <a:gd name="adj2" fmla="val 423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这个黑客终于被逮住了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23" name="AutoShape 7"/>
          <p:cNvSpPr>
            <a:spLocks noChangeArrowheads="1"/>
          </p:cNvSpPr>
          <p:nvPr/>
        </p:nvSpPr>
        <p:spPr bwMode="auto">
          <a:xfrm>
            <a:off x="5408614" y="1275160"/>
            <a:ext cx="3494087" cy="1195388"/>
          </a:xfrm>
          <a:prstGeom prst="cloudCallout">
            <a:avLst>
              <a:gd name="adj1" fmla="val -62630"/>
              <a:gd name="adj2" fmla="val 1484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CC00FF"/>
                </a:solidFill>
                <a:latin typeface="宋体" panose="02010600030101010101" pitchFamily="2" charset="-122"/>
              </a:rPr>
              <a:t>是的</a:t>
            </a:r>
            <a:r>
              <a:rPr lang="en-US" altLang="zh-CN" b="1">
                <a:solidFill>
                  <a:srgbClr val="CC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>
                <a:solidFill>
                  <a:srgbClr val="CC00FF"/>
                </a:solidFill>
                <a:latin typeface="宋体" panose="02010600030101010101" pitchFamily="2" charset="-122"/>
              </a:rPr>
              <a:t>现在的因特网广泛运用于我们的生活中</a:t>
            </a:r>
            <a:r>
              <a:rPr lang="en-US" altLang="zh-CN" b="1">
                <a:solidFill>
                  <a:srgbClr val="CC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>
                <a:solidFill>
                  <a:srgbClr val="CC00FF"/>
                </a:solidFill>
                <a:latin typeface="宋体" panose="02010600030101010101" pitchFamily="2" charset="-122"/>
              </a:rPr>
              <a:t>给我们带来了方便</a:t>
            </a:r>
            <a:r>
              <a:rPr lang="en-US" altLang="zh-CN" b="1">
                <a:solidFill>
                  <a:srgbClr val="CC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>
                <a:solidFill>
                  <a:srgbClr val="CC00FF"/>
                </a:solidFill>
                <a:latin typeface="宋体" panose="02010600030101010101" pitchFamily="2" charset="-122"/>
              </a:rPr>
              <a:t>但</a:t>
            </a:r>
            <a:r>
              <a:rPr lang="en-US" altLang="zh-CN" b="1">
                <a:solidFill>
                  <a:srgbClr val="CC00FF"/>
                </a:solidFill>
                <a:latin typeface="宋体" panose="02010600030101010101" pitchFamily="2" charset="-122"/>
              </a:rPr>
              <a:t>…….</a:t>
            </a:r>
          </a:p>
        </p:txBody>
      </p:sp>
      <p:sp>
        <p:nvSpPr>
          <p:cNvPr id="2324" name="AutoShape 8"/>
          <p:cNvSpPr>
            <a:spLocks noChangeArrowheads="1"/>
          </p:cNvSpPr>
          <p:nvPr/>
        </p:nvSpPr>
        <p:spPr bwMode="auto">
          <a:xfrm>
            <a:off x="1038225" y="3298031"/>
            <a:ext cx="2438400" cy="685800"/>
          </a:xfrm>
          <a:prstGeom prst="cloudCallout">
            <a:avLst>
              <a:gd name="adj1" fmla="val 40560"/>
              <a:gd name="adj2" fmla="val 10781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这个黑客是个小偷吧？</a:t>
            </a:r>
          </a:p>
        </p:txBody>
      </p:sp>
      <p:sp>
        <p:nvSpPr>
          <p:cNvPr id="2325" name="AutoShape 9"/>
          <p:cNvSpPr>
            <a:spLocks noChangeArrowheads="1"/>
          </p:cNvSpPr>
          <p:nvPr/>
        </p:nvSpPr>
        <p:spPr bwMode="auto">
          <a:xfrm>
            <a:off x="5805488" y="3219450"/>
            <a:ext cx="2438400" cy="685800"/>
          </a:xfrm>
          <a:prstGeom prst="cloudCallout">
            <a:avLst>
              <a:gd name="adj1" fmla="val -74676"/>
              <a:gd name="adj2" fmla="val 11111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可能是个喜欢穿黑衣服的贼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26" name="Text Box 17"/>
          <p:cNvSpPr txBox="1">
            <a:spLocks noChangeArrowheads="1"/>
          </p:cNvSpPr>
          <p:nvPr/>
        </p:nvSpPr>
        <p:spPr bwMode="auto">
          <a:xfrm>
            <a:off x="944564" y="2463404"/>
            <a:ext cx="708342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坐在旁边的两个人一边听着他们的谈话，一边也在悄悄地议论着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  <p:bldP spid="2323" grpId="0"/>
      <p:bldP spid="2324" grpId="0"/>
      <p:bldP spid="2325" grpId="0"/>
      <p:bldP spid="23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AG0002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9338" y="1746648"/>
            <a:ext cx="1714500" cy="102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179" name="Group 3"/>
          <p:cNvGrpSpPr/>
          <p:nvPr/>
        </p:nvGrpSpPr>
        <p:grpSpPr bwMode="auto">
          <a:xfrm>
            <a:off x="650875" y="3119438"/>
            <a:ext cx="3709988" cy="1450181"/>
            <a:chOff x="816" y="2832"/>
            <a:chExt cx="2575" cy="1278"/>
          </a:xfrm>
        </p:grpSpPr>
        <p:pic>
          <p:nvPicPr>
            <p:cNvPr id="100356" name="Picture 4" descr="篮球赛"/>
            <p:cNvPicPr>
              <a:picLocks noChangeAspect="1" noChangeArrowheads="1"/>
            </p:cNvPicPr>
            <p:nvPr/>
          </p:nvPicPr>
          <p:blipFill>
            <a:blip r:embed="rId3" cstate="email">
              <a:biLevel thresh="50000"/>
              <a:grayscl/>
              <a:lum contrast="-30000"/>
            </a:blip>
            <a:srcRect/>
            <a:stretch>
              <a:fillRect/>
            </a:stretch>
          </p:blipFill>
          <p:spPr bwMode="auto">
            <a:xfrm>
              <a:off x="816" y="2835"/>
              <a:ext cx="1939" cy="1271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0357" name="Picture 5" descr="mh19990105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36" y="2832"/>
              <a:ext cx="655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3214" name="AutoShape 8"/>
          <p:cNvSpPr>
            <a:spLocks noChangeArrowheads="1"/>
          </p:cNvSpPr>
          <p:nvPr/>
        </p:nvSpPr>
        <p:spPr bwMode="auto">
          <a:xfrm>
            <a:off x="619125" y="1538287"/>
            <a:ext cx="3219450" cy="1263254"/>
          </a:xfrm>
          <a:prstGeom prst="cloudCallout">
            <a:avLst>
              <a:gd name="adj1" fmla="val 76676"/>
              <a:gd name="adj2" fmla="val -1107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小明的百米成绩有进步，已达到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秒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5843588" y="758429"/>
            <a:ext cx="2667000" cy="857250"/>
          </a:xfrm>
          <a:prstGeom prst="cloudCallout">
            <a:avLst>
              <a:gd name="adj1" fmla="val -18690"/>
              <a:gd name="adj2" fmla="val 8444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FF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好！继续努力</a:t>
            </a: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争取超过</a:t>
            </a: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秒</a:t>
            </a: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5070475" y="3830241"/>
            <a:ext cx="3271838" cy="727472"/>
          </a:xfrm>
          <a:prstGeom prst="cloudCallout">
            <a:avLst>
              <a:gd name="adj1" fmla="val -74889"/>
              <a:gd name="adj2" fmla="val -6783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不要再抢啦！每个人发一个球！</a:t>
            </a:r>
          </a:p>
        </p:txBody>
      </p:sp>
      <p:pic>
        <p:nvPicPr>
          <p:cNvPr id="50187" name="Picture 11" descr="051（致敬）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38688" y="1407319"/>
            <a:ext cx="1008062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2" name="Text Box 20"/>
          <p:cNvSpPr txBox="1">
            <a:spLocks noChangeArrowheads="1"/>
          </p:cNvSpPr>
          <p:nvPr/>
        </p:nvSpPr>
        <p:spPr bwMode="auto">
          <a:xfrm>
            <a:off x="520700" y="438150"/>
            <a:ext cx="81026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有一位田径教练向领导汇报训练</a:t>
            </a:r>
          </a:p>
          <a:p>
            <a:pPr>
              <a:lnSpc>
                <a:spcPct val="18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成绩；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4067175" y="2871788"/>
            <a:ext cx="48514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相传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阎锡山在观看士兵篮球赛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双方争抢非常激烈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于是命令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4" grpId="0"/>
      <p:bldP spid="50185" grpId="0"/>
      <p:bldP spid="50186" grpId="0"/>
      <p:bldP spid="501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6" name="矩形标注 4455"/>
          <p:cNvSpPr>
            <a:spLocks noChangeArrowheads="1"/>
          </p:cNvSpPr>
          <p:nvPr/>
        </p:nvSpPr>
        <p:spPr bwMode="auto">
          <a:xfrm>
            <a:off x="2268538" y="3543300"/>
            <a:ext cx="5040312" cy="1026319"/>
          </a:xfrm>
          <a:prstGeom prst="wedgeRectCallout">
            <a:avLst>
              <a:gd name="adj1" fmla="val -43764"/>
              <a:gd name="adj2" fmla="val 7517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01379" name="圆角矩形 4454"/>
          <p:cNvSpPr>
            <a:spLocks noChangeArrowheads="1"/>
          </p:cNvSpPr>
          <p:nvPr/>
        </p:nvSpPr>
        <p:spPr bwMode="auto">
          <a:xfrm>
            <a:off x="1474788" y="1006079"/>
            <a:ext cx="6121400" cy="702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1380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B8B"/>
              </a:solidFill>
            </a:endParaRPr>
          </a:p>
        </p:txBody>
      </p:sp>
      <p:grpSp>
        <p:nvGrpSpPr>
          <p:cNvPr id="101381" name="组合 6147"/>
          <p:cNvGrpSpPr/>
          <p:nvPr/>
        </p:nvGrpSpPr>
        <p:grpSpPr bwMode="auto">
          <a:xfrm>
            <a:off x="325438" y="304800"/>
            <a:ext cx="2232025" cy="739246"/>
            <a:chOff x="0" y="0"/>
            <a:chExt cx="3516" cy="1551"/>
          </a:xfrm>
        </p:grpSpPr>
        <p:sp>
          <p:nvSpPr>
            <p:cNvPr id="10138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138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138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138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142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定义</a:t>
              </a:r>
            </a:p>
          </p:txBody>
        </p:sp>
        <p:sp>
          <p:nvSpPr>
            <p:cNvPr id="10138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4448" name="Text Box 3"/>
          <p:cNvSpPr txBox="1">
            <a:spLocks noChangeArrowheads="1"/>
          </p:cNvSpPr>
          <p:nvPr/>
        </p:nvSpPr>
        <p:spPr bwMode="auto">
          <a:xfrm>
            <a:off x="1187451" y="1708548"/>
            <a:ext cx="6894513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交流必须对某些名称和术语有共同的语言认识才能进行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1388" name="Text Box 4"/>
          <p:cNvSpPr txBox="1">
            <a:spLocks noChangeArrowheads="1"/>
          </p:cNvSpPr>
          <p:nvPr/>
        </p:nvSpPr>
        <p:spPr bwMode="auto">
          <a:xfrm>
            <a:off x="1866900" y="1168004"/>
            <a:ext cx="565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根据上面的情境，你能得出什么结论？</a:t>
            </a:r>
          </a:p>
        </p:txBody>
      </p:sp>
      <p:sp>
        <p:nvSpPr>
          <p:cNvPr id="4450" name="Text Box 5"/>
          <p:cNvSpPr txBox="1">
            <a:spLocks noChangeArrowheads="1"/>
          </p:cNvSpPr>
          <p:nvPr/>
        </p:nvSpPr>
        <p:spPr bwMode="auto">
          <a:xfrm>
            <a:off x="1187451" y="2463404"/>
            <a:ext cx="69945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要对名称和术语的含义加以描述，作出明确规定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也就是给出它们的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  <a:r>
              <a:rPr lang="en-US" altLang="en-US" sz="24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51" name="Text Box 6"/>
          <p:cNvSpPr txBox="1">
            <a:spLocks noChangeArrowheads="1"/>
          </p:cNvSpPr>
          <p:nvPr/>
        </p:nvSpPr>
        <p:spPr bwMode="auto">
          <a:xfrm>
            <a:off x="2411413" y="3849291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请你举出你所熟知的一些定义例子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6" grpId="0"/>
      <p:bldP spid="4448" grpId="0"/>
      <p:bldP spid="4450" grpId="0"/>
      <p:bldP spid="44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圆角矩形 89238"/>
          <p:cNvSpPr>
            <a:spLocks noChangeArrowheads="1"/>
          </p:cNvSpPr>
          <p:nvPr/>
        </p:nvSpPr>
        <p:spPr bwMode="auto">
          <a:xfrm>
            <a:off x="468313" y="519113"/>
            <a:ext cx="8280400" cy="4050506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3427" name="Rectangle 2"/>
          <p:cNvSpPr>
            <a:spLocks noChangeArrowheads="1"/>
          </p:cNvSpPr>
          <p:nvPr/>
        </p:nvSpPr>
        <p:spPr bwMode="auto">
          <a:xfrm>
            <a:off x="855663" y="519113"/>
            <a:ext cx="7785100" cy="38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例如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1.“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具有中华人民共和国国籍的人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叫做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中华人民共和国公民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” 是“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中华人民共和国公民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”的定义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2. “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两点之间线段的长度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叫做这两点之间的距离” 是“两点之间的距离”的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3.“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在一个方程中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只含有一个未知数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并且未知数的指数是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1,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这样的方程叫做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一元一次方程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” 是“一元一次方程”的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31" name="Text Box 25"/>
          <p:cNvSpPr txBox="1">
            <a:spLocks noChangeArrowheads="1"/>
          </p:cNvSpPr>
          <p:nvPr/>
        </p:nvSpPr>
        <p:spPr bwMode="auto">
          <a:xfrm>
            <a:off x="704850" y="941785"/>
            <a:ext cx="7899400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你还能举出曾学过的“定义”吗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>
              <a:lnSpc>
                <a:spcPct val="1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无限不循环小数称为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无理数；</a:t>
            </a:r>
          </a:p>
          <a:p>
            <a:pPr>
              <a:lnSpc>
                <a:spcPct val="180000"/>
              </a:lnSpc>
              <a:buClr>
                <a:schemeClr val="accent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两条边相等的三角形叫做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等腰三角形；</a:t>
            </a:r>
          </a:p>
          <a:p>
            <a:pPr>
              <a:lnSpc>
                <a:spcPct val="180000"/>
              </a:lnSpc>
              <a:buClr>
                <a:schemeClr val="accent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能够完全重合的两个三角形叫做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全等三角形；</a:t>
            </a:r>
          </a:p>
          <a:p>
            <a:pPr>
              <a:lnSpc>
                <a:spcPct val="180000"/>
              </a:lnSpc>
              <a:buClr>
                <a:schemeClr val="accent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一般的，如果在某个变化过程中有两个变量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，并且对于变量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的每一个值，变量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有唯一确定的值与它对应，那么我们称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4451" name="圆角矩形 31"/>
          <p:cNvSpPr>
            <a:spLocks noChangeArrowheads="1"/>
          </p:cNvSpPr>
          <p:nvPr/>
        </p:nvSpPr>
        <p:spPr bwMode="auto">
          <a:xfrm>
            <a:off x="539750" y="519113"/>
            <a:ext cx="1079500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想一想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组合 6147"/>
          <p:cNvGrpSpPr/>
          <p:nvPr/>
        </p:nvGrpSpPr>
        <p:grpSpPr bwMode="auto">
          <a:xfrm>
            <a:off x="325438" y="304800"/>
            <a:ext cx="2232025" cy="739246"/>
            <a:chOff x="0" y="0"/>
            <a:chExt cx="3516" cy="1551"/>
          </a:xfrm>
        </p:grpSpPr>
        <p:sp>
          <p:nvSpPr>
            <p:cNvPr id="10547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7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7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5478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142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命题</a:t>
              </a:r>
            </a:p>
          </p:txBody>
        </p:sp>
        <p:sp>
          <p:nvSpPr>
            <p:cNvPr id="10547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05480" name="Text Box 94"/>
          <p:cNvSpPr txBox="1">
            <a:spLocks noChangeArrowheads="1"/>
          </p:cNvSpPr>
          <p:nvPr/>
        </p:nvSpPr>
        <p:spPr bwMode="auto">
          <a:xfrm>
            <a:off x="568325" y="951310"/>
            <a:ext cx="7907338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下图表示某地的一个灌溉系统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处水流受到污染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处水流便受到污染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处水流受到污染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处水流便受到污染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处水流受到污染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处水流便受到污染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5481" name="Rectangle 5"/>
          <p:cNvSpPr>
            <a:spLocks noGrp="1" noChangeArrowheads="1"/>
          </p:cNvSpPr>
          <p:nvPr/>
        </p:nvSpPr>
        <p:spPr bwMode="auto">
          <a:xfrm>
            <a:off x="6699250" y="2518172"/>
            <a:ext cx="381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5482" name="Freeform 6"/>
          <p:cNvSpPr>
            <a:spLocks noChangeArrowheads="1"/>
          </p:cNvSpPr>
          <p:nvPr/>
        </p:nvSpPr>
        <p:spPr bwMode="auto">
          <a:xfrm>
            <a:off x="1162050" y="2558653"/>
            <a:ext cx="5429250" cy="1441847"/>
          </a:xfrm>
          <a:custGeom>
            <a:avLst/>
            <a:gdLst>
              <a:gd name="T0" fmla="*/ 0 w 3420"/>
              <a:gd name="T1" fmla="*/ 1211 h 1211"/>
              <a:gd name="T2" fmla="*/ 129 w 3420"/>
              <a:gd name="T3" fmla="*/ 1176 h 1211"/>
              <a:gd name="T4" fmla="*/ 458 w 3420"/>
              <a:gd name="T5" fmla="*/ 1070 h 1211"/>
              <a:gd name="T6" fmla="*/ 611 w 3420"/>
              <a:gd name="T7" fmla="*/ 1023 h 1211"/>
              <a:gd name="T8" fmla="*/ 775 w 3420"/>
              <a:gd name="T9" fmla="*/ 976 h 1211"/>
              <a:gd name="T10" fmla="*/ 822 w 3420"/>
              <a:gd name="T11" fmla="*/ 964 h 1211"/>
              <a:gd name="T12" fmla="*/ 893 w 3420"/>
              <a:gd name="T13" fmla="*/ 941 h 1211"/>
              <a:gd name="T14" fmla="*/ 1457 w 3420"/>
              <a:gd name="T15" fmla="*/ 776 h 1211"/>
              <a:gd name="T16" fmla="*/ 1763 w 3420"/>
              <a:gd name="T17" fmla="*/ 706 h 1211"/>
              <a:gd name="T18" fmla="*/ 1927 w 3420"/>
              <a:gd name="T19" fmla="*/ 647 h 1211"/>
              <a:gd name="T20" fmla="*/ 2092 w 3420"/>
              <a:gd name="T21" fmla="*/ 623 h 1211"/>
              <a:gd name="T22" fmla="*/ 2609 w 3420"/>
              <a:gd name="T23" fmla="*/ 541 h 1211"/>
              <a:gd name="T24" fmla="*/ 2738 w 3420"/>
              <a:gd name="T25" fmla="*/ 494 h 1211"/>
              <a:gd name="T26" fmla="*/ 2856 w 3420"/>
              <a:gd name="T27" fmla="*/ 435 h 1211"/>
              <a:gd name="T28" fmla="*/ 3115 w 3420"/>
              <a:gd name="T29" fmla="*/ 224 h 1211"/>
              <a:gd name="T30" fmla="*/ 3279 w 3420"/>
              <a:gd name="T31" fmla="*/ 59 h 1211"/>
              <a:gd name="T32" fmla="*/ 3361 w 3420"/>
              <a:gd name="T33" fmla="*/ 12 h 1211"/>
              <a:gd name="T34" fmla="*/ 3420 w 3420"/>
              <a:gd name="T35" fmla="*/ 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420" h="1211">
                <a:moveTo>
                  <a:pt x="0" y="1211"/>
                </a:moveTo>
                <a:cubicBezTo>
                  <a:pt x="45" y="1202"/>
                  <a:pt x="86" y="1191"/>
                  <a:pt x="129" y="1176"/>
                </a:cubicBezTo>
                <a:cubicBezTo>
                  <a:pt x="210" y="1095"/>
                  <a:pt x="350" y="1086"/>
                  <a:pt x="458" y="1070"/>
                </a:cubicBezTo>
                <a:cubicBezTo>
                  <a:pt x="515" y="1062"/>
                  <a:pt x="558" y="1044"/>
                  <a:pt x="611" y="1023"/>
                </a:cubicBezTo>
                <a:cubicBezTo>
                  <a:pt x="665" y="1001"/>
                  <a:pt x="719" y="992"/>
                  <a:pt x="775" y="976"/>
                </a:cubicBezTo>
                <a:cubicBezTo>
                  <a:pt x="791" y="971"/>
                  <a:pt x="806" y="969"/>
                  <a:pt x="822" y="964"/>
                </a:cubicBezTo>
                <a:cubicBezTo>
                  <a:pt x="846" y="957"/>
                  <a:pt x="893" y="941"/>
                  <a:pt x="893" y="941"/>
                </a:cubicBezTo>
                <a:cubicBezTo>
                  <a:pt x="1059" y="829"/>
                  <a:pt x="1262" y="804"/>
                  <a:pt x="1457" y="776"/>
                </a:cubicBezTo>
                <a:cubicBezTo>
                  <a:pt x="1558" y="741"/>
                  <a:pt x="1657" y="718"/>
                  <a:pt x="1763" y="706"/>
                </a:cubicBezTo>
                <a:cubicBezTo>
                  <a:pt x="1820" y="691"/>
                  <a:pt x="1872" y="663"/>
                  <a:pt x="1927" y="647"/>
                </a:cubicBezTo>
                <a:cubicBezTo>
                  <a:pt x="1952" y="640"/>
                  <a:pt x="2076" y="625"/>
                  <a:pt x="2092" y="623"/>
                </a:cubicBezTo>
                <a:cubicBezTo>
                  <a:pt x="2238" y="552"/>
                  <a:pt x="2453" y="552"/>
                  <a:pt x="2609" y="541"/>
                </a:cubicBezTo>
                <a:cubicBezTo>
                  <a:pt x="2653" y="512"/>
                  <a:pt x="2685" y="505"/>
                  <a:pt x="2738" y="494"/>
                </a:cubicBezTo>
                <a:cubicBezTo>
                  <a:pt x="2777" y="474"/>
                  <a:pt x="2822" y="464"/>
                  <a:pt x="2856" y="435"/>
                </a:cubicBezTo>
                <a:cubicBezTo>
                  <a:pt x="2941" y="363"/>
                  <a:pt x="3021" y="284"/>
                  <a:pt x="3115" y="224"/>
                </a:cubicBezTo>
                <a:cubicBezTo>
                  <a:pt x="3154" y="162"/>
                  <a:pt x="3214" y="96"/>
                  <a:pt x="3279" y="59"/>
                </a:cubicBezTo>
                <a:cubicBezTo>
                  <a:pt x="3306" y="43"/>
                  <a:pt x="3332" y="23"/>
                  <a:pt x="3361" y="12"/>
                </a:cubicBezTo>
                <a:cubicBezTo>
                  <a:pt x="3380" y="5"/>
                  <a:pt x="3420" y="0"/>
                  <a:pt x="34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83" name="Freeform 7"/>
          <p:cNvSpPr>
            <a:spLocks noChangeArrowheads="1"/>
          </p:cNvSpPr>
          <p:nvPr/>
        </p:nvSpPr>
        <p:spPr bwMode="auto">
          <a:xfrm>
            <a:off x="6348413" y="2699148"/>
            <a:ext cx="1198562" cy="1931194"/>
          </a:xfrm>
          <a:custGeom>
            <a:avLst/>
            <a:gdLst>
              <a:gd name="T0" fmla="*/ 518 w 755"/>
              <a:gd name="T1" fmla="*/ 0 h 1622"/>
              <a:gd name="T2" fmla="*/ 412 w 755"/>
              <a:gd name="T3" fmla="*/ 94 h 1622"/>
              <a:gd name="T4" fmla="*/ 294 w 755"/>
              <a:gd name="T5" fmla="*/ 235 h 1622"/>
              <a:gd name="T6" fmla="*/ 247 w 755"/>
              <a:gd name="T7" fmla="*/ 305 h 1622"/>
              <a:gd name="T8" fmla="*/ 212 w 755"/>
              <a:gd name="T9" fmla="*/ 376 h 1622"/>
              <a:gd name="T10" fmla="*/ 165 w 755"/>
              <a:gd name="T11" fmla="*/ 517 h 1622"/>
              <a:gd name="T12" fmla="*/ 71 w 755"/>
              <a:gd name="T13" fmla="*/ 611 h 1622"/>
              <a:gd name="T14" fmla="*/ 0 w 755"/>
              <a:gd name="T15" fmla="*/ 705 h 1622"/>
              <a:gd name="T16" fmla="*/ 189 w 755"/>
              <a:gd name="T17" fmla="*/ 787 h 1622"/>
              <a:gd name="T18" fmla="*/ 294 w 755"/>
              <a:gd name="T19" fmla="*/ 811 h 1622"/>
              <a:gd name="T20" fmla="*/ 365 w 755"/>
              <a:gd name="T21" fmla="*/ 834 h 1622"/>
              <a:gd name="T22" fmla="*/ 447 w 755"/>
              <a:gd name="T23" fmla="*/ 870 h 1622"/>
              <a:gd name="T24" fmla="*/ 553 w 755"/>
              <a:gd name="T25" fmla="*/ 952 h 1622"/>
              <a:gd name="T26" fmla="*/ 612 w 755"/>
              <a:gd name="T27" fmla="*/ 1093 h 1622"/>
              <a:gd name="T28" fmla="*/ 659 w 755"/>
              <a:gd name="T29" fmla="*/ 1199 h 1622"/>
              <a:gd name="T30" fmla="*/ 706 w 755"/>
              <a:gd name="T31" fmla="*/ 1305 h 1622"/>
              <a:gd name="T32" fmla="*/ 729 w 755"/>
              <a:gd name="T33" fmla="*/ 1622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55" h="1622">
                <a:moveTo>
                  <a:pt x="518" y="0"/>
                </a:moveTo>
                <a:cubicBezTo>
                  <a:pt x="437" y="80"/>
                  <a:pt x="474" y="51"/>
                  <a:pt x="412" y="94"/>
                </a:cubicBezTo>
                <a:cubicBezTo>
                  <a:pt x="377" y="145"/>
                  <a:pt x="332" y="187"/>
                  <a:pt x="294" y="235"/>
                </a:cubicBezTo>
                <a:cubicBezTo>
                  <a:pt x="277" y="257"/>
                  <a:pt x="247" y="305"/>
                  <a:pt x="247" y="305"/>
                </a:cubicBezTo>
                <a:cubicBezTo>
                  <a:pt x="222" y="388"/>
                  <a:pt x="254" y="293"/>
                  <a:pt x="212" y="376"/>
                </a:cubicBezTo>
                <a:cubicBezTo>
                  <a:pt x="193" y="413"/>
                  <a:pt x="192" y="490"/>
                  <a:pt x="165" y="517"/>
                </a:cubicBezTo>
                <a:cubicBezTo>
                  <a:pt x="131" y="551"/>
                  <a:pt x="111" y="585"/>
                  <a:pt x="71" y="611"/>
                </a:cubicBezTo>
                <a:cubicBezTo>
                  <a:pt x="42" y="654"/>
                  <a:pt x="17" y="656"/>
                  <a:pt x="0" y="705"/>
                </a:cubicBezTo>
                <a:cubicBezTo>
                  <a:pt x="28" y="788"/>
                  <a:pt x="112" y="779"/>
                  <a:pt x="189" y="787"/>
                </a:cubicBezTo>
                <a:cubicBezTo>
                  <a:pt x="281" y="819"/>
                  <a:pt x="145" y="774"/>
                  <a:pt x="294" y="811"/>
                </a:cubicBezTo>
                <a:cubicBezTo>
                  <a:pt x="318" y="817"/>
                  <a:pt x="365" y="834"/>
                  <a:pt x="365" y="834"/>
                </a:cubicBezTo>
                <a:cubicBezTo>
                  <a:pt x="449" y="891"/>
                  <a:pt x="346" y="827"/>
                  <a:pt x="447" y="870"/>
                </a:cubicBezTo>
                <a:cubicBezTo>
                  <a:pt x="487" y="887"/>
                  <a:pt x="517" y="927"/>
                  <a:pt x="553" y="952"/>
                </a:cubicBezTo>
                <a:cubicBezTo>
                  <a:pt x="570" y="1003"/>
                  <a:pt x="582" y="1049"/>
                  <a:pt x="612" y="1093"/>
                </a:cubicBezTo>
                <a:cubicBezTo>
                  <a:pt x="639" y="1177"/>
                  <a:pt x="621" y="1143"/>
                  <a:pt x="659" y="1199"/>
                </a:cubicBezTo>
                <a:cubicBezTo>
                  <a:pt x="687" y="1283"/>
                  <a:pt x="668" y="1249"/>
                  <a:pt x="706" y="1305"/>
                </a:cubicBezTo>
                <a:cubicBezTo>
                  <a:pt x="755" y="1453"/>
                  <a:pt x="729" y="1350"/>
                  <a:pt x="729" y="1622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84" name="Freeform 8"/>
          <p:cNvSpPr>
            <a:spLocks noChangeArrowheads="1"/>
          </p:cNvSpPr>
          <p:nvPr/>
        </p:nvSpPr>
        <p:spPr bwMode="auto">
          <a:xfrm>
            <a:off x="1403350" y="3846910"/>
            <a:ext cx="1155700" cy="559594"/>
          </a:xfrm>
          <a:custGeom>
            <a:avLst/>
            <a:gdLst>
              <a:gd name="T0" fmla="*/ 0 w 728"/>
              <a:gd name="T1" fmla="*/ 270 h 470"/>
              <a:gd name="T2" fmla="*/ 282 w 728"/>
              <a:gd name="T3" fmla="*/ 235 h 470"/>
              <a:gd name="T4" fmla="*/ 353 w 728"/>
              <a:gd name="T5" fmla="*/ 211 h 470"/>
              <a:gd name="T6" fmla="*/ 388 w 728"/>
              <a:gd name="T7" fmla="*/ 200 h 470"/>
              <a:gd name="T8" fmla="*/ 494 w 728"/>
              <a:gd name="T9" fmla="*/ 129 h 470"/>
              <a:gd name="T10" fmla="*/ 670 w 728"/>
              <a:gd name="T11" fmla="*/ 0 h 470"/>
              <a:gd name="T12" fmla="*/ 612 w 728"/>
              <a:gd name="T13" fmla="*/ 211 h 470"/>
              <a:gd name="T14" fmla="*/ 588 w 728"/>
              <a:gd name="T15" fmla="*/ 247 h 470"/>
              <a:gd name="T16" fmla="*/ 518 w 728"/>
              <a:gd name="T17" fmla="*/ 294 h 470"/>
              <a:gd name="T18" fmla="*/ 424 w 728"/>
              <a:gd name="T19" fmla="*/ 388 h 470"/>
              <a:gd name="T20" fmla="*/ 400 w 728"/>
              <a:gd name="T21" fmla="*/ 423 h 470"/>
              <a:gd name="T22" fmla="*/ 318 w 728"/>
              <a:gd name="T23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8" h="470">
                <a:moveTo>
                  <a:pt x="0" y="270"/>
                </a:moveTo>
                <a:cubicBezTo>
                  <a:pt x="92" y="263"/>
                  <a:pt x="191" y="260"/>
                  <a:pt x="282" y="235"/>
                </a:cubicBezTo>
                <a:cubicBezTo>
                  <a:pt x="306" y="228"/>
                  <a:pt x="329" y="219"/>
                  <a:pt x="353" y="211"/>
                </a:cubicBezTo>
                <a:cubicBezTo>
                  <a:pt x="365" y="207"/>
                  <a:pt x="388" y="200"/>
                  <a:pt x="388" y="200"/>
                </a:cubicBezTo>
                <a:cubicBezTo>
                  <a:pt x="423" y="177"/>
                  <a:pt x="464" y="159"/>
                  <a:pt x="494" y="129"/>
                </a:cubicBezTo>
                <a:cubicBezTo>
                  <a:pt x="550" y="74"/>
                  <a:pt x="595" y="26"/>
                  <a:pt x="670" y="0"/>
                </a:cubicBezTo>
                <a:cubicBezTo>
                  <a:pt x="728" y="85"/>
                  <a:pt x="664" y="148"/>
                  <a:pt x="612" y="211"/>
                </a:cubicBezTo>
                <a:cubicBezTo>
                  <a:pt x="603" y="222"/>
                  <a:pt x="599" y="237"/>
                  <a:pt x="588" y="247"/>
                </a:cubicBezTo>
                <a:cubicBezTo>
                  <a:pt x="567" y="266"/>
                  <a:pt x="518" y="294"/>
                  <a:pt x="518" y="294"/>
                </a:cubicBezTo>
                <a:cubicBezTo>
                  <a:pt x="491" y="334"/>
                  <a:pt x="464" y="361"/>
                  <a:pt x="424" y="388"/>
                </a:cubicBezTo>
                <a:cubicBezTo>
                  <a:pt x="416" y="400"/>
                  <a:pt x="411" y="414"/>
                  <a:pt x="400" y="423"/>
                </a:cubicBezTo>
                <a:cubicBezTo>
                  <a:pt x="364" y="451"/>
                  <a:pt x="342" y="418"/>
                  <a:pt x="318" y="47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85" name="Freeform 9"/>
          <p:cNvSpPr>
            <a:spLocks noChangeArrowheads="1"/>
          </p:cNvSpPr>
          <p:nvPr/>
        </p:nvSpPr>
        <p:spPr bwMode="auto">
          <a:xfrm>
            <a:off x="2243139" y="3740944"/>
            <a:ext cx="966787" cy="819150"/>
          </a:xfrm>
          <a:custGeom>
            <a:avLst/>
            <a:gdLst>
              <a:gd name="T0" fmla="*/ 0 w 609"/>
              <a:gd name="T1" fmla="*/ 594 h 688"/>
              <a:gd name="T2" fmla="*/ 106 w 609"/>
              <a:gd name="T3" fmla="*/ 547 h 688"/>
              <a:gd name="T4" fmla="*/ 118 w 609"/>
              <a:gd name="T5" fmla="*/ 512 h 688"/>
              <a:gd name="T6" fmla="*/ 212 w 609"/>
              <a:gd name="T7" fmla="*/ 418 h 688"/>
              <a:gd name="T8" fmla="*/ 271 w 609"/>
              <a:gd name="T9" fmla="*/ 277 h 688"/>
              <a:gd name="T10" fmla="*/ 294 w 609"/>
              <a:gd name="T11" fmla="*/ 242 h 688"/>
              <a:gd name="T12" fmla="*/ 353 w 609"/>
              <a:gd name="T13" fmla="*/ 101 h 688"/>
              <a:gd name="T14" fmla="*/ 423 w 609"/>
              <a:gd name="T15" fmla="*/ 6 h 688"/>
              <a:gd name="T16" fmla="*/ 482 w 609"/>
              <a:gd name="T17" fmla="*/ 53 h 688"/>
              <a:gd name="T18" fmla="*/ 588 w 609"/>
              <a:gd name="T19" fmla="*/ 159 h 688"/>
              <a:gd name="T20" fmla="*/ 600 w 609"/>
              <a:gd name="T21" fmla="*/ 206 h 688"/>
              <a:gd name="T22" fmla="*/ 529 w 609"/>
              <a:gd name="T23" fmla="*/ 253 h 688"/>
              <a:gd name="T24" fmla="*/ 388 w 609"/>
              <a:gd name="T25" fmla="*/ 371 h 688"/>
              <a:gd name="T26" fmla="*/ 259 w 609"/>
              <a:gd name="T27" fmla="*/ 618 h 688"/>
              <a:gd name="T28" fmla="*/ 224 w 609"/>
              <a:gd name="T29" fmla="*/ 68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09" h="688">
                <a:moveTo>
                  <a:pt x="0" y="594"/>
                </a:moveTo>
                <a:cubicBezTo>
                  <a:pt x="49" y="584"/>
                  <a:pt x="71" y="588"/>
                  <a:pt x="106" y="547"/>
                </a:cubicBezTo>
                <a:cubicBezTo>
                  <a:pt x="114" y="538"/>
                  <a:pt x="110" y="522"/>
                  <a:pt x="118" y="512"/>
                </a:cubicBezTo>
                <a:cubicBezTo>
                  <a:pt x="145" y="478"/>
                  <a:pt x="187" y="468"/>
                  <a:pt x="212" y="418"/>
                </a:cubicBezTo>
                <a:cubicBezTo>
                  <a:pt x="231" y="381"/>
                  <a:pt x="252" y="306"/>
                  <a:pt x="271" y="277"/>
                </a:cubicBezTo>
                <a:cubicBezTo>
                  <a:pt x="279" y="265"/>
                  <a:pt x="288" y="255"/>
                  <a:pt x="294" y="242"/>
                </a:cubicBezTo>
                <a:cubicBezTo>
                  <a:pt x="318" y="187"/>
                  <a:pt x="321" y="148"/>
                  <a:pt x="353" y="101"/>
                </a:cubicBezTo>
                <a:cubicBezTo>
                  <a:pt x="369" y="54"/>
                  <a:pt x="382" y="34"/>
                  <a:pt x="423" y="6"/>
                </a:cubicBezTo>
                <a:cubicBezTo>
                  <a:pt x="493" y="29"/>
                  <a:pt x="429" y="0"/>
                  <a:pt x="482" y="53"/>
                </a:cubicBezTo>
                <a:cubicBezTo>
                  <a:pt x="602" y="173"/>
                  <a:pt x="535" y="78"/>
                  <a:pt x="588" y="159"/>
                </a:cubicBezTo>
                <a:cubicBezTo>
                  <a:pt x="592" y="175"/>
                  <a:pt x="609" y="192"/>
                  <a:pt x="600" y="206"/>
                </a:cubicBezTo>
                <a:cubicBezTo>
                  <a:pt x="585" y="230"/>
                  <a:pt x="553" y="237"/>
                  <a:pt x="529" y="253"/>
                </a:cubicBezTo>
                <a:cubicBezTo>
                  <a:pt x="470" y="293"/>
                  <a:pt x="441" y="318"/>
                  <a:pt x="388" y="371"/>
                </a:cubicBezTo>
                <a:cubicBezTo>
                  <a:pt x="321" y="438"/>
                  <a:pt x="288" y="531"/>
                  <a:pt x="259" y="618"/>
                </a:cubicBezTo>
                <a:cubicBezTo>
                  <a:pt x="252" y="638"/>
                  <a:pt x="250" y="688"/>
                  <a:pt x="224" y="688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86" name="Freeform 10"/>
          <p:cNvSpPr>
            <a:spLocks noChangeArrowheads="1"/>
          </p:cNvSpPr>
          <p:nvPr/>
        </p:nvSpPr>
        <p:spPr bwMode="auto">
          <a:xfrm>
            <a:off x="2878139" y="3537348"/>
            <a:ext cx="1889125" cy="1134665"/>
          </a:xfrm>
          <a:custGeom>
            <a:avLst/>
            <a:gdLst>
              <a:gd name="T0" fmla="*/ 0 w 1190"/>
              <a:gd name="T1" fmla="*/ 871 h 953"/>
              <a:gd name="T2" fmla="*/ 141 w 1190"/>
              <a:gd name="T3" fmla="*/ 800 h 953"/>
              <a:gd name="T4" fmla="*/ 306 w 1190"/>
              <a:gd name="T5" fmla="*/ 612 h 953"/>
              <a:gd name="T6" fmla="*/ 353 w 1190"/>
              <a:gd name="T7" fmla="*/ 542 h 953"/>
              <a:gd name="T8" fmla="*/ 400 w 1190"/>
              <a:gd name="T9" fmla="*/ 424 h 953"/>
              <a:gd name="T10" fmla="*/ 447 w 1190"/>
              <a:gd name="T11" fmla="*/ 342 h 953"/>
              <a:gd name="T12" fmla="*/ 458 w 1190"/>
              <a:gd name="T13" fmla="*/ 307 h 953"/>
              <a:gd name="T14" fmla="*/ 682 w 1190"/>
              <a:gd name="T15" fmla="*/ 166 h 953"/>
              <a:gd name="T16" fmla="*/ 999 w 1190"/>
              <a:gd name="T17" fmla="*/ 60 h 953"/>
              <a:gd name="T18" fmla="*/ 1117 w 1190"/>
              <a:gd name="T19" fmla="*/ 25 h 953"/>
              <a:gd name="T20" fmla="*/ 1175 w 1190"/>
              <a:gd name="T21" fmla="*/ 13 h 953"/>
              <a:gd name="T22" fmla="*/ 1105 w 1190"/>
              <a:gd name="T23" fmla="*/ 36 h 953"/>
              <a:gd name="T24" fmla="*/ 905 w 1190"/>
              <a:gd name="T25" fmla="*/ 107 h 953"/>
              <a:gd name="T26" fmla="*/ 835 w 1190"/>
              <a:gd name="T27" fmla="*/ 130 h 953"/>
              <a:gd name="T28" fmla="*/ 729 w 1190"/>
              <a:gd name="T29" fmla="*/ 224 h 953"/>
              <a:gd name="T30" fmla="*/ 682 w 1190"/>
              <a:gd name="T31" fmla="*/ 295 h 953"/>
              <a:gd name="T32" fmla="*/ 658 w 1190"/>
              <a:gd name="T33" fmla="*/ 330 h 953"/>
              <a:gd name="T34" fmla="*/ 647 w 1190"/>
              <a:gd name="T35" fmla="*/ 366 h 953"/>
              <a:gd name="T36" fmla="*/ 623 w 1190"/>
              <a:gd name="T37" fmla="*/ 401 h 953"/>
              <a:gd name="T38" fmla="*/ 599 w 1190"/>
              <a:gd name="T39" fmla="*/ 495 h 953"/>
              <a:gd name="T40" fmla="*/ 505 w 1190"/>
              <a:gd name="T41" fmla="*/ 848 h 953"/>
              <a:gd name="T42" fmla="*/ 376 w 1190"/>
              <a:gd name="T43" fmla="*/ 953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90" h="953">
                <a:moveTo>
                  <a:pt x="0" y="871"/>
                </a:moveTo>
                <a:cubicBezTo>
                  <a:pt x="51" y="820"/>
                  <a:pt x="67" y="813"/>
                  <a:pt x="141" y="800"/>
                </a:cubicBezTo>
                <a:cubicBezTo>
                  <a:pt x="201" y="741"/>
                  <a:pt x="257" y="680"/>
                  <a:pt x="306" y="612"/>
                </a:cubicBezTo>
                <a:cubicBezTo>
                  <a:pt x="322" y="589"/>
                  <a:pt x="353" y="542"/>
                  <a:pt x="353" y="542"/>
                </a:cubicBezTo>
                <a:cubicBezTo>
                  <a:pt x="367" y="498"/>
                  <a:pt x="374" y="463"/>
                  <a:pt x="400" y="424"/>
                </a:cubicBezTo>
                <a:cubicBezTo>
                  <a:pt x="423" y="324"/>
                  <a:pt x="391" y="426"/>
                  <a:pt x="447" y="342"/>
                </a:cubicBezTo>
                <a:cubicBezTo>
                  <a:pt x="454" y="332"/>
                  <a:pt x="451" y="317"/>
                  <a:pt x="458" y="307"/>
                </a:cubicBezTo>
                <a:cubicBezTo>
                  <a:pt x="516" y="231"/>
                  <a:pt x="593" y="194"/>
                  <a:pt x="682" y="166"/>
                </a:cubicBezTo>
                <a:cubicBezTo>
                  <a:pt x="755" y="116"/>
                  <a:pt x="915" y="77"/>
                  <a:pt x="999" y="60"/>
                </a:cubicBezTo>
                <a:cubicBezTo>
                  <a:pt x="1040" y="52"/>
                  <a:pt x="1077" y="35"/>
                  <a:pt x="1117" y="25"/>
                </a:cubicBezTo>
                <a:cubicBezTo>
                  <a:pt x="1136" y="20"/>
                  <a:pt x="1190" y="0"/>
                  <a:pt x="1175" y="13"/>
                </a:cubicBezTo>
                <a:cubicBezTo>
                  <a:pt x="1157" y="30"/>
                  <a:pt x="1105" y="36"/>
                  <a:pt x="1105" y="36"/>
                </a:cubicBezTo>
                <a:cubicBezTo>
                  <a:pt x="1045" y="77"/>
                  <a:pt x="974" y="86"/>
                  <a:pt x="905" y="107"/>
                </a:cubicBezTo>
                <a:cubicBezTo>
                  <a:pt x="881" y="114"/>
                  <a:pt x="835" y="130"/>
                  <a:pt x="835" y="130"/>
                </a:cubicBezTo>
                <a:cubicBezTo>
                  <a:pt x="793" y="158"/>
                  <a:pt x="761" y="176"/>
                  <a:pt x="729" y="224"/>
                </a:cubicBezTo>
                <a:cubicBezTo>
                  <a:pt x="713" y="248"/>
                  <a:pt x="698" y="271"/>
                  <a:pt x="682" y="295"/>
                </a:cubicBezTo>
                <a:cubicBezTo>
                  <a:pt x="674" y="307"/>
                  <a:pt x="658" y="330"/>
                  <a:pt x="658" y="330"/>
                </a:cubicBezTo>
                <a:cubicBezTo>
                  <a:pt x="654" y="342"/>
                  <a:pt x="653" y="355"/>
                  <a:pt x="647" y="366"/>
                </a:cubicBezTo>
                <a:cubicBezTo>
                  <a:pt x="641" y="379"/>
                  <a:pt x="628" y="388"/>
                  <a:pt x="623" y="401"/>
                </a:cubicBezTo>
                <a:cubicBezTo>
                  <a:pt x="612" y="431"/>
                  <a:pt x="599" y="495"/>
                  <a:pt x="599" y="495"/>
                </a:cubicBezTo>
                <a:cubicBezTo>
                  <a:pt x="592" y="573"/>
                  <a:pt x="589" y="791"/>
                  <a:pt x="505" y="848"/>
                </a:cubicBezTo>
                <a:cubicBezTo>
                  <a:pt x="452" y="884"/>
                  <a:pt x="421" y="910"/>
                  <a:pt x="376" y="953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87" name="Freeform 11"/>
          <p:cNvSpPr>
            <a:spLocks noChangeArrowheads="1"/>
          </p:cNvSpPr>
          <p:nvPr/>
        </p:nvSpPr>
        <p:spPr bwMode="auto">
          <a:xfrm>
            <a:off x="3811589" y="3692128"/>
            <a:ext cx="1754187" cy="966788"/>
          </a:xfrm>
          <a:custGeom>
            <a:avLst/>
            <a:gdLst>
              <a:gd name="T0" fmla="*/ 0 w 1105"/>
              <a:gd name="T1" fmla="*/ 812 h 812"/>
              <a:gd name="T2" fmla="*/ 176 w 1105"/>
              <a:gd name="T3" fmla="*/ 612 h 812"/>
              <a:gd name="T4" fmla="*/ 200 w 1105"/>
              <a:gd name="T5" fmla="*/ 576 h 812"/>
              <a:gd name="T6" fmla="*/ 211 w 1105"/>
              <a:gd name="T7" fmla="*/ 541 h 812"/>
              <a:gd name="T8" fmla="*/ 258 w 1105"/>
              <a:gd name="T9" fmla="*/ 471 h 812"/>
              <a:gd name="T10" fmla="*/ 305 w 1105"/>
              <a:gd name="T11" fmla="*/ 388 h 812"/>
              <a:gd name="T12" fmla="*/ 352 w 1105"/>
              <a:gd name="T13" fmla="*/ 318 h 812"/>
              <a:gd name="T14" fmla="*/ 529 w 1105"/>
              <a:gd name="T15" fmla="*/ 118 h 812"/>
              <a:gd name="T16" fmla="*/ 740 w 1105"/>
              <a:gd name="T17" fmla="*/ 36 h 812"/>
              <a:gd name="T18" fmla="*/ 811 w 1105"/>
              <a:gd name="T19" fmla="*/ 12 h 812"/>
              <a:gd name="T20" fmla="*/ 846 w 1105"/>
              <a:gd name="T21" fmla="*/ 0 h 812"/>
              <a:gd name="T22" fmla="*/ 1011 w 1105"/>
              <a:gd name="T23" fmla="*/ 12 h 812"/>
              <a:gd name="T24" fmla="*/ 1046 w 1105"/>
              <a:gd name="T25" fmla="*/ 24 h 812"/>
              <a:gd name="T26" fmla="*/ 1058 w 1105"/>
              <a:gd name="T27" fmla="*/ 59 h 812"/>
              <a:gd name="T28" fmla="*/ 1105 w 1105"/>
              <a:gd name="T29" fmla="*/ 177 h 812"/>
              <a:gd name="T30" fmla="*/ 1093 w 1105"/>
              <a:gd name="T31" fmla="*/ 247 h 812"/>
              <a:gd name="T32" fmla="*/ 940 w 1105"/>
              <a:gd name="T33" fmla="*/ 330 h 812"/>
              <a:gd name="T34" fmla="*/ 858 w 1105"/>
              <a:gd name="T35" fmla="*/ 365 h 812"/>
              <a:gd name="T36" fmla="*/ 717 w 1105"/>
              <a:gd name="T37" fmla="*/ 459 h 812"/>
              <a:gd name="T38" fmla="*/ 658 w 1105"/>
              <a:gd name="T39" fmla="*/ 518 h 812"/>
              <a:gd name="T40" fmla="*/ 623 w 1105"/>
              <a:gd name="T41" fmla="*/ 588 h 812"/>
              <a:gd name="T42" fmla="*/ 587 w 1105"/>
              <a:gd name="T43" fmla="*/ 623 h 812"/>
              <a:gd name="T44" fmla="*/ 540 w 1105"/>
              <a:gd name="T45" fmla="*/ 729 h 812"/>
              <a:gd name="T46" fmla="*/ 529 w 1105"/>
              <a:gd name="T47" fmla="*/ 765 h 812"/>
              <a:gd name="T48" fmla="*/ 517 w 1105"/>
              <a:gd name="T49" fmla="*/ 800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5" h="812">
                <a:moveTo>
                  <a:pt x="0" y="812"/>
                </a:moveTo>
                <a:cubicBezTo>
                  <a:pt x="62" y="748"/>
                  <a:pt x="101" y="661"/>
                  <a:pt x="176" y="612"/>
                </a:cubicBezTo>
                <a:cubicBezTo>
                  <a:pt x="184" y="600"/>
                  <a:pt x="194" y="589"/>
                  <a:pt x="200" y="576"/>
                </a:cubicBezTo>
                <a:cubicBezTo>
                  <a:pt x="205" y="565"/>
                  <a:pt x="205" y="552"/>
                  <a:pt x="211" y="541"/>
                </a:cubicBezTo>
                <a:cubicBezTo>
                  <a:pt x="225" y="516"/>
                  <a:pt x="258" y="471"/>
                  <a:pt x="258" y="471"/>
                </a:cubicBezTo>
                <a:cubicBezTo>
                  <a:pt x="279" y="390"/>
                  <a:pt x="254" y="454"/>
                  <a:pt x="305" y="388"/>
                </a:cubicBezTo>
                <a:cubicBezTo>
                  <a:pt x="322" y="366"/>
                  <a:pt x="352" y="318"/>
                  <a:pt x="352" y="318"/>
                </a:cubicBezTo>
                <a:cubicBezTo>
                  <a:pt x="371" y="244"/>
                  <a:pt x="454" y="143"/>
                  <a:pt x="529" y="118"/>
                </a:cubicBezTo>
                <a:cubicBezTo>
                  <a:pt x="591" y="76"/>
                  <a:pt x="669" y="59"/>
                  <a:pt x="740" y="36"/>
                </a:cubicBezTo>
                <a:cubicBezTo>
                  <a:pt x="764" y="28"/>
                  <a:pt x="787" y="20"/>
                  <a:pt x="811" y="12"/>
                </a:cubicBezTo>
                <a:cubicBezTo>
                  <a:pt x="823" y="8"/>
                  <a:pt x="846" y="0"/>
                  <a:pt x="846" y="0"/>
                </a:cubicBezTo>
                <a:cubicBezTo>
                  <a:pt x="901" y="4"/>
                  <a:pt x="956" y="5"/>
                  <a:pt x="1011" y="12"/>
                </a:cubicBezTo>
                <a:cubicBezTo>
                  <a:pt x="1023" y="13"/>
                  <a:pt x="1037" y="15"/>
                  <a:pt x="1046" y="24"/>
                </a:cubicBezTo>
                <a:cubicBezTo>
                  <a:pt x="1055" y="33"/>
                  <a:pt x="1052" y="48"/>
                  <a:pt x="1058" y="59"/>
                </a:cubicBezTo>
                <a:cubicBezTo>
                  <a:pt x="1079" y="102"/>
                  <a:pt x="1093" y="129"/>
                  <a:pt x="1105" y="177"/>
                </a:cubicBezTo>
                <a:cubicBezTo>
                  <a:pt x="1101" y="200"/>
                  <a:pt x="1103" y="225"/>
                  <a:pt x="1093" y="247"/>
                </a:cubicBezTo>
                <a:cubicBezTo>
                  <a:pt x="1066" y="309"/>
                  <a:pt x="990" y="305"/>
                  <a:pt x="940" y="330"/>
                </a:cubicBezTo>
                <a:cubicBezTo>
                  <a:pt x="860" y="370"/>
                  <a:pt x="955" y="340"/>
                  <a:pt x="858" y="365"/>
                </a:cubicBezTo>
                <a:cubicBezTo>
                  <a:pt x="816" y="407"/>
                  <a:pt x="773" y="440"/>
                  <a:pt x="717" y="459"/>
                </a:cubicBezTo>
                <a:cubicBezTo>
                  <a:pt x="650" y="557"/>
                  <a:pt x="740" y="435"/>
                  <a:pt x="658" y="518"/>
                </a:cubicBezTo>
                <a:cubicBezTo>
                  <a:pt x="600" y="577"/>
                  <a:pt x="664" y="528"/>
                  <a:pt x="623" y="588"/>
                </a:cubicBezTo>
                <a:cubicBezTo>
                  <a:pt x="614" y="602"/>
                  <a:pt x="599" y="611"/>
                  <a:pt x="587" y="623"/>
                </a:cubicBezTo>
                <a:cubicBezTo>
                  <a:pt x="575" y="662"/>
                  <a:pt x="553" y="690"/>
                  <a:pt x="540" y="729"/>
                </a:cubicBezTo>
                <a:cubicBezTo>
                  <a:pt x="536" y="741"/>
                  <a:pt x="533" y="753"/>
                  <a:pt x="529" y="765"/>
                </a:cubicBezTo>
                <a:cubicBezTo>
                  <a:pt x="525" y="777"/>
                  <a:pt x="517" y="800"/>
                  <a:pt x="517" y="80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88" name="Freeform 12"/>
          <p:cNvSpPr>
            <a:spLocks noChangeArrowheads="1"/>
          </p:cNvSpPr>
          <p:nvPr/>
        </p:nvSpPr>
        <p:spPr bwMode="auto">
          <a:xfrm>
            <a:off x="5024439" y="3958828"/>
            <a:ext cx="1362075" cy="700088"/>
          </a:xfrm>
          <a:custGeom>
            <a:avLst/>
            <a:gdLst>
              <a:gd name="T0" fmla="*/ 0 w 858"/>
              <a:gd name="T1" fmla="*/ 588 h 588"/>
              <a:gd name="T2" fmla="*/ 106 w 858"/>
              <a:gd name="T3" fmla="*/ 541 h 588"/>
              <a:gd name="T4" fmla="*/ 211 w 858"/>
              <a:gd name="T5" fmla="*/ 423 h 588"/>
              <a:gd name="T6" fmla="*/ 258 w 858"/>
              <a:gd name="T7" fmla="*/ 352 h 588"/>
              <a:gd name="T8" fmla="*/ 282 w 858"/>
              <a:gd name="T9" fmla="*/ 317 h 588"/>
              <a:gd name="T10" fmla="*/ 294 w 858"/>
              <a:gd name="T11" fmla="*/ 282 h 588"/>
              <a:gd name="T12" fmla="*/ 435 w 858"/>
              <a:gd name="T13" fmla="*/ 129 h 588"/>
              <a:gd name="T14" fmla="*/ 541 w 858"/>
              <a:gd name="T15" fmla="*/ 47 h 588"/>
              <a:gd name="T16" fmla="*/ 576 w 858"/>
              <a:gd name="T17" fmla="*/ 23 h 588"/>
              <a:gd name="T18" fmla="*/ 611 w 858"/>
              <a:gd name="T19" fmla="*/ 0 h 588"/>
              <a:gd name="T20" fmla="*/ 705 w 858"/>
              <a:gd name="T21" fmla="*/ 129 h 588"/>
              <a:gd name="T22" fmla="*/ 729 w 858"/>
              <a:gd name="T23" fmla="*/ 164 h 588"/>
              <a:gd name="T24" fmla="*/ 834 w 858"/>
              <a:gd name="T25" fmla="*/ 446 h 588"/>
              <a:gd name="T26" fmla="*/ 846 w 858"/>
              <a:gd name="T27" fmla="*/ 505 h 588"/>
              <a:gd name="T28" fmla="*/ 858 w 858"/>
              <a:gd name="T29" fmla="*/ 576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58" h="588">
                <a:moveTo>
                  <a:pt x="0" y="588"/>
                </a:moveTo>
                <a:cubicBezTo>
                  <a:pt x="83" y="559"/>
                  <a:pt x="49" y="577"/>
                  <a:pt x="106" y="541"/>
                </a:cubicBezTo>
                <a:cubicBezTo>
                  <a:pt x="161" y="467"/>
                  <a:pt x="127" y="508"/>
                  <a:pt x="211" y="423"/>
                </a:cubicBezTo>
                <a:cubicBezTo>
                  <a:pt x="231" y="403"/>
                  <a:pt x="242" y="376"/>
                  <a:pt x="258" y="352"/>
                </a:cubicBezTo>
                <a:cubicBezTo>
                  <a:pt x="266" y="340"/>
                  <a:pt x="277" y="330"/>
                  <a:pt x="282" y="317"/>
                </a:cubicBezTo>
                <a:cubicBezTo>
                  <a:pt x="286" y="305"/>
                  <a:pt x="287" y="292"/>
                  <a:pt x="294" y="282"/>
                </a:cubicBezTo>
                <a:cubicBezTo>
                  <a:pt x="329" y="229"/>
                  <a:pt x="392" y="171"/>
                  <a:pt x="435" y="129"/>
                </a:cubicBezTo>
                <a:cubicBezTo>
                  <a:pt x="493" y="72"/>
                  <a:pt x="452" y="107"/>
                  <a:pt x="541" y="47"/>
                </a:cubicBezTo>
                <a:cubicBezTo>
                  <a:pt x="553" y="39"/>
                  <a:pt x="564" y="31"/>
                  <a:pt x="576" y="23"/>
                </a:cubicBezTo>
                <a:cubicBezTo>
                  <a:pt x="588" y="15"/>
                  <a:pt x="611" y="0"/>
                  <a:pt x="611" y="0"/>
                </a:cubicBezTo>
                <a:cubicBezTo>
                  <a:pt x="659" y="32"/>
                  <a:pt x="670" y="78"/>
                  <a:pt x="705" y="129"/>
                </a:cubicBezTo>
                <a:cubicBezTo>
                  <a:pt x="713" y="141"/>
                  <a:pt x="729" y="164"/>
                  <a:pt x="729" y="164"/>
                </a:cubicBezTo>
                <a:cubicBezTo>
                  <a:pt x="759" y="261"/>
                  <a:pt x="803" y="349"/>
                  <a:pt x="834" y="446"/>
                </a:cubicBezTo>
                <a:cubicBezTo>
                  <a:pt x="840" y="465"/>
                  <a:pt x="842" y="485"/>
                  <a:pt x="846" y="505"/>
                </a:cubicBezTo>
                <a:cubicBezTo>
                  <a:pt x="850" y="529"/>
                  <a:pt x="858" y="576"/>
                  <a:pt x="858" y="57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89" name="Freeform 13"/>
          <p:cNvSpPr>
            <a:spLocks noChangeArrowheads="1"/>
          </p:cNvSpPr>
          <p:nvPr/>
        </p:nvSpPr>
        <p:spPr bwMode="auto">
          <a:xfrm>
            <a:off x="6308726" y="3790950"/>
            <a:ext cx="936625" cy="895350"/>
          </a:xfrm>
          <a:custGeom>
            <a:avLst/>
            <a:gdLst>
              <a:gd name="T0" fmla="*/ 225 w 590"/>
              <a:gd name="T1" fmla="*/ 752 h 752"/>
              <a:gd name="T2" fmla="*/ 202 w 590"/>
              <a:gd name="T3" fmla="*/ 705 h 752"/>
              <a:gd name="T4" fmla="*/ 178 w 590"/>
              <a:gd name="T5" fmla="*/ 670 h 752"/>
              <a:gd name="T6" fmla="*/ 119 w 590"/>
              <a:gd name="T7" fmla="*/ 529 h 752"/>
              <a:gd name="T8" fmla="*/ 84 w 590"/>
              <a:gd name="T9" fmla="*/ 399 h 752"/>
              <a:gd name="T10" fmla="*/ 61 w 590"/>
              <a:gd name="T11" fmla="*/ 329 h 752"/>
              <a:gd name="T12" fmla="*/ 49 w 590"/>
              <a:gd name="T13" fmla="*/ 294 h 752"/>
              <a:gd name="T14" fmla="*/ 84 w 590"/>
              <a:gd name="T15" fmla="*/ 23 h 752"/>
              <a:gd name="T16" fmla="*/ 155 w 590"/>
              <a:gd name="T17" fmla="*/ 0 h 752"/>
              <a:gd name="T18" fmla="*/ 308 w 590"/>
              <a:gd name="T19" fmla="*/ 11 h 752"/>
              <a:gd name="T20" fmla="*/ 355 w 590"/>
              <a:gd name="T21" fmla="*/ 70 h 752"/>
              <a:gd name="T22" fmla="*/ 425 w 590"/>
              <a:gd name="T23" fmla="*/ 176 h 752"/>
              <a:gd name="T24" fmla="*/ 484 w 590"/>
              <a:gd name="T25" fmla="*/ 317 h 752"/>
              <a:gd name="T26" fmla="*/ 554 w 590"/>
              <a:gd name="T27" fmla="*/ 552 h 752"/>
              <a:gd name="T28" fmla="*/ 590 w 590"/>
              <a:gd name="T29" fmla="*/ 68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0" h="752">
                <a:moveTo>
                  <a:pt x="225" y="752"/>
                </a:moveTo>
                <a:cubicBezTo>
                  <a:pt x="217" y="736"/>
                  <a:pt x="211" y="720"/>
                  <a:pt x="202" y="705"/>
                </a:cubicBezTo>
                <a:cubicBezTo>
                  <a:pt x="195" y="693"/>
                  <a:pt x="184" y="683"/>
                  <a:pt x="178" y="670"/>
                </a:cubicBezTo>
                <a:cubicBezTo>
                  <a:pt x="154" y="622"/>
                  <a:pt x="150" y="574"/>
                  <a:pt x="119" y="529"/>
                </a:cubicBezTo>
                <a:cubicBezTo>
                  <a:pt x="106" y="486"/>
                  <a:pt x="98" y="442"/>
                  <a:pt x="84" y="399"/>
                </a:cubicBezTo>
                <a:cubicBezTo>
                  <a:pt x="76" y="376"/>
                  <a:pt x="69" y="352"/>
                  <a:pt x="61" y="329"/>
                </a:cubicBezTo>
                <a:cubicBezTo>
                  <a:pt x="57" y="317"/>
                  <a:pt x="49" y="294"/>
                  <a:pt x="49" y="294"/>
                </a:cubicBezTo>
                <a:cubicBezTo>
                  <a:pt x="37" y="209"/>
                  <a:pt x="0" y="81"/>
                  <a:pt x="84" y="23"/>
                </a:cubicBezTo>
                <a:cubicBezTo>
                  <a:pt x="89" y="20"/>
                  <a:pt x="150" y="1"/>
                  <a:pt x="155" y="0"/>
                </a:cubicBezTo>
                <a:cubicBezTo>
                  <a:pt x="206" y="4"/>
                  <a:pt x="258" y="2"/>
                  <a:pt x="308" y="11"/>
                </a:cubicBezTo>
                <a:cubicBezTo>
                  <a:pt x="352" y="19"/>
                  <a:pt x="339" y="41"/>
                  <a:pt x="355" y="70"/>
                </a:cubicBezTo>
                <a:cubicBezTo>
                  <a:pt x="376" y="107"/>
                  <a:pt x="402" y="141"/>
                  <a:pt x="425" y="176"/>
                </a:cubicBezTo>
                <a:cubicBezTo>
                  <a:pt x="454" y="220"/>
                  <a:pt x="453" y="272"/>
                  <a:pt x="484" y="317"/>
                </a:cubicBezTo>
                <a:cubicBezTo>
                  <a:pt x="504" y="396"/>
                  <a:pt x="528" y="474"/>
                  <a:pt x="554" y="552"/>
                </a:cubicBezTo>
                <a:cubicBezTo>
                  <a:pt x="568" y="595"/>
                  <a:pt x="590" y="637"/>
                  <a:pt x="590" y="682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0" name="Freeform 14"/>
          <p:cNvSpPr>
            <a:spLocks noChangeArrowheads="1"/>
          </p:cNvSpPr>
          <p:nvPr/>
        </p:nvSpPr>
        <p:spPr bwMode="auto">
          <a:xfrm>
            <a:off x="1236664" y="2684860"/>
            <a:ext cx="5392737" cy="1413272"/>
          </a:xfrm>
          <a:custGeom>
            <a:avLst/>
            <a:gdLst>
              <a:gd name="T0" fmla="*/ 0 w 3397"/>
              <a:gd name="T1" fmla="*/ 1187 h 1187"/>
              <a:gd name="T2" fmla="*/ 199 w 3397"/>
              <a:gd name="T3" fmla="*/ 1129 h 1187"/>
              <a:gd name="T4" fmla="*/ 387 w 3397"/>
              <a:gd name="T5" fmla="*/ 1082 h 1187"/>
              <a:gd name="T6" fmla="*/ 552 w 3397"/>
              <a:gd name="T7" fmla="*/ 1035 h 1187"/>
              <a:gd name="T8" fmla="*/ 587 w 3397"/>
              <a:gd name="T9" fmla="*/ 1023 h 1187"/>
              <a:gd name="T10" fmla="*/ 623 w 3397"/>
              <a:gd name="T11" fmla="*/ 999 h 1187"/>
              <a:gd name="T12" fmla="*/ 787 w 3397"/>
              <a:gd name="T13" fmla="*/ 952 h 1187"/>
              <a:gd name="T14" fmla="*/ 987 w 3397"/>
              <a:gd name="T15" fmla="*/ 882 h 1187"/>
              <a:gd name="T16" fmla="*/ 1140 w 3397"/>
              <a:gd name="T17" fmla="*/ 835 h 1187"/>
              <a:gd name="T18" fmla="*/ 1328 w 3397"/>
              <a:gd name="T19" fmla="*/ 811 h 1187"/>
              <a:gd name="T20" fmla="*/ 1563 w 3397"/>
              <a:gd name="T21" fmla="*/ 741 h 1187"/>
              <a:gd name="T22" fmla="*/ 1645 w 3397"/>
              <a:gd name="T23" fmla="*/ 717 h 1187"/>
              <a:gd name="T24" fmla="*/ 1963 w 3397"/>
              <a:gd name="T25" fmla="*/ 694 h 1187"/>
              <a:gd name="T26" fmla="*/ 2209 w 3397"/>
              <a:gd name="T27" fmla="*/ 623 h 1187"/>
              <a:gd name="T28" fmla="*/ 2315 w 3397"/>
              <a:gd name="T29" fmla="*/ 588 h 1187"/>
              <a:gd name="T30" fmla="*/ 2351 w 3397"/>
              <a:gd name="T31" fmla="*/ 564 h 1187"/>
              <a:gd name="T32" fmla="*/ 2621 w 3397"/>
              <a:gd name="T33" fmla="*/ 494 h 1187"/>
              <a:gd name="T34" fmla="*/ 2703 w 3397"/>
              <a:gd name="T35" fmla="*/ 459 h 1187"/>
              <a:gd name="T36" fmla="*/ 2856 w 3397"/>
              <a:gd name="T37" fmla="*/ 412 h 1187"/>
              <a:gd name="T38" fmla="*/ 2950 w 3397"/>
              <a:gd name="T39" fmla="*/ 376 h 1187"/>
              <a:gd name="T40" fmla="*/ 2985 w 3397"/>
              <a:gd name="T41" fmla="*/ 353 h 1187"/>
              <a:gd name="T42" fmla="*/ 3056 w 3397"/>
              <a:gd name="T43" fmla="*/ 329 h 1187"/>
              <a:gd name="T44" fmla="*/ 3162 w 3397"/>
              <a:gd name="T45" fmla="*/ 259 h 1187"/>
              <a:gd name="T46" fmla="*/ 3303 w 3397"/>
              <a:gd name="T47" fmla="*/ 118 h 1187"/>
              <a:gd name="T48" fmla="*/ 3397 w 3397"/>
              <a:gd name="T49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97" h="1187">
                <a:moveTo>
                  <a:pt x="0" y="1187"/>
                </a:moveTo>
                <a:cubicBezTo>
                  <a:pt x="68" y="1171"/>
                  <a:pt x="131" y="1145"/>
                  <a:pt x="199" y="1129"/>
                </a:cubicBezTo>
                <a:cubicBezTo>
                  <a:pt x="257" y="1090"/>
                  <a:pt x="319" y="1093"/>
                  <a:pt x="387" y="1082"/>
                </a:cubicBezTo>
                <a:cubicBezTo>
                  <a:pt x="444" y="1073"/>
                  <a:pt x="497" y="1053"/>
                  <a:pt x="552" y="1035"/>
                </a:cubicBezTo>
                <a:cubicBezTo>
                  <a:pt x="564" y="1031"/>
                  <a:pt x="577" y="1030"/>
                  <a:pt x="587" y="1023"/>
                </a:cubicBezTo>
                <a:cubicBezTo>
                  <a:pt x="599" y="1015"/>
                  <a:pt x="609" y="1004"/>
                  <a:pt x="623" y="999"/>
                </a:cubicBezTo>
                <a:cubicBezTo>
                  <a:pt x="674" y="980"/>
                  <a:pt x="740" y="983"/>
                  <a:pt x="787" y="952"/>
                </a:cubicBezTo>
                <a:cubicBezTo>
                  <a:pt x="849" y="911"/>
                  <a:pt x="916" y="899"/>
                  <a:pt x="987" y="882"/>
                </a:cubicBezTo>
                <a:cubicBezTo>
                  <a:pt x="1038" y="869"/>
                  <a:pt x="1088" y="848"/>
                  <a:pt x="1140" y="835"/>
                </a:cubicBezTo>
                <a:cubicBezTo>
                  <a:pt x="1214" y="817"/>
                  <a:pt x="1238" y="819"/>
                  <a:pt x="1328" y="811"/>
                </a:cubicBezTo>
                <a:cubicBezTo>
                  <a:pt x="1407" y="785"/>
                  <a:pt x="1482" y="759"/>
                  <a:pt x="1563" y="741"/>
                </a:cubicBezTo>
                <a:cubicBezTo>
                  <a:pt x="1591" y="735"/>
                  <a:pt x="1617" y="720"/>
                  <a:pt x="1645" y="717"/>
                </a:cubicBezTo>
                <a:cubicBezTo>
                  <a:pt x="1751" y="706"/>
                  <a:pt x="1857" y="704"/>
                  <a:pt x="1963" y="694"/>
                </a:cubicBezTo>
                <a:cubicBezTo>
                  <a:pt x="2047" y="677"/>
                  <a:pt x="2127" y="651"/>
                  <a:pt x="2209" y="623"/>
                </a:cubicBezTo>
                <a:cubicBezTo>
                  <a:pt x="2240" y="613"/>
                  <a:pt x="2288" y="606"/>
                  <a:pt x="2315" y="588"/>
                </a:cubicBezTo>
                <a:cubicBezTo>
                  <a:pt x="2327" y="580"/>
                  <a:pt x="2338" y="570"/>
                  <a:pt x="2351" y="564"/>
                </a:cubicBezTo>
                <a:cubicBezTo>
                  <a:pt x="2439" y="527"/>
                  <a:pt x="2530" y="517"/>
                  <a:pt x="2621" y="494"/>
                </a:cubicBezTo>
                <a:cubicBezTo>
                  <a:pt x="2667" y="482"/>
                  <a:pt x="2653" y="479"/>
                  <a:pt x="2703" y="459"/>
                </a:cubicBezTo>
                <a:cubicBezTo>
                  <a:pt x="2752" y="439"/>
                  <a:pt x="2807" y="433"/>
                  <a:pt x="2856" y="412"/>
                </a:cubicBezTo>
                <a:cubicBezTo>
                  <a:pt x="2947" y="373"/>
                  <a:pt x="2858" y="399"/>
                  <a:pt x="2950" y="376"/>
                </a:cubicBezTo>
                <a:cubicBezTo>
                  <a:pt x="2962" y="368"/>
                  <a:pt x="2972" y="359"/>
                  <a:pt x="2985" y="353"/>
                </a:cubicBezTo>
                <a:cubicBezTo>
                  <a:pt x="3008" y="343"/>
                  <a:pt x="3056" y="329"/>
                  <a:pt x="3056" y="329"/>
                </a:cubicBezTo>
                <a:cubicBezTo>
                  <a:pt x="3101" y="284"/>
                  <a:pt x="3121" y="295"/>
                  <a:pt x="3162" y="259"/>
                </a:cubicBezTo>
                <a:cubicBezTo>
                  <a:pt x="3211" y="216"/>
                  <a:pt x="3257" y="164"/>
                  <a:pt x="3303" y="118"/>
                </a:cubicBezTo>
                <a:cubicBezTo>
                  <a:pt x="3329" y="92"/>
                  <a:pt x="3397" y="43"/>
                  <a:pt x="3397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1" name="Freeform 15"/>
          <p:cNvSpPr>
            <a:spLocks noChangeArrowheads="1"/>
          </p:cNvSpPr>
          <p:nvPr/>
        </p:nvSpPr>
        <p:spPr bwMode="auto">
          <a:xfrm>
            <a:off x="2076451" y="3580210"/>
            <a:ext cx="1660525" cy="923925"/>
          </a:xfrm>
          <a:custGeom>
            <a:avLst/>
            <a:gdLst>
              <a:gd name="T0" fmla="*/ 0 w 1046"/>
              <a:gd name="T1" fmla="*/ 776 h 776"/>
              <a:gd name="T2" fmla="*/ 164 w 1046"/>
              <a:gd name="T3" fmla="*/ 588 h 776"/>
              <a:gd name="T4" fmla="*/ 211 w 1046"/>
              <a:gd name="T5" fmla="*/ 518 h 776"/>
              <a:gd name="T6" fmla="*/ 235 w 1046"/>
              <a:gd name="T7" fmla="*/ 482 h 776"/>
              <a:gd name="T8" fmla="*/ 352 w 1046"/>
              <a:gd name="T9" fmla="*/ 306 h 776"/>
              <a:gd name="T10" fmla="*/ 458 w 1046"/>
              <a:gd name="T11" fmla="*/ 141 h 776"/>
              <a:gd name="T12" fmla="*/ 811 w 1046"/>
              <a:gd name="T13" fmla="*/ 36 h 776"/>
              <a:gd name="T14" fmla="*/ 1046 w 1046"/>
              <a:gd name="T15" fmla="*/ 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46" h="776">
                <a:moveTo>
                  <a:pt x="0" y="776"/>
                </a:moveTo>
                <a:cubicBezTo>
                  <a:pt x="70" y="752"/>
                  <a:pt x="123" y="648"/>
                  <a:pt x="164" y="588"/>
                </a:cubicBezTo>
                <a:cubicBezTo>
                  <a:pt x="259" y="447"/>
                  <a:pt x="118" y="658"/>
                  <a:pt x="211" y="518"/>
                </a:cubicBezTo>
                <a:cubicBezTo>
                  <a:pt x="219" y="506"/>
                  <a:pt x="235" y="482"/>
                  <a:pt x="235" y="482"/>
                </a:cubicBezTo>
                <a:cubicBezTo>
                  <a:pt x="263" y="392"/>
                  <a:pt x="321" y="375"/>
                  <a:pt x="352" y="306"/>
                </a:cubicBezTo>
                <a:cubicBezTo>
                  <a:pt x="382" y="239"/>
                  <a:pt x="394" y="185"/>
                  <a:pt x="458" y="141"/>
                </a:cubicBezTo>
                <a:cubicBezTo>
                  <a:pt x="529" y="33"/>
                  <a:pt x="700" y="42"/>
                  <a:pt x="811" y="36"/>
                </a:cubicBezTo>
                <a:cubicBezTo>
                  <a:pt x="887" y="23"/>
                  <a:pt x="970" y="0"/>
                  <a:pt x="1046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2" name="Freeform 16"/>
          <p:cNvSpPr>
            <a:spLocks noChangeArrowheads="1"/>
          </p:cNvSpPr>
          <p:nvPr/>
        </p:nvSpPr>
        <p:spPr bwMode="auto">
          <a:xfrm>
            <a:off x="2800351" y="3261123"/>
            <a:ext cx="2817813" cy="1315640"/>
          </a:xfrm>
          <a:custGeom>
            <a:avLst/>
            <a:gdLst>
              <a:gd name="T0" fmla="*/ 0 w 1775"/>
              <a:gd name="T1" fmla="*/ 1105 h 1105"/>
              <a:gd name="T2" fmla="*/ 47 w 1775"/>
              <a:gd name="T3" fmla="*/ 928 h 1105"/>
              <a:gd name="T4" fmla="*/ 59 w 1775"/>
              <a:gd name="T5" fmla="*/ 893 h 1105"/>
              <a:gd name="T6" fmla="*/ 188 w 1775"/>
              <a:gd name="T7" fmla="*/ 764 h 1105"/>
              <a:gd name="T8" fmla="*/ 365 w 1775"/>
              <a:gd name="T9" fmla="*/ 576 h 1105"/>
              <a:gd name="T10" fmla="*/ 588 w 1775"/>
              <a:gd name="T11" fmla="*/ 329 h 1105"/>
              <a:gd name="T12" fmla="*/ 764 w 1775"/>
              <a:gd name="T13" fmla="*/ 211 h 1105"/>
              <a:gd name="T14" fmla="*/ 929 w 1775"/>
              <a:gd name="T15" fmla="*/ 188 h 1105"/>
              <a:gd name="T16" fmla="*/ 1140 w 1775"/>
              <a:gd name="T17" fmla="*/ 153 h 1105"/>
              <a:gd name="T18" fmla="*/ 1340 w 1775"/>
              <a:gd name="T19" fmla="*/ 106 h 1105"/>
              <a:gd name="T20" fmla="*/ 1517 w 1775"/>
              <a:gd name="T21" fmla="*/ 94 h 1105"/>
              <a:gd name="T22" fmla="*/ 1575 w 1775"/>
              <a:gd name="T23" fmla="*/ 82 h 1105"/>
              <a:gd name="T24" fmla="*/ 1646 w 1775"/>
              <a:gd name="T25" fmla="*/ 59 h 1105"/>
              <a:gd name="T26" fmla="*/ 1681 w 1775"/>
              <a:gd name="T27" fmla="*/ 35 h 1105"/>
              <a:gd name="T28" fmla="*/ 1775 w 1775"/>
              <a:gd name="T29" fmla="*/ 0 h 1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75" h="1105">
                <a:moveTo>
                  <a:pt x="0" y="1105"/>
                </a:moveTo>
                <a:cubicBezTo>
                  <a:pt x="11" y="1007"/>
                  <a:pt x="11" y="1001"/>
                  <a:pt x="47" y="928"/>
                </a:cubicBezTo>
                <a:cubicBezTo>
                  <a:pt x="52" y="917"/>
                  <a:pt x="52" y="903"/>
                  <a:pt x="59" y="893"/>
                </a:cubicBezTo>
                <a:cubicBezTo>
                  <a:pt x="94" y="841"/>
                  <a:pt x="148" y="811"/>
                  <a:pt x="188" y="764"/>
                </a:cubicBezTo>
                <a:cubicBezTo>
                  <a:pt x="244" y="698"/>
                  <a:pt x="303" y="637"/>
                  <a:pt x="365" y="576"/>
                </a:cubicBezTo>
                <a:cubicBezTo>
                  <a:pt x="444" y="498"/>
                  <a:pt x="510" y="407"/>
                  <a:pt x="588" y="329"/>
                </a:cubicBezTo>
                <a:cubicBezTo>
                  <a:pt x="639" y="278"/>
                  <a:pt x="704" y="251"/>
                  <a:pt x="764" y="211"/>
                </a:cubicBezTo>
                <a:cubicBezTo>
                  <a:pt x="810" y="180"/>
                  <a:pt x="874" y="193"/>
                  <a:pt x="929" y="188"/>
                </a:cubicBezTo>
                <a:cubicBezTo>
                  <a:pt x="1029" y="162"/>
                  <a:pt x="960" y="178"/>
                  <a:pt x="1140" y="153"/>
                </a:cubicBezTo>
                <a:cubicBezTo>
                  <a:pt x="1207" y="144"/>
                  <a:pt x="1272" y="113"/>
                  <a:pt x="1340" y="106"/>
                </a:cubicBezTo>
                <a:cubicBezTo>
                  <a:pt x="1399" y="100"/>
                  <a:pt x="1458" y="98"/>
                  <a:pt x="1517" y="94"/>
                </a:cubicBezTo>
                <a:cubicBezTo>
                  <a:pt x="1536" y="90"/>
                  <a:pt x="1556" y="87"/>
                  <a:pt x="1575" y="82"/>
                </a:cubicBezTo>
                <a:cubicBezTo>
                  <a:pt x="1599" y="75"/>
                  <a:pt x="1646" y="59"/>
                  <a:pt x="1646" y="59"/>
                </a:cubicBezTo>
                <a:cubicBezTo>
                  <a:pt x="1658" y="51"/>
                  <a:pt x="1668" y="41"/>
                  <a:pt x="1681" y="35"/>
                </a:cubicBezTo>
                <a:cubicBezTo>
                  <a:pt x="1714" y="21"/>
                  <a:pt x="1749" y="26"/>
                  <a:pt x="1775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3" name="Freeform 17"/>
          <p:cNvSpPr>
            <a:spLocks noChangeArrowheads="1"/>
          </p:cNvSpPr>
          <p:nvPr/>
        </p:nvSpPr>
        <p:spPr bwMode="auto">
          <a:xfrm>
            <a:off x="3698875" y="2807494"/>
            <a:ext cx="3005138" cy="1777604"/>
          </a:xfrm>
          <a:custGeom>
            <a:avLst/>
            <a:gdLst>
              <a:gd name="T0" fmla="*/ 0 w 1893"/>
              <a:gd name="T1" fmla="*/ 1493 h 1493"/>
              <a:gd name="T2" fmla="*/ 94 w 1893"/>
              <a:gd name="T3" fmla="*/ 1399 h 1493"/>
              <a:gd name="T4" fmla="*/ 177 w 1893"/>
              <a:gd name="T5" fmla="*/ 1305 h 1493"/>
              <a:gd name="T6" fmla="*/ 235 w 1893"/>
              <a:gd name="T7" fmla="*/ 1117 h 1493"/>
              <a:gd name="T8" fmla="*/ 353 w 1893"/>
              <a:gd name="T9" fmla="*/ 894 h 1493"/>
              <a:gd name="T10" fmla="*/ 470 w 1893"/>
              <a:gd name="T11" fmla="*/ 835 h 1493"/>
              <a:gd name="T12" fmla="*/ 541 w 1893"/>
              <a:gd name="T13" fmla="*/ 788 h 1493"/>
              <a:gd name="T14" fmla="*/ 576 w 1893"/>
              <a:gd name="T15" fmla="*/ 764 h 1493"/>
              <a:gd name="T16" fmla="*/ 611 w 1893"/>
              <a:gd name="T17" fmla="*/ 741 h 1493"/>
              <a:gd name="T18" fmla="*/ 729 w 1893"/>
              <a:gd name="T19" fmla="*/ 741 h 1493"/>
              <a:gd name="T20" fmla="*/ 788 w 1893"/>
              <a:gd name="T21" fmla="*/ 635 h 1493"/>
              <a:gd name="T22" fmla="*/ 858 w 1893"/>
              <a:gd name="T23" fmla="*/ 623 h 1493"/>
              <a:gd name="T24" fmla="*/ 929 w 1893"/>
              <a:gd name="T25" fmla="*/ 564 h 1493"/>
              <a:gd name="T26" fmla="*/ 1035 w 1893"/>
              <a:gd name="T27" fmla="*/ 435 h 1493"/>
              <a:gd name="T28" fmla="*/ 1105 w 1893"/>
              <a:gd name="T29" fmla="*/ 353 h 1493"/>
              <a:gd name="T30" fmla="*/ 1176 w 1893"/>
              <a:gd name="T31" fmla="*/ 306 h 1493"/>
              <a:gd name="T32" fmla="*/ 1246 w 1893"/>
              <a:gd name="T33" fmla="*/ 341 h 1493"/>
              <a:gd name="T34" fmla="*/ 1152 w 1893"/>
              <a:gd name="T35" fmla="*/ 318 h 1493"/>
              <a:gd name="T36" fmla="*/ 1305 w 1893"/>
              <a:gd name="T37" fmla="*/ 282 h 1493"/>
              <a:gd name="T38" fmla="*/ 1246 w 1893"/>
              <a:gd name="T39" fmla="*/ 400 h 1493"/>
              <a:gd name="T40" fmla="*/ 1329 w 1893"/>
              <a:gd name="T41" fmla="*/ 235 h 1493"/>
              <a:gd name="T42" fmla="*/ 1352 w 1893"/>
              <a:gd name="T43" fmla="*/ 341 h 1493"/>
              <a:gd name="T44" fmla="*/ 1352 w 1893"/>
              <a:gd name="T45" fmla="*/ 341 h 1493"/>
              <a:gd name="T46" fmla="*/ 1434 w 1893"/>
              <a:gd name="T47" fmla="*/ 306 h 1493"/>
              <a:gd name="T48" fmla="*/ 1493 w 1893"/>
              <a:gd name="T49" fmla="*/ 247 h 1493"/>
              <a:gd name="T50" fmla="*/ 1517 w 1893"/>
              <a:gd name="T51" fmla="*/ 212 h 1493"/>
              <a:gd name="T52" fmla="*/ 1587 w 1893"/>
              <a:gd name="T53" fmla="*/ 188 h 1493"/>
              <a:gd name="T54" fmla="*/ 1693 w 1893"/>
              <a:gd name="T55" fmla="*/ 106 h 1493"/>
              <a:gd name="T56" fmla="*/ 1716 w 1893"/>
              <a:gd name="T57" fmla="*/ 71 h 1493"/>
              <a:gd name="T58" fmla="*/ 1787 w 1893"/>
              <a:gd name="T59" fmla="*/ 47 h 1493"/>
              <a:gd name="T60" fmla="*/ 1822 w 1893"/>
              <a:gd name="T61" fmla="*/ 24 h 1493"/>
              <a:gd name="T62" fmla="*/ 1893 w 1893"/>
              <a:gd name="T63" fmla="*/ 0 h 1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93" h="1493">
                <a:moveTo>
                  <a:pt x="0" y="1493"/>
                </a:moveTo>
                <a:cubicBezTo>
                  <a:pt x="27" y="1453"/>
                  <a:pt x="54" y="1426"/>
                  <a:pt x="94" y="1399"/>
                </a:cubicBezTo>
                <a:cubicBezTo>
                  <a:pt x="110" y="1351"/>
                  <a:pt x="135" y="1332"/>
                  <a:pt x="177" y="1305"/>
                </a:cubicBezTo>
                <a:cubicBezTo>
                  <a:pt x="192" y="1241"/>
                  <a:pt x="215" y="1180"/>
                  <a:pt x="235" y="1117"/>
                </a:cubicBezTo>
                <a:cubicBezTo>
                  <a:pt x="262" y="1030"/>
                  <a:pt x="280" y="955"/>
                  <a:pt x="353" y="894"/>
                </a:cubicBezTo>
                <a:cubicBezTo>
                  <a:pt x="389" y="864"/>
                  <a:pt x="431" y="857"/>
                  <a:pt x="470" y="835"/>
                </a:cubicBezTo>
                <a:cubicBezTo>
                  <a:pt x="495" y="821"/>
                  <a:pt x="517" y="804"/>
                  <a:pt x="541" y="788"/>
                </a:cubicBezTo>
                <a:cubicBezTo>
                  <a:pt x="553" y="780"/>
                  <a:pt x="564" y="772"/>
                  <a:pt x="576" y="764"/>
                </a:cubicBezTo>
                <a:cubicBezTo>
                  <a:pt x="588" y="756"/>
                  <a:pt x="611" y="741"/>
                  <a:pt x="611" y="741"/>
                </a:cubicBezTo>
                <a:cubicBezTo>
                  <a:pt x="644" y="749"/>
                  <a:pt x="698" y="768"/>
                  <a:pt x="729" y="741"/>
                </a:cubicBezTo>
                <a:cubicBezTo>
                  <a:pt x="800" y="680"/>
                  <a:pt x="708" y="671"/>
                  <a:pt x="788" y="635"/>
                </a:cubicBezTo>
                <a:cubicBezTo>
                  <a:pt x="810" y="625"/>
                  <a:pt x="835" y="627"/>
                  <a:pt x="858" y="623"/>
                </a:cubicBezTo>
                <a:cubicBezTo>
                  <a:pt x="880" y="602"/>
                  <a:pt x="909" y="587"/>
                  <a:pt x="929" y="564"/>
                </a:cubicBezTo>
                <a:cubicBezTo>
                  <a:pt x="975" y="511"/>
                  <a:pt x="980" y="472"/>
                  <a:pt x="1035" y="435"/>
                </a:cubicBezTo>
                <a:cubicBezTo>
                  <a:pt x="1065" y="389"/>
                  <a:pt x="1052" y="371"/>
                  <a:pt x="1105" y="353"/>
                </a:cubicBezTo>
                <a:cubicBezTo>
                  <a:pt x="1118" y="340"/>
                  <a:pt x="1148" y="300"/>
                  <a:pt x="1176" y="306"/>
                </a:cubicBezTo>
                <a:cubicBezTo>
                  <a:pt x="1201" y="312"/>
                  <a:pt x="1269" y="329"/>
                  <a:pt x="1246" y="341"/>
                </a:cubicBezTo>
                <a:cubicBezTo>
                  <a:pt x="1217" y="355"/>
                  <a:pt x="1183" y="326"/>
                  <a:pt x="1152" y="318"/>
                </a:cubicBezTo>
                <a:cubicBezTo>
                  <a:pt x="1188" y="306"/>
                  <a:pt x="1296" y="267"/>
                  <a:pt x="1305" y="282"/>
                </a:cubicBezTo>
                <a:cubicBezTo>
                  <a:pt x="1328" y="319"/>
                  <a:pt x="1266" y="361"/>
                  <a:pt x="1246" y="400"/>
                </a:cubicBezTo>
                <a:cubicBezTo>
                  <a:pt x="1263" y="253"/>
                  <a:pt x="1246" y="318"/>
                  <a:pt x="1329" y="235"/>
                </a:cubicBezTo>
                <a:lnTo>
                  <a:pt x="1352" y="341"/>
                </a:lnTo>
                <a:cubicBezTo>
                  <a:pt x="1352" y="341"/>
                  <a:pt x="1352" y="341"/>
                  <a:pt x="1352" y="341"/>
                </a:cubicBezTo>
                <a:cubicBezTo>
                  <a:pt x="1401" y="309"/>
                  <a:pt x="1373" y="321"/>
                  <a:pt x="1434" y="306"/>
                </a:cubicBezTo>
                <a:cubicBezTo>
                  <a:pt x="1498" y="213"/>
                  <a:pt x="1414" y="326"/>
                  <a:pt x="1493" y="247"/>
                </a:cubicBezTo>
                <a:cubicBezTo>
                  <a:pt x="1503" y="237"/>
                  <a:pt x="1505" y="220"/>
                  <a:pt x="1517" y="212"/>
                </a:cubicBezTo>
                <a:cubicBezTo>
                  <a:pt x="1538" y="199"/>
                  <a:pt x="1587" y="188"/>
                  <a:pt x="1587" y="188"/>
                </a:cubicBezTo>
                <a:cubicBezTo>
                  <a:pt x="1667" y="109"/>
                  <a:pt x="1627" y="129"/>
                  <a:pt x="1693" y="106"/>
                </a:cubicBezTo>
                <a:cubicBezTo>
                  <a:pt x="1701" y="94"/>
                  <a:pt x="1704" y="78"/>
                  <a:pt x="1716" y="71"/>
                </a:cubicBezTo>
                <a:cubicBezTo>
                  <a:pt x="1737" y="58"/>
                  <a:pt x="1763" y="55"/>
                  <a:pt x="1787" y="47"/>
                </a:cubicBezTo>
                <a:cubicBezTo>
                  <a:pt x="1800" y="43"/>
                  <a:pt x="1809" y="30"/>
                  <a:pt x="1822" y="24"/>
                </a:cubicBezTo>
                <a:cubicBezTo>
                  <a:pt x="1845" y="14"/>
                  <a:pt x="1893" y="0"/>
                  <a:pt x="1893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4" name="Freeform 18"/>
          <p:cNvSpPr>
            <a:spLocks noChangeArrowheads="1"/>
          </p:cNvSpPr>
          <p:nvPr/>
        </p:nvSpPr>
        <p:spPr bwMode="auto">
          <a:xfrm>
            <a:off x="4868863" y="2740819"/>
            <a:ext cx="1797050" cy="1918097"/>
          </a:xfrm>
          <a:custGeom>
            <a:avLst/>
            <a:gdLst>
              <a:gd name="T0" fmla="*/ 4 w 1132"/>
              <a:gd name="T1" fmla="*/ 1611 h 1611"/>
              <a:gd name="T2" fmla="*/ 51 w 1132"/>
              <a:gd name="T3" fmla="*/ 1540 h 1611"/>
              <a:gd name="T4" fmla="*/ 168 w 1132"/>
              <a:gd name="T5" fmla="*/ 1399 h 1611"/>
              <a:gd name="T6" fmla="*/ 262 w 1132"/>
              <a:gd name="T7" fmla="*/ 1293 h 1611"/>
              <a:gd name="T8" fmla="*/ 403 w 1132"/>
              <a:gd name="T9" fmla="*/ 1199 h 1611"/>
              <a:gd name="T10" fmla="*/ 439 w 1132"/>
              <a:gd name="T11" fmla="*/ 1176 h 1611"/>
              <a:gd name="T12" fmla="*/ 474 w 1132"/>
              <a:gd name="T13" fmla="*/ 1152 h 1611"/>
              <a:gd name="T14" fmla="*/ 533 w 1132"/>
              <a:gd name="T15" fmla="*/ 1093 h 1611"/>
              <a:gd name="T16" fmla="*/ 639 w 1132"/>
              <a:gd name="T17" fmla="*/ 952 h 1611"/>
              <a:gd name="T18" fmla="*/ 721 w 1132"/>
              <a:gd name="T19" fmla="*/ 811 h 1611"/>
              <a:gd name="T20" fmla="*/ 780 w 1132"/>
              <a:gd name="T21" fmla="*/ 658 h 1611"/>
              <a:gd name="T22" fmla="*/ 815 w 1132"/>
              <a:gd name="T23" fmla="*/ 576 h 1611"/>
              <a:gd name="T24" fmla="*/ 850 w 1132"/>
              <a:gd name="T25" fmla="*/ 494 h 1611"/>
              <a:gd name="T26" fmla="*/ 885 w 1132"/>
              <a:gd name="T27" fmla="*/ 412 h 1611"/>
              <a:gd name="T28" fmla="*/ 897 w 1132"/>
              <a:gd name="T29" fmla="*/ 365 h 1611"/>
              <a:gd name="T30" fmla="*/ 921 w 1132"/>
              <a:gd name="T31" fmla="*/ 329 h 1611"/>
              <a:gd name="T32" fmla="*/ 1015 w 1132"/>
              <a:gd name="T33" fmla="*/ 176 h 1611"/>
              <a:gd name="T34" fmla="*/ 1132 w 1132"/>
              <a:gd name="T35" fmla="*/ 0 h 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32" h="1611">
                <a:moveTo>
                  <a:pt x="4" y="1611"/>
                </a:moveTo>
                <a:cubicBezTo>
                  <a:pt x="27" y="1542"/>
                  <a:pt x="0" y="1607"/>
                  <a:pt x="51" y="1540"/>
                </a:cubicBezTo>
                <a:cubicBezTo>
                  <a:pt x="165" y="1393"/>
                  <a:pt x="21" y="1546"/>
                  <a:pt x="168" y="1399"/>
                </a:cubicBezTo>
                <a:cubicBezTo>
                  <a:pt x="233" y="1334"/>
                  <a:pt x="129" y="1381"/>
                  <a:pt x="262" y="1293"/>
                </a:cubicBezTo>
                <a:cubicBezTo>
                  <a:pt x="309" y="1262"/>
                  <a:pt x="356" y="1230"/>
                  <a:pt x="403" y="1199"/>
                </a:cubicBezTo>
                <a:cubicBezTo>
                  <a:pt x="415" y="1191"/>
                  <a:pt x="427" y="1184"/>
                  <a:pt x="439" y="1176"/>
                </a:cubicBezTo>
                <a:cubicBezTo>
                  <a:pt x="451" y="1168"/>
                  <a:pt x="474" y="1152"/>
                  <a:pt x="474" y="1152"/>
                </a:cubicBezTo>
                <a:cubicBezTo>
                  <a:pt x="560" y="1021"/>
                  <a:pt x="428" y="1211"/>
                  <a:pt x="533" y="1093"/>
                </a:cubicBezTo>
                <a:cubicBezTo>
                  <a:pt x="575" y="1046"/>
                  <a:pt x="595" y="996"/>
                  <a:pt x="639" y="952"/>
                </a:cubicBezTo>
                <a:cubicBezTo>
                  <a:pt x="656" y="899"/>
                  <a:pt x="690" y="857"/>
                  <a:pt x="721" y="811"/>
                </a:cubicBezTo>
                <a:cubicBezTo>
                  <a:pt x="751" y="767"/>
                  <a:pt x="747" y="707"/>
                  <a:pt x="780" y="658"/>
                </a:cubicBezTo>
                <a:cubicBezTo>
                  <a:pt x="810" y="531"/>
                  <a:pt x="768" y="682"/>
                  <a:pt x="815" y="576"/>
                </a:cubicBezTo>
                <a:cubicBezTo>
                  <a:pt x="864" y="464"/>
                  <a:pt x="789" y="587"/>
                  <a:pt x="850" y="494"/>
                </a:cubicBezTo>
                <a:cubicBezTo>
                  <a:pt x="885" y="358"/>
                  <a:pt x="836" y="526"/>
                  <a:pt x="885" y="412"/>
                </a:cubicBezTo>
                <a:cubicBezTo>
                  <a:pt x="891" y="397"/>
                  <a:pt x="891" y="380"/>
                  <a:pt x="897" y="365"/>
                </a:cubicBezTo>
                <a:cubicBezTo>
                  <a:pt x="903" y="352"/>
                  <a:pt x="914" y="342"/>
                  <a:pt x="921" y="329"/>
                </a:cubicBezTo>
                <a:cubicBezTo>
                  <a:pt x="954" y="270"/>
                  <a:pt x="966" y="225"/>
                  <a:pt x="1015" y="176"/>
                </a:cubicBezTo>
                <a:cubicBezTo>
                  <a:pt x="1037" y="105"/>
                  <a:pt x="1101" y="67"/>
                  <a:pt x="1132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5" name="Freeform 19"/>
          <p:cNvSpPr>
            <a:spLocks noChangeArrowheads="1"/>
          </p:cNvSpPr>
          <p:nvPr/>
        </p:nvSpPr>
        <p:spPr bwMode="auto">
          <a:xfrm>
            <a:off x="6257925" y="2950369"/>
            <a:ext cx="427038" cy="1679972"/>
          </a:xfrm>
          <a:custGeom>
            <a:avLst/>
            <a:gdLst>
              <a:gd name="T0" fmla="*/ 151 w 269"/>
              <a:gd name="T1" fmla="*/ 1411 h 1411"/>
              <a:gd name="T2" fmla="*/ 57 w 269"/>
              <a:gd name="T3" fmla="*/ 1011 h 1411"/>
              <a:gd name="T4" fmla="*/ 187 w 269"/>
              <a:gd name="T5" fmla="*/ 118 h 1411"/>
              <a:gd name="T6" fmla="*/ 269 w 269"/>
              <a:gd name="T7" fmla="*/ 0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9" h="1411">
                <a:moveTo>
                  <a:pt x="151" y="1411"/>
                </a:moveTo>
                <a:cubicBezTo>
                  <a:pt x="141" y="1278"/>
                  <a:pt x="134" y="1126"/>
                  <a:pt x="57" y="1011"/>
                </a:cubicBezTo>
                <a:cubicBezTo>
                  <a:pt x="0" y="708"/>
                  <a:pt x="15" y="378"/>
                  <a:pt x="187" y="118"/>
                </a:cubicBezTo>
                <a:cubicBezTo>
                  <a:pt x="213" y="79"/>
                  <a:pt x="236" y="33"/>
                  <a:pt x="269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6" name="Freeform 20"/>
          <p:cNvSpPr>
            <a:spLocks noChangeArrowheads="1"/>
          </p:cNvSpPr>
          <p:nvPr/>
        </p:nvSpPr>
        <p:spPr bwMode="auto">
          <a:xfrm>
            <a:off x="6156326" y="2811067"/>
            <a:ext cx="1268413" cy="1735931"/>
          </a:xfrm>
          <a:custGeom>
            <a:avLst/>
            <a:gdLst>
              <a:gd name="T0" fmla="*/ 756 w 799"/>
              <a:gd name="T1" fmla="*/ 1458 h 1458"/>
              <a:gd name="T2" fmla="*/ 756 w 799"/>
              <a:gd name="T3" fmla="*/ 1117 h 1458"/>
              <a:gd name="T4" fmla="*/ 744 w 799"/>
              <a:gd name="T5" fmla="*/ 1081 h 1458"/>
              <a:gd name="T6" fmla="*/ 639 w 799"/>
              <a:gd name="T7" fmla="*/ 976 h 1458"/>
              <a:gd name="T8" fmla="*/ 568 w 799"/>
              <a:gd name="T9" fmla="*/ 929 h 1458"/>
              <a:gd name="T10" fmla="*/ 533 w 799"/>
              <a:gd name="T11" fmla="*/ 905 h 1458"/>
              <a:gd name="T12" fmla="*/ 439 w 799"/>
              <a:gd name="T13" fmla="*/ 823 h 1458"/>
              <a:gd name="T14" fmla="*/ 133 w 799"/>
              <a:gd name="T15" fmla="*/ 729 h 1458"/>
              <a:gd name="T16" fmla="*/ 4 w 799"/>
              <a:gd name="T17" fmla="*/ 623 h 1458"/>
              <a:gd name="T18" fmla="*/ 27 w 799"/>
              <a:gd name="T19" fmla="*/ 458 h 1458"/>
              <a:gd name="T20" fmla="*/ 380 w 799"/>
              <a:gd name="T21" fmla="*/ 35 h 1458"/>
              <a:gd name="T22" fmla="*/ 427 w 799"/>
              <a:gd name="T23" fmla="*/ 0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99" h="1458">
                <a:moveTo>
                  <a:pt x="756" y="1458"/>
                </a:moveTo>
                <a:cubicBezTo>
                  <a:pt x="799" y="1329"/>
                  <a:pt x="777" y="1410"/>
                  <a:pt x="756" y="1117"/>
                </a:cubicBezTo>
                <a:cubicBezTo>
                  <a:pt x="755" y="1104"/>
                  <a:pt x="752" y="1091"/>
                  <a:pt x="744" y="1081"/>
                </a:cubicBezTo>
                <a:cubicBezTo>
                  <a:pt x="744" y="1081"/>
                  <a:pt x="657" y="994"/>
                  <a:pt x="639" y="976"/>
                </a:cubicBezTo>
                <a:cubicBezTo>
                  <a:pt x="619" y="956"/>
                  <a:pt x="592" y="945"/>
                  <a:pt x="568" y="929"/>
                </a:cubicBezTo>
                <a:cubicBezTo>
                  <a:pt x="556" y="921"/>
                  <a:pt x="533" y="905"/>
                  <a:pt x="533" y="905"/>
                </a:cubicBezTo>
                <a:cubicBezTo>
                  <a:pt x="493" y="846"/>
                  <a:pt x="521" y="879"/>
                  <a:pt x="439" y="823"/>
                </a:cubicBezTo>
                <a:cubicBezTo>
                  <a:pt x="339" y="755"/>
                  <a:pt x="255" y="742"/>
                  <a:pt x="133" y="729"/>
                </a:cubicBezTo>
                <a:cubicBezTo>
                  <a:pt x="72" y="687"/>
                  <a:pt x="49" y="692"/>
                  <a:pt x="4" y="623"/>
                </a:cubicBezTo>
                <a:cubicBezTo>
                  <a:pt x="9" y="568"/>
                  <a:pt x="0" y="507"/>
                  <a:pt x="27" y="458"/>
                </a:cubicBezTo>
                <a:cubicBezTo>
                  <a:pt x="112" y="303"/>
                  <a:pt x="256" y="159"/>
                  <a:pt x="380" y="35"/>
                </a:cubicBezTo>
                <a:cubicBezTo>
                  <a:pt x="385" y="30"/>
                  <a:pt x="417" y="10"/>
                  <a:pt x="427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7" name="Freeform 21"/>
          <p:cNvSpPr>
            <a:spLocks noChangeArrowheads="1"/>
          </p:cNvSpPr>
          <p:nvPr/>
        </p:nvSpPr>
        <p:spPr bwMode="auto">
          <a:xfrm>
            <a:off x="4968876" y="2894410"/>
            <a:ext cx="1920875" cy="714375"/>
          </a:xfrm>
          <a:custGeom>
            <a:avLst/>
            <a:gdLst>
              <a:gd name="T0" fmla="*/ 0 w 1210"/>
              <a:gd name="T1" fmla="*/ 600 h 600"/>
              <a:gd name="T2" fmla="*/ 293 w 1210"/>
              <a:gd name="T3" fmla="*/ 541 h 600"/>
              <a:gd name="T4" fmla="*/ 552 w 1210"/>
              <a:gd name="T5" fmla="*/ 459 h 600"/>
              <a:gd name="T6" fmla="*/ 587 w 1210"/>
              <a:gd name="T7" fmla="*/ 435 h 600"/>
              <a:gd name="T8" fmla="*/ 623 w 1210"/>
              <a:gd name="T9" fmla="*/ 424 h 600"/>
              <a:gd name="T10" fmla="*/ 693 w 1210"/>
              <a:gd name="T11" fmla="*/ 388 h 600"/>
              <a:gd name="T12" fmla="*/ 940 w 1210"/>
              <a:gd name="T13" fmla="*/ 212 h 600"/>
              <a:gd name="T14" fmla="*/ 1022 w 1210"/>
              <a:gd name="T15" fmla="*/ 165 h 600"/>
              <a:gd name="T16" fmla="*/ 1093 w 1210"/>
              <a:gd name="T17" fmla="*/ 118 h 600"/>
              <a:gd name="T18" fmla="*/ 1210 w 1210"/>
              <a:gd name="T19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0" h="600">
                <a:moveTo>
                  <a:pt x="0" y="600"/>
                </a:moveTo>
                <a:cubicBezTo>
                  <a:pt x="97" y="575"/>
                  <a:pt x="198" y="569"/>
                  <a:pt x="293" y="541"/>
                </a:cubicBezTo>
                <a:cubicBezTo>
                  <a:pt x="379" y="515"/>
                  <a:pt x="466" y="487"/>
                  <a:pt x="552" y="459"/>
                </a:cubicBezTo>
                <a:cubicBezTo>
                  <a:pt x="565" y="455"/>
                  <a:pt x="574" y="441"/>
                  <a:pt x="587" y="435"/>
                </a:cubicBezTo>
                <a:cubicBezTo>
                  <a:pt x="598" y="429"/>
                  <a:pt x="611" y="428"/>
                  <a:pt x="623" y="424"/>
                </a:cubicBezTo>
                <a:cubicBezTo>
                  <a:pt x="760" y="330"/>
                  <a:pt x="565" y="460"/>
                  <a:pt x="693" y="388"/>
                </a:cubicBezTo>
                <a:cubicBezTo>
                  <a:pt x="781" y="339"/>
                  <a:pt x="864" y="276"/>
                  <a:pt x="940" y="212"/>
                </a:cubicBezTo>
                <a:cubicBezTo>
                  <a:pt x="978" y="180"/>
                  <a:pt x="976" y="192"/>
                  <a:pt x="1022" y="165"/>
                </a:cubicBezTo>
                <a:cubicBezTo>
                  <a:pt x="1046" y="151"/>
                  <a:pt x="1093" y="118"/>
                  <a:pt x="1093" y="118"/>
                </a:cubicBezTo>
                <a:cubicBezTo>
                  <a:pt x="1124" y="71"/>
                  <a:pt x="1171" y="41"/>
                  <a:pt x="1210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498" name="Rectangle 22"/>
          <p:cNvSpPr>
            <a:spLocks noGrp="1" noChangeArrowheads="1"/>
          </p:cNvSpPr>
          <p:nvPr/>
        </p:nvSpPr>
        <p:spPr bwMode="auto">
          <a:xfrm>
            <a:off x="4248150" y="2746772"/>
            <a:ext cx="381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B</a:t>
            </a: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5499" name="Rectangle 23"/>
          <p:cNvSpPr>
            <a:spLocks noGrp="1" noChangeArrowheads="1"/>
          </p:cNvSpPr>
          <p:nvPr/>
        </p:nvSpPr>
        <p:spPr bwMode="auto">
          <a:xfrm>
            <a:off x="2038350" y="3239691"/>
            <a:ext cx="533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 </a:t>
            </a: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5500" name="Rectangle 24"/>
          <p:cNvSpPr>
            <a:spLocks noGrp="1" noChangeArrowheads="1"/>
          </p:cNvSpPr>
          <p:nvPr/>
        </p:nvSpPr>
        <p:spPr bwMode="auto">
          <a:xfrm>
            <a:off x="1047750" y="3432572"/>
            <a:ext cx="381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E </a:t>
            </a: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5501" name="Rectangle 25"/>
          <p:cNvSpPr>
            <a:spLocks noGrp="1" noChangeArrowheads="1"/>
          </p:cNvSpPr>
          <p:nvPr/>
        </p:nvSpPr>
        <p:spPr bwMode="auto">
          <a:xfrm>
            <a:off x="2047875" y="4118372"/>
            <a:ext cx="91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4800"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F </a:t>
            </a:r>
          </a:p>
        </p:txBody>
      </p:sp>
      <p:sp>
        <p:nvSpPr>
          <p:cNvPr id="105502" name="Rectangle 26"/>
          <p:cNvSpPr>
            <a:spLocks noGrp="1" noChangeArrowheads="1"/>
          </p:cNvSpPr>
          <p:nvPr/>
        </p:nvSpPr>
        <p:spPr bwMode="auto">
          <a:xfrm>
            <a:off x="3859213" y="3911203"/>
            <a:ext cx="533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H </a:t>
            </a:r>
            <a:endParaRPr lang="en-US" altLang="zh-CN" sz="4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503" name="Rectangle 27"/>
          <p:cNvSpPr>
            <a:spLocks noGrp="1" noChangeArrowheads="1"/>
          </p:cNvSpPr>
          <p:nvPr/>
        </p:nvSpPr>
        <p:spPr bwMode="auto">
          <a:xfrm>
            <a:off x="2876550" y="4004072"/>
            <a:ext cx="838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4800"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05504" name="Rectangle 28"/>
          <p:cNvSpPr>
            <a:spLocks noGrp="1" noChangeArrowheads="1"/>
          </p:cNvSpPr>
          <p:nvPr/>
        </p:nvSpPr>
        <p:spPr bwMode="auto">
          <a:xfrm>
            <a:off x="6991350" y="3220641"/>
            <a:ext cx="533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D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505" name="Rectangle 29"/>
          <p:cNvSpPr>
            <a:spLocks noGrp="1" noChangeArrowheads="1"/>
          </p:cNvSpPr>
          <p:nvPr/>
        </p:nvSpPr>
        <p:spPr bwMode="auto">
          <a:xfrm>
            <a:off x="7372350" y="3832622"/>
            <a:ext cx="533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K </a:t>
            </a:r>
            <a:endParaRPr lang="en-US" altLang="zh-CN" sz="4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506" name="Rectangle 30"/>
          <p:cNvSpPr>
            <a:spLocks noGrp="1" noChangeArrowheads="1"/>
          </p:cNvSpPr>
          <p:nvPr/>
        </p:nvSpPr>
        <p:spPr bwMode="auto">
          <a:xfrm>
            <a:off x="5986463" y="4211241"/>
            <a:ext cx="533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J </a:t>
            </a:r>
            <a:endParaRPr lang="en-US" altLang="zh-CN" sz="4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507" name="Rectangle 31"/>
          <p:cNvSpPr>
            <a:spLocks noGrp="1" noChangeArrowheads="1"/>
          </p:cNvSpPr>
          <p:nvPr/>
        </p:nvSpPr>
        <p:spPr bwMode="auto">
          <a:xfrm>
            <a:off x="5024438" y="4164806"/>
            <a:ext cx="685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53280" name="Rectangle 32"/>
          <p:cNvSpPr>
            <a:spLocks noGrp="1" noChangeArrowheads="1"/>
          </p:cNvSpPr>
          <p:nvPr/>
        </p:nvSpPr>
        <p:spPr bwMode="auto">
          <a:xfrm>
            <a:off x="4497388" y="1383506"/>
            <a:ext cx="4646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C,E,F,G</a:t>
            </a:r>
          </a:p>
        </p:txBody>
      </p:sp>
      <p:sp>
        <p:nvSpPr>
          <p:cNvPr id="53281" name="Rectangle 33"/>
          <p:cNvSpPr>
            <a:spLocks noGrp="1" noChangeArrowheads="1"/>
          </p:cNvSpPr>
          <p:nvPr/>
        </p:nvSpPr>
        <p:spPr bwMode="auto">
          <a:xfrm>
            <a:off x="4738688" y="1762125"/>
            <a:ext cx="1549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53282" name="Rectangle 34"/>
          <p:cNvSpPr>
            <a:spLocks noGrp="1" noChangeArrowheads="1"/>
          </p:cNvSpPr>
          <p:nvPr/>
        </p:nvSpPr>
        <p:spPr bwMode="auto">
          <a:xfrm>
            <a:off x="4756150" y="2139554"/>
            <a:ext cx="12906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105511" name="Line 36"/>
          <p:cNvSpPr>
            <a:spLocks noChangeShapeType="1"/>
          </p:cNvSpPr>
          <p:nvPr/>
        </p:nvSpPr>
        <p:spPr bwMode="auto">
          <a:xfrm flipH="1">
            <a:off x="6000750" y="2914650"/>
            <a:ext cx="433388" cy="325041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512" name="Line 37"/>
          <p:cNvSpPr>
            <a:spLocks noChangeShapeType="1"/>
          </p:cNvSpPr>
          <p:nvPr/>
        </p:nvSpPr>
        <p:spPr bwMode="auto">
          <a:xfrm flipH="1">
            <a:off x="3481388" y="3508772"/>
            <a:ext cx="576262" cy="10834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513" name="Line 38"/>
          <p:cNvSpPr>
            <a:spLocks noChangeShapeType="1"/>
          </p:cNvSpPr>
          <p:nvPr/>
        </p:nvSpPr>
        <p:spPr bwMode="auto">
          <a:xfrm>
            <a:off x="6721476" y="3670697"/>
            <a:ext cx="360363" cy="1619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514" name="Line 39"/>
          <p:cNvSpPr>
            <a:spLocks noChangeShapeType="1"/>
          </p:cNvSpPr>
          <p:nvPr/>
        </p:nvSpPr>
        <p:spPr bwMode="auto">
          <a:xfrm flipH="1">
            <a:off x="5353051" y="3940969"/>
            <a:ext cx="504825" cy="27027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515" name="Line 40"/>
          <p:cNvSpPr>
            <a:spLocks noChangeShapeType="1"/>
          </p:cNvSpPr>
          <p:nvPr/>
        </p:nvSpPr>
        <p:spPr bwMode="auto">
          <a:xfrm flipH="1">
            <a:off x="4418014" y="3562351"/>
            <a:ext cx="504825" cy="27027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516" name="Line 41"/>
          <p:cNvSpPr>
            <a:spLocks noChangeShapeType="1"/>
          </p:cNvSpPr>
          <p:nvPr/>
        </p:nvSpPr>
        <p:spPr bwMode="auto">
          <a:xfrm>
            <a:off x="6218239" y="3940969"/>
            <a:ext cx="142875" cy="378619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517" name="Line 42"/>
          <p:cNvSpPr>
            <a:spLocks noChangeShapeType="1"/>
          </p:cNvSpPr>
          <p:nvPr/>
        </p:nvSpPr>
        <p:spPr bwMode="auto">
          <a:xfrm flipH="1">
            <a:off x="3119438" y="3832623"/>
            <a:ext cx="433387" cy="32504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518" name="Line 43"/>
          <p:cNvSpPr>
            <a:spLocks noChangeShapeType="1"/>
          </p:cNvSpPr>
          <p:nvPr/>
        </p:nvSpPr>
        <p:spPr bwMode="auto">
          <a:xfrm flipH="1">
            <a:off x="1609725" y="3887391"/>
            <a:ext cx="503238" cy="10834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5519" name="Line 44"/>
          <p:cNvSpPr>
            <a:spLocks noChangeShapeType="1"/>
          </p:cNvSpPr>
          <p:nvPr/>
        </p:nvSpPr>
        <p:spPr bwMode="auto">
          <a:xfrm flipH="1">
            <a:off x="2401889" y="3832623"/>
            <a:ext cx="287337" cy="378619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2" name="椭圆 1"/>
          <p:cNvSpPr>
            <a:spLocks noChangeArrowheads="1"/>
          </p:cNvSpPr>
          <p:nvPr/>
        </p:nvSpPr>
        <p:spPr bwMode="auto">
          <a:xfrm>
            <a:off x="4384675" y="3301604"/>
            <a:ext cx="107950" cy="10120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3" name="椭圆 2"/>
          <p:cNvSpPr>
            <a:spLocks noChangeArrowheads="1"/>
          </p:cNvSpPr>
          <p:nvPr/>
        </p:nvSpPr>
        <p:spPr bwMode="auto">
          <a:xfrm>
            <a:off x="2178050" y="3770710"/>
            <a:ext cx="109538" cy="10120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1193800" y="3995737"/>
            <a:ext cx="109538" cy="10120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2178050" y="4346973"/>
            <a:ext cx="109538" cy="10120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3009900" y="4258866"/>
            <a:ext cx="109538" cy="10120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3878264" y="4402931"/>
            <a:ext cx="109537" cy="10120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6519864" y="3669506"/>
            <a:ext cx="109537" cy="10120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9" name="椭圆 8"/>
          <p:cNvSpPr>
            <a:spLocks noChangeArrowheads="1"/>
          </p:cNvSpPr>
          <p:nvPr/>
        </p:nvSpPr>
        <p:spPr bwMode="auto">
          <a:xfrm>
            <a:off x="6556375" y="2811066"/>
            <a:ext cx="109538" cy="10120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10" name="椭圆 9"/>
          <p:cNvSpPr>
            <a:spLocks noChangeArrowheads="1"/>
          </p:cNvSpPr>
          <p:nvPr/>
        </p:nvSpPr>
        <p:spPr bwMode="auto">
          <a:xfrm>
            <a:off x="5053014" y="4406504"/>
            <a:ext cx="109537" cy="10120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11" name="椭圆 10"/>
          <p:cNvSpPr>
            <a:spLocks noChangeArrowheads="1"/>
          </p:cNvSpPr>
          <p:nvPr/>
        </p:nvSpPr>
        <p:spPr bwMode="auto">
          <a:xfrm>
            <a:off x="6348414" y="4346973"/>
            <a:ext cx="109537" cy="10120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sp>
        <p:nvSpPr>
          <p:cNvPr id="12" name="椭圆 11"/>
          <p:cNvSpPr>
            <a:spLocks noChangeArrowheads="1"/>
          </p:cNvSpPr>
          <p:nvPr/>
        </p:nvSpPr>
        <p:spPr bwMode="auto">
          <a:xfrm>
            <a:off x="7204075" y="4125516"/>
            <a:ext cx="107950" cy="10120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28B8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0" grpId="0"/>
      <p:bldP spid="53281" grpId="0"/>
      <p:bldP spid="532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折角形 90181"/>
          <p:cNvSpPr>
            <a:spLocks noChangeArrowheads="1"/>
          </p:cNvSpPr>
          <p:nvPr/>
        </p:nvSpPr>
        <p:spPr bwMode="auto">
          <a:xfrm>
            <a:off x="900113" y="1816894"/>
            <a:ext cx="7200900" cy="1133475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6499" name="矩形 90180"/>
          <p:cNvSpPr>
            <a:spLocks noChangeArrowheads="1"/>
          </p:cNvSpPr>
          <p:nvPr/>
        </p:nvSpPr>
        <p:spPr bwMode="auto">
          <a:xfrm>
            <a:off x="971551" y="1870473"/>
            <a:ext cx="691197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上面“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……”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都是对事情进行判断的语句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像这样判断一件事情的句子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6500" name="圆角矩形 31"/>
          <p:cNvSpPr>
            <a:spLocks noChangeArrowheads="1"/>
          </p:cNvSpPr>
          <p:nvPr/>
        </p:nvSpPr>
        <p:spPr bwMode="auto">
          <a:xfrm>
            <a:off x="611188" y="681038"/>
            <a:ext cx="1223962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  <a:endParaRPr lang="zh-CN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1601</Words>
  <Application>Microsoft Office PowerPoint</Application>
  <PresentationFormat>全屏显示(16:9)</PresentationFormat>
  <Paragraphs>200</Paragraphs>
  <Slides>21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方正黑体_GBK</vt:lpstr>
      <vt:lpstr>方正姚体</vt:lpstr>
      <vt:lpstr>黑体</vt:lpstr>
      <vt:lpstr>楷体_GB2312</vt:lpstr>
      <vt:lpstr>宋体</vt:lpstr>
      <vt:lpstr>微软雅黑</vt:lpstr>
      <vt:lpstr>Arial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2016-09-01T03:22:00Z</dcterms:created>
  <dcterms:modified xsi:type="dcterms:W3CDTF">2023-01-17T01:19:55Z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D19B7D9E7CB94CAEB02AB477A2DE1377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