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1AEAEFD-994B-41DD-9DC1-ED869CE4328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86F425E-8911-4FCF-AE83-732BA1DCBEE3}" type="slidenum">
              <a:rPr lang="en-US" altLang="zh-CN"/>
              <a:t>2</a:t>
            </a:fld>
            <a:endParaRPr lang="en-US" altLang="zh-CN"/>
          </a:p>
        </p:txBody>
      </p:sp>
      <p:sp>
        <p:nvSpPr>
          <p:cNvPr id="103426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03427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24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B974A948-BD29-4940-995E-1626408FFCA5}" type="slidenum">
              <a:rPr lang="zh-CN" altLang="en-US" sz="1200">
                <a:latin typeface="+mn-lt"/>
                <a:ea typeface="+mn-ea"/>
              </a:rPr>
              <a:t>2</a:t>
            </a:fld>
            <a:endParaRPr lang="zh-CN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AEAEFD-994B-41DD-9DC1-ED869CE43283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5064DC6-8ABB-44F2-9791-044180070E28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11161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11619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4" name="灯片编号占位符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491B48A-2A98-437F-B090-7593F2EA567F}" type="slidenum">
              <a:rPr lang="zh-CN" altLang="en-US" sz="1200">
                <a:latin typeface="+mn-lt"/>
                <a:ea typeface="+mn-ea"/>
              </a:rPr>
              <a:t>9</a:t>
            </a:fld>
            <a:endParaRPr lang="zh-CN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7B2FF48-27A7-4B64-A100-9AE501CB452E}" type="slidenum">
              <a:rPr lang="en-US" altLang="zh-CN"/>
              <a:t>18</a:t>
            </a:fld>
            <a:endParaRPr lang="en-US" altLang="zh-CN"/>
          </a:p>
        </p:txBody>
      </p:sp>
      <p:sp>
        <p:nvSpPr>
          <p:cNvPr id="1218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1859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1268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EED6399F-9634-46B9-BA4E-D9B1A0E64D6B}" type="slidenum">
              <a:rPr lang="zh-CN" altLang="en-US" sz="1200">
                <a:solidFill>
                  <a:srgbClr val="000000"/>
                </a:solidFill>
                <a:latin typeface="+mn-lt"/>
                <a:ea typeface="+mn-ea"/>
              </a:rPr>
              <a:t>18</a:t>
            </a:fld>
            <a:endParaRPr lang="zh-CN" altLang="en-US" sz="120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172D9F4-5631-436B-84E2-BBCDD2ACAE41}" type="slidenum">
              <a:rPr lang="en-US" altLang="zh-CN"/>
              <a:t>21</a:t>
            </a:fld>
            <a:endParaRPr lang="en-US" altLang="zh-CN"/>
          </a:p>
        </p:txBody>
      </p:sp>
      <p:sp>
        <p:nvSpPr>
          <p:cNvPr id="12595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25955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10244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</a:ln>
        </p:spPr>
        <p:txBody>
          <a:bodyPr anchor="b"/>
          <a:lstStyle/>
          <a:p>
            <a:pPr algn="r">
              <a:defRPr/>
            </a:pPr>
            <a:fld id="{841927C3-5945-4B4D-BBEF-160B11806E7E}" type="slidenum">
              <a:rPr lang="zh-CN" altLang="en-US" sz="1200">
                <a:latin typeface="+mn-lt"/>
                <a:ea typeface="+mn-ea"/>
              </a:rPr>
              <a:t>21</a:t>
            </a:fld>
            <a:endParaRPr lang="zh-CN" altLang="en-US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5E0B3-CF46-4884-B602-182D9C597DC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99C1D-A487-4A75-8212-8346AFA1005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252E5-3176-4F60-917C-3AB84AE2AA3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5D8D0-7094-4389-9715-D71B9BF9B56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48383-D1EC-4526-A247-C3708B5DBE5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B0700-E04D-406D-A215-AE606C65AC6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B3736-C556-4EA9-9B51-DACD1E036A9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3FA53-6870-4391-B848-FE13A4EA016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04B43-C04F-4284-8431-52787E7AA89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5F86E-999A-4C1E-9195-420835325A08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8102F8C-B63A-413A-B490-ED548F8D7A9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355" name="标题 1"/>
          <p:cNvSpPr txBox="1"/>
          <p:nvPr/>
        </p:nvSpPr>
        <p:spPr bwMode="auto">
          <a:xfrm>
            <a:off x="490538" y="4495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nn-NO" altLang="zh-CN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2  Let’s play sports!</a:t>
            </a:r>
            <a:r>
              <a:rPr lang="en-US" altLang="zh-CN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86740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4"/>
          <p:cNvSpPr txBox="1">
            <a:spLocks noChangeArrowheads="1"/>
          </p:cNvSpPr>
          <p:nvPr/>
        </p:nvSpPr>
        <p:spPr bwMode="auto">
          <a:xfrm>
            <a:off x="360363" y="331788"/>
            <a:ext cx="8964612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2600"/>
              </a:lnSpc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Let’s play a game!</a:t>
            </a:r>
          </a:p>
          <a:p>
            <a:pPr>
              <a:lnSpc>
                <a:spcPts val="3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 out the third person singular form of given words as fast as you can </a:t>
            </a:r>
          </a:p>
        </p:txBody>
      </p:sp>
      <p:sp>
        <p:nvSpPr>
          <p:cNvPr id="112643" name="Text Box 4"/>
          <p:cNvSpPr txBox="1">
            <a:spLocks noChangeArrowheads="1"/>
          </p:cNvSpPr>
          <p:nvPr/>
        </p:nvSpPr>
        <p:spPr bwMode="auto">
          <a:xfrm>
            <a:off x="539750" y="1692275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put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539750" y="23495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enjoy</a:t>
            </a:r>
          </a:p>
        </p:txBody>
      </p:sp>
      <p:sp>
        <p:nvSpPr>
          <p:cNvPr id="112645" name="Text Box 4"/>
          <p:cNvSpPr txBox="1">
            <a:spLocks noChangeArrowheads="1"/>
          </p:cNvSpPr>
          <p:nvPr/>
        </p:nvSpPr>
        <p:spPr bwMode="auto">
          <a:xfrm>
            <a:off x="539750" y="29972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teach</a:t>
            </a:r>
          </a:p>
        </p:txBody>
      </p:sp>
      <p:sp>
        <p:nvSpPr>
          <p:cNvPr id="112646" name="Text Box 4"/>
          <p:cNvSpPr txBox="1">
            <a:spLocks noChangeArrowheads="1"/>
          </p:cNvSpPr>
          <p:nvPr/>
        </p:nvSpPr>
        <p:spPr bwMode="auto">
          <a:xfrm>
            <a:off x="582613" y="3716338"/>
            <a:ext cx="1828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fly</a:t>
            </a:r>
          </a:p>
        </p:txBody>
      </p:sp>
      <p:sp>
        <p:nvSpPr>
          <p:cNvPr id="112647" name="Text Box 4"/>
          <p:cNvSpPr txBox="1">
            <a:spLocks noChangeArrowheads="1"/>
          </p:cNvSpPr>
          <p:nvPr/>
        </p:nvSpPr>
        <p:spPr bwMode="auto">
          <a:xfrm>
            <a:off x="5292725" y="1628775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go</a:t>
            </a:r>
          </a:p>
        </p:txBody>
      </p:sp>
      <p:sp>
        <p:nvSpPr>
          <p:cNvPr id="112648" name="Text Box 4"/>
          <p:cNvSpPr txBox="1">
            <a:spLocks noChangeArrowheads="1"/>
          </p:cNvSpPr>
          <p:nvPr/>
        </p:nvSpPr>
        <p:spPr bwMode="auto">
          <a:xfrm>
            <a:off x="5264150" y="2276475"/>
            <a:ext cx="18288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study</a:t>
            </a:r>
          </a:p>
        </p:txBody>
      </p:sp>
      <p:sp>
        <p:nvSpPr>
          <p:cNvPr id="112649" name="Text Box 4"/>
          <p:cNvSpPr txBox="1">
            <a:spLocks noChangeArrowheads="1"/>
          </p:cNvSpPr>
          <p:nvPr/>
        </p:nvSpPr>
        <p:spPr bwMode="auto">
          <a:xfrm>
            <a:off x="5264150" y="3060700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carry</a:t>
            </a:r>
          </a:p>
        </p:txBody>
      </p:sp>
      <p:sp>
        <p:nvSpPr>
          <p:cNvPr id="112650" name="Text Box 4"/>
          <p:cNvSpPr txBox="1">
            <a:spLocks noChangeArrowheads="1"/>
          </p:cNvSpPr>
          <p:nvPr/>
        </p:nvSpPr>
        <p:spPr bwMode="auto">
          <a:xfrm>
            <a:off x="5292725" y="3716338"/>
            <a:ext cx="1828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worry</a:t>
            </a:r>
          </a:p>
        </p:txBody>
      </p:sp>
      <p:sp>
        <p:nvSpPr>
          <p:cNvPr id="112651" name="Text Box 4"/>
          <p:cNvSpPr txBox="1">
            <a:spLocks noChangeArrowheads="1"/>
          </p:cNvSpPr>
          <p:nvPr/>
        </p:nvSpPr>
        <p:spPr bwMode="auto">
          <a:xfrm>
            <a:off x="582613" y="4437063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guess</a:t>
            </a:r>
          </a:p>
        </p:txBody>
      </p:sp>
      <p:sp>
        <p:nvSpPr>
          <p:cNvPr id="112652" name="Text Box 4"/>
          <p:cNvSpPr txBox="1">
            <a:spLocks noChangeArrowheads="1"/>
          </p:cNvSpPr>
          <p:nvPr/>
        </p:nvSpPr>
        <p:spPr bwMode="auto">
          <a:xfrm>
            <a:off x="5335588" y="4437063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have</a:t>
            </a:r>
          </a:p>
        </p:txBody>
      </p:sp>
      <p:sp>
        <p:nvSpPr>
          <p:cNvPr id="112653" name="Text Box 4"/>
          <p:cNvSpPr txBox="1">
            <a:spLocks noChangeArrowheads="1"/>
          </p:cNvSpPr>
          <p:nvPr/>
        </p:nvSpPr>
        <p:spPr bwMode="auto">
          <a:xfrm>
            <a:off x="2555875" y="1700213"/>
            <a:ext cx="18288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puts</a:t>
            </a:r>
          </a:p>
        </p:txBody>
      </p:sp>
      <p:sp>
        <p:nvSpPr>
          <p:cNvPr id="112654" name="Text Box 4"/>
          <p:cNvSpPr txBox="1">
            <a:spLocks noChangeArrowheads="1"/>
          </p:cNvSpPr>
          <p:nvPr/>
        </p:nvSpPr>
        <p:spPr bwMode="auto">
          <a:xfrm>
            <a:off x="2555875" y="2349500"/>
            <a:ext cx="243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enjoys</a:t>
            </a:r>
          </a:p>
        </p:txBody>
      </p:sp>
      <p:sp>
        <p:nvSpPr>
          <p:cNvPr id="112655" name="Text Box 4"/>
          <p:cNvSpPr txBox="1">
            <a:spLocks noChangeArrowheads="1"/>
          </p:cNvSpPr>
          <p:nvPr/>
        </p:nvSpPr>
        <p:spPr bwMode="auto">
          <a:xfrm>
            <a:off x="2555875" y="3060700"/>
            <a:ext cx="243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teaches</a:t>
            </a:r>
          </a:p>
        </p:txBody>
      </p:sp>
      <p:sp>
        <p:nvSpPr>
          <p:cNvPr id="112656" name="Text Box 4"/>
          <p:cNvSpPr txBox="1">
            <a:spLocks noChangeArrowheads="1"/>
          </p:cNvSpPr>
          <p:nvPr/>
        </p:nvSpPr>
        <p:spPr bwMode="auto">
          <a:xfrm>
            <a:off x="2555875" y="3716338"/>
            <a:ext cx="24384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flies</a:t>
            </a:r>
          </a:p>
        </p:txBody>
      </p:sp>
      <p:sp>
        <p:nvSpPr>
          <p:cNvPr id="112657" name="Text Box 4"/>
          <p:cNvSpPr txBox="1">
            <a:spLocks noChangeArrowheads="1"/>
          </p:cNvSpPr>
          <p:nvPr/>
        </p:nvSpPr>
        <p:spPr bwMode="auto">
          <a:xfrm>
            <a:off x="2555875" y="4437063"/>
            <a:ext cx="243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guesses</a:t>
            </a:r>
          </a:p>
        </p:txBody>
      </p:sp>
      <p:sp>
        <p:nvSpPr>
          <p:cNvPr id="112658" name="Text Box 4"/>
          <p:cNvSpPr txBox="1">
            <a:spLocks noChangeArrowheads="1"/>
          </p:cNvSpPr>
          <p:nvPr/>
        </p:nvSpPr>
        <p:spPr bwMode="auto">
          <a:xfrm>
            <a:off x="6948488" y="1628775"/>
            <a:ext cx="243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goes</a:t>
            </a:r>
          </a:p>
        </p:txBody>
      </p:sp>
      <p:sp>
        <p:nvSpPr>
          <p:cNvPr id="112659" name="Text Box 4"/>
          <p:cNvSpPr txBox="1">
            <a:spLocks noChangeArrowheads="1"/>
          </p:cNvSpPr>
          <p:nvPr/>
        </p:nvSpPr>
        <p:spPr bwMode="auto">
          <a:xfrm>
            <a:off x="6958013" y="2276475"/>
            <a:ext cx="24384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studies</a:t>
            </a:r>
          </a:p>
        </p:txBody>
      </p:sp>
      <p:sp>
        <p:nvSpPr>
          <p:cNvPr id="112660" name="Text Box 4"/>
          <p:cNvSpPr txBox="1">
            <a:spLocks noChangeArrowheads="1"/>
          </p:cNvSpPr>
          <p:nvPr/>
        </p:nvSpPr>
        <p:spPr bwMode="auto">
          <a:xfrm>
            <a:off x="6958013" y="3060700"/>
            <a:ext cx="243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carries</a:t>
            </a:r>
          </a:p>
        </p:txBody>
      </p:sp>
      <p:sp>
        <p:nvSpPr>
          <p:cNvPr id="112661" name="Text Box 4"/>
          <p:cNvSpPr txBox="1">
            <a:spLocks noChangeArrowheads="1"/>
          </p:cNvSpPr>
          <p:nvPr/>
        </p:nvSpPr>
        <p:spPr bwMode="auto">
          <a:xfrm>
            <a:off x="7010400" y="3708400"/>
            <a:ext cx="243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worries</a:t>
            </a:r>
          </a:p>
        </p:txBody>
      </p:sp>
      <p:sp>
        <p:nvSpPr>
          <p:cNvPr id="112662" name="Text Box 4"/>
          <p:cNvSpPr txBox="1">
            <a:spLocks noChangeArrowheads="1"/>
          </p:cNvSpPr>
          <p:nvPr/>
        </p:nvSpPr>
        <p:spPr bwMode="auto">
          <a:xfrm>
            <a:off x="7019925" y="4429125"/>
            <a:ext cx="2438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has</a:t>
            </a:r>
          </a:p>
        </p:txBody>
      </p:sp>
      <p:sp>
        <p:nvSpPr>
          <p:cNvPr id="112663" name="Text Box 4"/>
          <p:cNvSpPr txBox="1">
            <a:spLocks noChangeArrowheads="1"/>
          </p:cNvSpPr>
          <p:nvPr/>
        </p:nvSpPr>
        <p:spPr bwMode="auto">
          <a:xfrm>
            <a:off x="611188" y="5148263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match</a:t>
            </a:r>
          </a:p>
        </p:txBody>
      </p:sp>
      <p:sp>
        <p:nvSpPr>
          <p:cNvPr id="112664" name="Text Box 4"/>
          <p:cNvSpPr txBox="1">
            <a:spLocks noChangeArrowheads="1"/>
          </p:cNvSpPr>
          <p:nvPr/>
        </p:nvSpPr>
        <p:spPr bwMode="auto">
          <a:xfrm>
            <a:off x="2555875" y="5157788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matches</a:t>
            </a:r>
          </a:p>
        </p:txBody>
      </p:sp>
      <p:sp>
        <p:nvSpPr>
          <p:cNvPr id="112665" name="Text Box 4"/>
          <p:cNvSpPr txBox="1">
            <a:spLocks noChangeArrowheads="1"/>
          </p:cNvSpPr>
          <p:nvPr/>
        </p:nvSpPr>
        <p:spPr bwMode="auto">
          <a:xfrm>
            <a:off x="5335588" y="5157788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stay</a:t>
            </a:r>
          </a:p>
        </p:txBody>
      </p:sp>
      <p:sp>
        <p:nvSpPr>
          <p:cNvPr id="112666" name="Text Box 4"/>
          <p:cNvSpPr txBox="1">
            <a:spLocks noChangeArrowheads="1"/>
          </p:cNvSpPr>
          <p:nvPr/>
        </p:nvSpPr>
        <p:spPr bwMode="auto">
          <a:xfrm>
            <a:off x="7019925" y="5148263"/>
            <a:ext cx="182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stays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/>
      <p:bldP spid="112644" grpId="0"/>
      <p:bldP spid="112645" grpId="0"/>
      <p:bldP spid="112646" grpId="0"/>
      <p:bldP spid="112647" grpId="0"/>
      <p:bldP spid="112648" grpId="0"/>
      <p:bldP spid="112649" grpId="0"/>
      <p:bldP spid="112650" grpId="0"/>
      <p:bldP spid="112651" grpId="0"/>
      <p:bldP spid="112652" grpId="0"/>
      <p:bldP spid="112653" grpId="0"/>
      <p:bldP spid="112654" grpId="0"/>
      <p:bldP spid="112655" grpId="0"/>
      <p:bldP spid="112656" grpId="0"/>
      <p:bldP spid="112657" grpId="0"/>
      <p:bldP spid="112658" grpId="0"/>
      <p:bldP spid="112659" grpId="0"/>
      <p:bldP spid="112660" grpId="0"/>
      <p:bldP spid="112662" grpId="0"/>
      <p:bldP spid="112663" grpId="0"/>
      <p:bldP spid="112664" grpId="0"/>
      <p:bldP spid="112665" grpId="0"/>
      <p:bldP spid="11266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内容占位符 2"/>
          <p:cNvSpPr>
            <a:spLocks noGrp="1"/>
          </p:cNvSpPr>
          <p:nvPr>
            <p:ph idx="4294967295"/>
          </p:nvPr>
        </p:nvSpPr>
        <p:spPr>
          <a:xfrm>
            <a:off x="395288" y="1557338"/>
            <a:ext cx="9144000" cy="4525962"/>
          </a:xfrm>
        </p:spPr>
        <p:txBody>
          <a:bodyPr/>
          <a:lstStyle/>
          <a:p>
            <a:pPr>
              <a:lnSpc>
                <a:spcPts val="37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Simon: I like basketball very much. How about </a:t>
            </a:r>
          </a:p>
          <a:p>
            <a:pPr>
              <a:lnSpc>
                <a:spcPts val="37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you?</a:t>
            </a:r>
          </a:p>
          <a:p>
            <a:pPr>
              <a:lnSpc>
                <a:spcPts val="37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Millie: Yes, I do. 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I don’t like football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ts val="37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Simon: 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your sister like football?</a:t>
            </a:r>
          </a:p>
          <a:p>
            <a:pPr>
              <a:lnSpc>
                <a:spcPts val="37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Millie: 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 she doesn’t like football. 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likes </a:t>
            </a:r>
          </a:p>
          <a:p>
            <a:pPr>
              <a:lnSpc>
                <a:spcPts val="37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basketball too.</a:t>
            </a:r>
          </a:p>
          <a:p>
            <a:pPr>
              <a:lnSpc>
                <a:spcPts val="37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Simon: 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your family often watch basketball </a:t>
            </a:r>
          </a:p>
          <a:p>
            <a:pPr>
              <a:lnSpc>
                <a:spcPts val="3700"/>
              </a:lnSpc>
              <a:buFontTx/>
              <a:buNone/>
            </a:pP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games on TV?</a:t>
            </a:r>
          </a:p>
          <a:p>
            <a:pPr>
              <a:lnSpc>
                <a:spcPts val="37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Millie: </a:t>
            </a:r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we do</a:t>
            </a:r>
            <a:r>
              <a:rPr lang="en-US" altLang="zh-CN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365125" y="333375"/>
            <a:ext cx="87788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Read the dialogue</a:t>
            </a:r>
          </a:p>
          <a:p>
            <a:r>
              <a:rPr lang="en-US" altLang="zh-CN" sz="3200" b="1" dirty="0">
                <a:solidFill>
                  <a:srgbClr val="0000FF"/>
                </a:solidFill>
                <a:latin typeface="Comic Sans MS" panose="030F0702030302020204" pitchFamily="66" charset="0"/>
              </a:rPr>
              <a:t>Simon and Millie are talking about sports</a:t>
            </a:r>
            <a:r>
              <a:rPr lang="en-US" altLang="zh-CN" sz="3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标题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Summary </a:t>
            </a:r>
            <a:b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</a:rPr>
              <a:t>How to make negative sentences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684213" y="1916113"/>
          <a:ext cx="7704137" cy="1916113"/>
        </p:xfrm>
        <a:graphic>
          <a:graphicData uri="http://schemas.openxmlformats.org/drawingml/2006/table">
            <a:tbl>
              <a:tblPr/>
              <a:tblGrid>
                <a:gridCol w="330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61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5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6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I/You/We/They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do not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like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sports.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He/She/It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does not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4706" name="椭圆 53"/>
          <p:cNvSpPr>
            <a:spLocks noChangeArrowheads="1"/>
          </p:cNvSpPr>
          <p:nvPr/>
        </p:nvSpPr>
        <p:spPr bwMode="auto">
          <a:xfrm>
            <a:off x="4067175" y="1638300"/>
            <a:ext cx="1800225" cy="12144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4707" name="椭圆 53"/>
          <p:cNvSpPr>
            <a:spLocks noChangeArrowheads="1"/>
          </p:cNvSpPr>
          <p:nvPr/>
        </p:nvSpPr>
        <p:spPr bwMode="auto">
          <a:xfrm>
            <a:off x="4140200" y="2708275"/>
            <a:ext cx="1800225" cy="12144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4708" name="AutoShape 29"/>
          <p:cNvSpPr>
            <a:spLocks noChangeArrowheads="1"/>
          </p:cNvSpPr>
          <p:nvPr/>
        </p:nvSpPr>
        <p:spPr bwMode="auto">
          <a:xfrm>
            <a:off x="5943600" y="-152400"/>
            <a:ext cx="2987675" cy="1366838"/>
          </a:xfrm>
          <a:prstGeom prst="wedgeEllipseCallout">
            <a:avLst>
              <a:gd name="adj1" fmla="val 14880"/>
              <a:gd name="adj2" fmla="val 7833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do not </a:t>
            </a:r>
          </a:p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= don’t</a:t>
            </a:r>
            <a:r>
              <a:rPr lang="en-US" altLang="zh-CN" sz="360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14709" name="AutoShape 29"/>
          <p:cNvSpPr>
            <a:spLocks noChangeArrowheads="1"/>
          </p:cNvSpPr>
          <p:nvPr/>
        </p:nvSpPr>
        <p:spPr bwMode="auto">
          <a:xfrm>
            <a:off x="5867400" y="3933825"/>
            <a:ext cx="2965450" cy="1455738"/>
          </a:xfrm>
          <a:prstGeom prst="wedgeEllipseCallout">
            <a:avLst>
              <a:gd name="adj1" fmla="val 14986"/>
              <a:gd name="adj2" fmla="val 48731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does not = doesn’t</a:t>
            </a:r>
            <a:r>
              <a:rPr lang="en-US" altLang="zh-CN" sz="360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4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4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4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4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06" grpId="0"/>
      <p:bldP spid="114707" grpId="0"/>
      <p:bldP spid="114708" grpId="0"/>
      <p:bldP spid="1147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内容占位符 2"/>
          <p:cNvSpPr>
            <a:spLocks noGrp="1"/>
          </p:cNvSpPr>
          <p:nvPr>
            <p:ph idx="4294967295"/>
          </p:nvPr>
        </p:nvSpPr>
        <p:spPr>
          <a:xfrm>
            <a:off x="179388" y="1196975"/>
            <a:ext cx="8686800" cy="4525963"/>
          </a:xfrm>
        </p:spPr>
        <p:txBody>
          <a:bodyPr/>
          <a:lstStyle/>
          <a:p>
            <a:pPr marL="742950" indent="-742950">
              <a:lnSpc>
                <a:spcPct val="150000"/>
              </a:lnSpc>
              <a:buFontTx/>
              <a:buNone/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Eg: I like playing tennis, but my partner doesn’t like playing it.</a:t>
            </a:r>
          </a:p>
          <a:p>
            <a:pPr marL="742950" indent="-742950">
              <a:lnSpc>
                <a:spcPct val="150000"/>
              </a:lnSpc>
              <a:buFontTx/>
              <a:buNone/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       My partner likes watching ball games, but his/her mum doesn’t like watching ball games.</a:t>
            </a:r>
          </a:p>
          <a:p>
            <a:pPr marL="742950" indent="-742950">
              <a:buFontTx/>
              <a:buNone/>
            </a:pPr>
            <a:endParaRPr lang="en-US" altLang="zh-CN"/>
          </a:p>
        </p:txBody>
      </p:sp>
      <p:sp>
        <p:nvSpPr>
          <p:cNvPr id="115715" name="标题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Sentence making</a:t>
            </a:r>
            <a:endParaRPr lang="en-US" altLang="zh-CN" sz="36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标题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Summary </a:t>
            </a:r>
            <a:b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</a:rPr>
              <a:t>How to ask and answer questions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71550" y="1641475"/>
          <a:ext cx="6337300" cy="1210945"/>
        </p:xfrm>
        <a:graphic>
          <a:graphicData uri="http://schemas.openxmlformats.org/drawingml/2006/table">
            <a:tbl>
              <a:tblPr/>
              <a:tblGrid>
                <a:gridCol w="1114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6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4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1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I/you/we/they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like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sports?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Does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he/she/it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042988" y="3263900"/>
          <a:ext cx="6192837" cy="1172845"/>
        </p:xfrm>
        <a:graphic>
          <a:graphicData uri="http://schemas.openxmlformats.org/drawingml/2006/table">
            <a:tbl>
              <a:tblPr/>
              <a:tblGrid>
                <a:gridCol w="1079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3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0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7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Yes,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I/you/we/they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7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he/she/it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does.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1116013" y="4935538"/>
          <a:ext cx="7848600" cy="1304608"/>
        </p:xfrm>
        <a:graphic>
          <a:graphicData uri="http://schemas.openxmlformats.org/drawingml/2006/table">
            <a:tbl>
              <a:tblPr/>
              <a:tblGrid>
                <a:gridCol w="1384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27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36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54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No,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I/you/we/they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do not/don’t.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he/she/it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does not/ doesn’t.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6780" name="椭圆 53"/>
          <p:cNvSpPr>
            <a:spLocks noChangeArrowheads="1"/>
          </p:cNvSpPr>
          <p:nvPr/>
        </p:nvSpPr>
        <p:spPr bwMode="auto">
          <a:xfrm>
            <a:off x="539750" y="1557338"/>
            <a:ext cx="1800225" cy="1214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6781" name="椭圆 53"/>
          <p:cNvSpPr>
            <a:spLocks noChangeArrowheads="1"/>
          </p:cNvSpPr>
          <p:nvPr/>
        </p:nvSpPr>
        <p:spPr bwMode="auto">
          <a:xfrm>
            <a:off x="4572000" y="1341438"/>
            <a:ext cx="1223963" cy="1214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6782" name="椭圆 53"/>
          <p:cNvSpPr>
            <a:spLocks noChangeArrowheads="1"/>
          </p:cNvSpPr>
          <p:nvPr/>
        </p:nvSpPr>
        <p:spPr bwMode="auto">
          <a:xfrm>
            <a:off x="5076825" y="3284538"/>
            <a:ext cx="1798638" cy="1214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16783" name="椭圆 53"/>
          <p:cNvSpPr>
            <a:spLocks noChangeArrowheads="1"/>
          </p:cNvSpPr>
          <p:nvPr/>
        </p:nvSpPr>
        <p:spPr bwMode="auto">
          <a:xfrm>
            <a:off x="5508625" y="4868863"/>
            <a:ext cx="3635375" cy="15748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6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6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6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67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67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6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6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6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6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67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67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6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80" grpId="0"/>
      <p:bldP spid="116781" grpId="0"/>
      <p:bldP spid="116782" grpId="0"/>
      <p:bldP spid="11678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内容占位符 2"/>
          <p:cNvSpPr>
            <a:spLocks noGrp="1"/>
          </p:cNvSpPr>
          <p:nvPr>
            <p:ph idx="4294967295"/>
          </p:nvPr>
        </p:nvSpPr>
        <p:spPr>
          <a:xfrm>
            <a:off x="457200" y="1196975"/>
            <a:ext cx="8686800" cy="4525963"/>
          </a:xfrm>
        </p:spPr>
        <p:txBody>
          <a:bodyPr/>
          <a:lstStyle/>
          <a:p>
            <a:pPr marL="742950" indent="-742950">
              <a:lnSpc>
                <a:spcPts val="3500"/>
              </a:lnSpc>
              <a:buFontTx/>
              <a:buNone/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A: I like playing … Do you like it?</a:t>
            </a:r>
          </a:p>
          <a:p>
            <a:pPr marL="742950" indent="-742950">
              <a:lnSpc>
                <a:spcPts val="3500"/>
              </a:lnSpc>
              <a:buFontTx/>
              <a:buNone/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…</a:t>
            </a:r>
          </a:p>
          <a:p>
            <a:pPr marL="742950" indent="-742950">
              <a:lnSpc>
                <a:spcPts val="3500"/>
              </a:lnSpc>
              <a:buFontTx/>
              <a:buNone/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A: Does your father play … in his free time?</a:t>
            </a:r>
          </a:p>
          <a:p>
            <a:pPr marL="742950" indent="-742950">
              <a:lnSpc>
                <a:spcPts val="3500"/>
              </a:lnSpc>
              <a:buFontTx/>
              <a:buNone/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…</a:t>
            </a:r>
          </a:p>
          <a:p>
            <a:pPr marL="742950" indent="-742950">
              <a:lnSpc>
                <a:spcPts val="3500"/>
              </a:lnSpc>
              <a:buFontTx/>
              <a:buNone/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A: Does your mum like doing sports?</a:t>
            </a:r>
          </a:p>
          <a:p>
            <a:pPr marL="742950" indent="-742950">
              <a:lnSpc>
                <a:spcPts val="3500"/>
              </a:lnSpc>
              <a:buFontTx/>
              <a:buNone/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…</a:t>
            </a:r>
          </a:p>
          <a:p>
            <a:pPr marL="742950" indent="-742950">
              <a:lnSpc>
                <a:spcPts val="3500"/>
              </a:lnSpc>
              <a:buFontTx/>
              <a:buNone/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A: Do your family watch ball games on TV?</a:t>
            </a:r>
          </a:p>
          <a:p>
            <a:pPr marL="742950" indent="-742950">
              <a:lnSpc>
                <a:spcPts val="3500"/>
              </a:lnSpc>
              <a:buFontTx/>
              <a:buNone/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…</a:t>
            </a:r>
          </a:p>
          <a:p>
            <a:pPr marL="742950" indent="-742950">
              <a:lnSpc>
                <a:spcPts val="3500"/>
              </a:lnSpc>
              <a:buFontTx/>
              <a:buNone/>
            </a:pPr>
            <a:r>
              <a:rPr lang="en-US" altLang="zh-CN" b="1">
                <a:latin typeface="Times New Roman" panose="02020603050405020304" pitchFamily="18" charset="0"/>
                <a:cs typeface="Times New Roman" panose="02020603050405020304" pitchFamily="18" charset="0"/>
              </a:rPr>
              <a:t>A: …</a:t>
            </a:r>
          </a:p>
          <a:p>
            <a:pPr marL="742950" indent="-742950">
              <a:lnSpc>
                <a:spcPts val="3500"/>
              </a:lnSpc>
              <a:buFontTx/>
              <a:buNone/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 …</a:t>
            </a:r>
          </a:p>
          <a:p>
            <a:pPr marL="742950" indent="-742950">
              <a:buFontTx/>
              <a:buNone/>
            </a:pPr>
            <a:endParaRPr lang="en-US" altLang="zh-CN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Tx/>
              <a:buNone/>
            </a:pPr>
            <a:endParaRPr lang="en-US" altLang="zh-CN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FontTx/>
              <a:buNone/>
            </a:pPr>
            <a:endParaRPr lang="en-US" altLang="zh-CN"/>
          </a:p>
        </p:txBody>
      </p:sp>
      <p:sp>
        <p:nvSpPr>
          <p:cNvPr id="117763" name="标题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Interview your partner</a:t>
            </a:r>
            <a:endParaRPr lang="en-US" altLang="zh-CN" sz="36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内容占位符 2"/>
          <p:cNvSpPr>
            <a:spLocks noGrp="1"/>
          </p:cNvSpPr>
          <p:nvPr>
            <p:ph idx="4294967295"/>
          </p:nvPr>
        </p:nvSpPr>
        <p:spPr>
          <a:xfrm>
            <a:off x="457200" y="1196975"/>
            <a:ext cx="8686800" cy="4525963"/>
          </a:xfrm>
        </p:spPr>
        <p:txBody>
          <a:bodyPr/>
          <a:lstStyle/>
          <a:p>
            <a:pPr>
              <a:lnSpc>
                <a:spcPts val="35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partner’s name is … </a:t>
            </a:r>
          </a:p>
          <a:p>
            <a:pPr>
              <a:lnSpc>
                <a:spcPts val="3500"/>
              </a:lnSpc>
              <a:buFontTx/>
              <a:buNone/>
            </a:pP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He/She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enjoys … in his/her free time.</a:t>
            </a:r>
          </a:p>
          <a:p>
            <a:pPr>
              <a:lnSpc>
                <a:spcPts val="3500"/>
              </a:lnSpc>
              <a:buFontTx/>
              <a:buNone/>
            </a:pP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He/She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doesn’t like …</a:t>
            </a:r>
          </a:p>
          <a:p>
            <a:pPr>
              <a:lnSpc>
                <a:spcPts val="3500"/>
              </a:lnSpc>
              <a:buFontTx/>
              <a:buNone/>
            </a:pP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His/Her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father enjoys … at weekends. </a:t>
            </a:r>
          </a:p>
          <a:p>
            <a:pPr>
              <a:lnSpc>
                <a:spcPts val="35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often … at weekends.</a:t>
            </a:r>
          </a:p>
          <a:p>
            <a:pPr>
              <a:lnSpc>
                <a:spcPts val="3500"/>
              </a:lnSpc>
              <a:buFontTx/>
              <a:buNone/>
            </a:pP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His/Her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mother likes … after work.</a:t>
            </a:r>
          </a:p>
          <a:p>
            <a:pPr>
              <a:lnSpc>
                <a:spcPts val="35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 sometimes …</a:t>
            </a:r>
          </a:p>
          <a:p>
            <a:pPr>
              <a:lnSpc>
                <a:spcPts val="35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like …</a:t>
            </a:r>
          </a:p>
          <a:p>
            <a:pPr>
              <a:lnSpc>
                <a:spcPts val="35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don’t like …</a:t>
            </a:r>
          </a:p>
          <a:p>
            <a:pPr>
              <a:lnSpc>
                <a:spcPts val="35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>
              <a:buFontTx/>
              <a:buNone/>
            </a:pP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n-US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endParaRPr lang="en-US" altLang="zh-CN" dirty="0"/>
          </a:p>
        </p:txBody>
      </p:sp>
      <p:sp>
        <p:nvSpPr>
          <p:cNvPr id="118787" name="标题 1"/>
          <p:cNvSpPr>
            <a:spLocks noGrp="1"/>
          </p:cNvSpPr>
          <p:nvPr>
            <p:ph type="title" idx="4294967295"/>
          </p:nvPr>
        </p:nvSpPr>
        <p:spPr>
          <a:xfrm>
            <a:off x="468313" y="115888"/>
            <a:ext cx="8675687" cy="1143000"/>
          </a:xfrm>
        </p:spPr>
        <p:txBody>
          <a:bodyPr/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Introduce the hobby of your partner and his/her family</a:t>
            </a:r>
            <a:endParaRPr lang="en-US" altLang="zh-CN" sz="3600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3"/>
          <p:cNvSpPr txBox="1">
            <a:spLocks noChangeArrowheads="1"/>
          </p:cNvSpPr>
          <p:nvPr/>
        </p:nvSpPr>
        <p:spPr bwMode="auto">
          <a:xfrm>
            <a:off x="365125" y="333375"/>
            <a:ext cx="8778875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Millie and her classmates</a:t>
            </a:r>
          </a:p>
          <a:p>
            <a:pPr>
              <a:buFontTx/>
              <a:buAutoNum type="alphaUcPeriod"/>
            </a:pP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Help her complete the sentences with the   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correct forms of the verbs in the box.</a:t>
            </a:r>
          </a:p>
        </p:txBody>
      </p:sp>
      <p:sp>
        <p:nvSpPr>
          <p:cNvPr id="119811" name="Text Box 4"/>
          <p:cNvSpPr txBox="1">
            <a:spLocks noChangeArrowheads="1"/>
          </p:cNvSpPr>
          <p:nvPr/>
        </p:nvSpPr>
        <p:spPr bwMode="auto">
          <a:xfrm>
            <a:off x="976313" y="1966913"/>
            <a:ext cx="618807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dance   go   like   play   watch</a:t>
            </a:r>
          </a:p>
        </p:txBody>
      </p:sp>
      <p:sp>
        <p:nvSpPr>
          <p:cNvPr id="119812" name="Text Box 5"/>
          <p:cNvSpPr txBox="1">
            <a:spLocks noChangeArrowheads="1"/>
          </p:cNvSpPr>
          <p:nvPr/>
        </p:nvSpPr>
        <p:spPr bwMode="auto">
          <a:xfrm>
            <a:off x="257175" y="2755900"/>
            <a:ext cx="9067800" cy="323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5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I _____ playing volleyball.</a:t>
            </a:r>
          </a:p>
          <a:p>
            <a:pPr>
              <a:lnSpc>
                <a:spcPts val="5000"/>
              </a:lnSpc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 Kitty ________ very well.</a:t>
            </a:r>
          </a:p>
          <a:p>
            <a:pPr>
              <a:lnSpc>
                <a:spcPts val="5000"/>
              </a:lnSpc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 Amy ______ swimming every week.</a:t>
            </a:r>
          </a:p>
          <a:p>
            <a:pPr>
              <a:lnSpc>
                <a:spcPts val="5000"/>
              </a:lnSpc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 Simon often ______ football with his friends.</a:t>
            </a:r>
          </a:p>
          <a:p>
            <a:pPr>
              <a:lnSpc>
                <a:spcPts val="5000"/>
              </a:lnSpc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 Daniel sometimes _________ ball games on TV.</a:t>
            </a:r>
          </a:p>
        </p:txBody>
      </p:sp>
      <p:sp>
        <p:nvSpPr>
          <p:cNvPr id="119813" name="Text Box 6"/>
          <p:cNvSpPr txBox="1">
            <a:spLocks noChangeArrowheads="1"/>
          </p:cNvSpPr>
          <p:nvPr/>
        </p:nvSpPr>
        <p:spPr bwMode="auto">
          <a:xfrm>
            <a:off x="1116013" y="2787650"/>
            <a:ext cx="895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like</a:t>
            </a:r>
          </a:p>
        </p:txBody>
      </p:sp>
      <p:sp>
        <p:nvSpPr>
          <p:cNvPr id="119814" name="Text Box 7"/>
          <p:cNvSpPr txBox="1">
            <a:spLocks noChangeArrowheads="1"/>
          </p:cNvSpPr>
          <p:nvPr/>
        </p:nvSpPr>
        <p:spPr bwMode="auto">
          <a:xfrm>
            <a:off x="1835150" y="3435350"/>
            <a:ext cx="1504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dances</a:t>
            </a:r>
          </a:p>
        </p:txBody>
      </p:sp>
      <p:sp>
        <p:nvSpPr>
          <p:cNvPr id="119815" name="Text Box 8"/>
          <p:cNvSpPr txBox="1">
            <a:spLocks noChangeArrowheads="1"/>
          </p:cNvSpPr>
          <p:nvPr/>
        </p:nvSpPr>
        <p:spPr bwMode="auto">
          <a:xfrm>
            <a:off x="1763713" y="4011613"/>
            <a:ext cx="102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goes</a:t>
            </a:r>
          </a:p>
        </p:txBody>
      </p:sp>
      <p:sp>
        <p:nvSpPr>
          <p:cNvPr id="119816" name="Text Box 9"/>
          <p:cNvSpPr txBox="1">
            <a:spLocks noChangeArrowheads="1"/>
          </p:cNvSpPr>
          <p:nvPr/>
        </p:nvSpPr>
        <p:spPr bwMode="auto">
          <a:xfrm>
            <a:off x="3011488" y="4659313"/>
            <a:ext cx="1200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plays</a:t>
            </a:r>
          </a:p>
        </p:txBody>
      </p:sp>
      <p:sp>
        <p:nvSpPr>
          <p:cNvPr id="119817" name="Text Box 10"/>
          <p:cNvSpPr txBox="1">
            <a:spLocks noChangeArrowheads="1"/>
          </p:cNvSpPr>
          <p:nvPr/>
        </p:nvSpPr>
        <p:spPr bwMode="auto">
          <a:xfrm>
            <a:off x="3924300" y="5300663"/>
            <a:ext cx="173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watches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3"/>
          <p:cNvSpPr txBox="1">
            <a:spLocks noChangeArrowheads="1"/>
          </p:cNvSpPr>
          <p:nvPr/>
        </p:nvSpPr>
        <p:spPr bwMode="auto">
          <a:xfrm>
            <a:off x="365125" y="642938"/>
            <a:ext cx="87788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B. Complete the questions and then use the </a:t>
            </a:r>
          </a:p>
          <a:p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information to answer them.</a:t>
            </a:r>
          </a:p>
        </p:txBody>
      </p:sp>
      <p:sp>
        <p:nvSpPr>
          <p:cNvPr id="120835" name="Rectangle 3"/>
          <p:cNvSpPr txBox="1">
            <a:spLocks noChangeArrowheads="1"/>
          </p:cNvSpPr>
          <p:nvPr/>
        </p:nvSpPr>
        <p:spPr bwMode="auto">
          <a:xfrm>
            <a:off x="300038" y="1614488"/>
            <a:ext cx="8843962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Sandy and Kitty enjoy listening to music?                                  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they do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_____ Millie like swimming? ______________.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_____ Amy enjoy reading? ____________.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_____ Simon like walking? _____________.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_____ Simon and Daniel love dancing?</a:t>
            </a:r>
          </a:p>
          <a:p>
            <a:pPr eaLnBrk="0" hangingPunct="0"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______________.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0836" name="Text Box 6"/>
          <p:cNvSpPr txBox="1">
            <a:spLocks noChangeArrowheads="1"/>
          </p:cNvSpPr>
          <p:nvPr/>
        </p:nvSpPr>
        <p:spPr bwMode="auto">
          <a:xfrm>
            <a:off x="827088" y="2771775"/>
            <a:ext cx="1030287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</a:p>
        </p:txBody>
      </p:sp>
      <p:sp>
        <p:nvSpPr>
          <p:cNvPr id="120837" name="Text Box 6"/>
          <p:cNvSpPr txBox="1">
            <a:spLocks noChangeArrowheads="1"/>
          </p:cNvSpPr>
          <p:nvPr/>
        </p:nvSpPr>
        <p:spPr bwMode="auto">
          <a:xfrm>
            <a:off x="827088" y="3357563"/>
            <a:ext cx="10302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806450" y="3924300"/>
            <a:ext cx="1028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</a:p>
        </p:txBody>
      </p:sp>
      <p:sp>
        <p:nvSpPr>
          <p:cNvPr id="120839" name="Text Box 6"/>
          <p:cNvSpPr txBox="1">
            <a:spLocks noChangeArrowheads="1"/>
          </p:cNvSpPr>
          <p:nvPr/>
        </p:nvSpPr>
        <p:spPr bwMode="auto">
          <a:xfrm>
            <a:off x="862013" y="4500563"/>
            <a:ext cx="685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</a:p>
        </p:txBody>
      </p:sp>
      <p:sp>
        <p:nvSpPr>
          <p:cNvPr id="120840" name="Text Box 7"/>
          <p:cNvSpPr txBox="1">
            <a:spLocks noChangeArrowheads="1"/>
          </p:cNvSpPr>
          <p:nvPr/>
        </p:nvSpPr>
        <p:spPr bwMode="auto">
          <a:xfrm>
            <a:off x="5795963" y="2771775"/>
            <a:ext cx="28416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 she doesn’t</a:t>
            </a:r>
          </a:p>
        </p:txBody>
      </p:sp>
      <p:sp>
        <p:nvSpPr>
          <p:cNvPr id="120841" name="Text Box 12"/>
          <p:cNvSpPr txBox="1">
            <a:spLocks noChangeArrowheads="1"/>
          </p:cNvSpPr>
          <p:nvPr/>
        </p:nvSpPr>
        <p:spPr bwMode="auto">
          <a:xfrm>
            <a:off x="5508625" y="3348038"/>
            <a:ext cx="24320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Yes, she does</a:t>
            </a:r>
          </a:p>
        </p:txBody>
      </p:sp>
      <p:sp>
        <p:nvSpPr>
          <p:cNvPr id="120842" name="Text Box 8"/>
          <p:cNvSpPr txBox="1">
            <a:spLocks noChangeArrowheads="1"/>
          </p:cNvSpPr>
          <p:nvPr/>
        </p:nvSpPr>
        <p:spPr bwMode="auto">
          <a:xfrm>
            <a:off x="5508625" y="3933825"/>
            <a:ext cx="2667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 he doesn’t</a:t>
            </a:r>
          </a:p>
        </p:txBody>
      </p:sp>
      <p:sp>
        <p:nvSpPr>
          <p:cNvPr id="120843" name="Text Box 13"/>
          <p:cNvSpPr txBox="1">
            <a:spLocks noChangeArrowheads="1"/>
          </p:cNvSpPr>
          <p:nvPr/>
        </p:nvSpPr>
        <p:spPr bwMode="auto">
          <a:xfrm>
            <a:off x="900113" y="5084763"/>
            <a:ext cx="26781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No, they don’t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0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0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  <p:bldP spid="120837" grpId="0"/>
      <p:bldP spid="120838" grpId="0"/>
      <p:bldP spid="120839" grpId="0"/>
      <p:bldP spid="120840" grpId="0"/>
      <p:bldP spid="120841" grpId="0"/>
      <p:bldP spid="120842" grpId="0"/>
      <p:bldP spid="12084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73063"/>
            <a:ext cx="8229600" cy="946150"/>
          </a:xfrm>
          <a:noFill/>
        </p:spPr>
        <p:txBody>
          <a:bodyPr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C. Complete their conversation with the     </a:t>
            </a:r>
            <a:b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</a:br>
            <a:r>
              <a:rPr lang="en-US" altLang="zh-CN" sz="2800" b="1" dirty="0">
                <a:solidFill>
                  <a:srgbClr val="0000FF"/>
                </a:solidFill>
                <a:latin typeface="Comic Sans MS" panose="030F0702030302020204" pitchFamily="66" charset="0"/>
              </a:rPr>
              <a:t>    correct forms of the verbs in brackets.</a:t>
            </a:r>
          </a:p>
        </p:txBody>
      </p:sp>
      <p:sp>
        <p:nvSpPr>
          <p:cNvPr id="122883" name="Text Box 3"/>
          <p:cNvSpPr>
            <a:spLocks noGrp="1" noChangeArrowheads="1"/>
          </p:cNvSpPr>
          <p:nvPr>
            <p:ph idx="4294967295"/>
          </p:nvPr>
        </p:nvSpPr>
        <p:spPr>
          <a:xfrm>
            <a:off x="107950" y="1341438"/>
            <a:ext cx="9036050" cy="4770437"/>
          </a:xfr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altLang="zh-CN" b="1">
                <a:latin typeface="Times New Roman" panose="02020603050405020304" pitchFamily="18" charset="0"/>
              </a:rPr>
              <a:t>Daniel: Hi, Simon. _____ you ______ (play)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>
                <a:latin typeface="Times New Roman" panose="02020603050405020304" pitchFamily="18" charset="0"/>
              </a:rPr>
              <a:t>             football at weekends?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>
                <a:latin typeface="Times New Roman" panose="02020603050405020304" pitchFamily="18" charset="0"/>
              </a:rPr>
              <a:t>Simon: Of course. I often ______ (play) football   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>
                <a:latin typeface="Times New Roman" panose="02020603050405020304" pitchFamily="18" charset="0"/>
              </a:rPr>
              <a:t>             with my cousins.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zh-CN" b="1">
                <a:latin typeface="Times New Roman" panose="02020603050405020304" pitchFamily="18" charset="0"/>
              </a:rPr>
              <a:t>Daniel:  _____ your parents _____ (go) with you? </a:t>
            </a:r>
          </a:p>
          <a:p>
            <a:pPr>
              <a:buFontTx/>
              <a:buNone/>
            </a:pPr>
            <a:endParaRPr lang="en-US" altLang="zh-CN" b="1">
              <a:latin typeface="Times New Roman" panose="02020603050405020304" pitchFamily="18" charset="0"/>
            </a:endParaRP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3635375" y="1412875"/>
            <a:ext cx="17526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</a:p>
        </p:txBody>
      </p:sp>
      <p:sp>
        <p:nvSpPr>
          <p:cNvPr id="122885" name="Text Box 8"/>
          <p:cNvSpPr txBox="1">
            <a:spLocks noChangeArrowheads="1"/>
          </p:cNvSpPr>
          <p:nvPr/>
        </p:nvSpPr>
        <p:spPr bwMode="auto">
          <a:xfrm>
            <a:off x="5435600" y="1373188"/>
            <a:ext cx="12192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play</a:t>
            </a:r>
          </a:p>
        </p:txBody>
      </p:sp>
      <p:sp>
        <p:nvSpPr>
          <p:cNvPr id="122886" name="Text Box 9"/>
          <p:cNvSpPr txBox="1">
            <a:spLocks noChangeArrowheads="1"/>
          </p:cNvSpPr>
          <p:nvPr/>
        </p:nvSpPr>
        <p:spPr bwMode="auto">
          <a:xfrm>
            <a:off x="4787900" y="3028950"/>
            <a:ext cx="1752600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play</a:t>
            </a:r>
          </a:p>
        </p:txBody>
      </p:sp>
      <p:sp>
        <p:nvSpPr>
          <p:cNvPr id="122887" name="Text Box 10"/>
          <p:cNvSpPr txBox="1">
            <a:spLocks noChangeArrowheads="1"/>
          </p:cNvSpPr>
          <p:nvPr/>
        </p:nvSpPr>
        <p:spPr bwMode="auto">
          <a:xfrm>
            <a:off x="1763713" y="4757738"/>
            <a:ext cx="9906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Do</a:t>
            </a:r>
          </a:p>
        </p:txBody>
      </p:sp>
      <p:sp>
        <p:nvSpPr>
          <p:cNvPr id="122888" name="Text Box 11"/>
          <p:cNvSpPr txBox="1">
            <a:spLocks noChangeArrowheads="1"/>
          </p:cNvSpPr>
          <p:nvPr/>
        </p:nvSpPr>
        <p:spPr bwMode="auto">
          <a:xfrm>
            <a:off x="5292725" y="4686300"/>
            <a:ext cx="8382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go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2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2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/>
      <p:bldP spid="122886" grpId="0"/>
      <p:bldP spid="122887" grpId="0"/>
      <p:bldP spid="1228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4"/>
          <p:cNvSpPr txBox="1">
            <a:spLocks noChangeArrowheads="1"/>
          </p:cNvSpPr>
          <p:nvPr/>
        </p:nvSpPr>
        <p:spPr bwMode="auto">
          <a:xfrm>
            <a:off x="142875" y="785813"/>
            <a:ext cx="822960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Guessing game: </a:t>
            </a:r>
          </a:p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altLang="zh-CN" sz="3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Who is he/she?</a:t>
            </a:r>
          </a:p>
        </p:txBody>
      </p:sp>
      <p:sp>
        <p:nvSpPr>
          <p:cNvPr id="101379" name="矩形 4"/>
          <p:cNvSpPr>
            <a:spLocks noChangeArrowheads="1"/>
          </p:cNvSpPr>
          <p:nvPr/>
        </p:nvSpPr>
        <p:spPr bwMode="auto">
          <a:xfrm>
            <a:off x="250825" y="1857375"/>
            <a:ext cx="8893175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indent="-609600" algn="l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Is he/she a man/woman?</a:t>
            </a:r>
          </a:p>
          <a:p>
            <a:pPr marL="609600" indent="-609600" algn="l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Is he/she a teacher/student/singer/football player/basketball player/tennis player?</a:t>
            </a:r>
          </a:p>
          <a:p>
            <a:pPr marL="609600" indent="-609600" algn="l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Is he/she Chinese?</a:t>
            </a:r>
          </a:p>
          <a:p>
            <a:pPr marL="609600" indent="-609600" algn="l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Is he/she famous (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著名的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pPr marL="609600" indent="-609600" algn="l" eaLnBrk="0" hangingPunct="0"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Is he/she …?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8458200" cy="5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Simon: No, they don’t. But my dad sometimes      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       _______ (watch) our games. Sometimes  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      he ______ (read) at home. My mum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      often ______ (shop) at weekends. What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      about you, Daniel?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Daniel: I often _____ (stay) at home.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       Sometimes I ____ (go) swimming     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       with my dad.</a:t>
            </a:r>
          </a:p>
        </p:txBody>
      </p:sp>
      <p:sp>
        <p:nvSpPr>
          <p:cNvPr id="123907" name="Text Box 4"/>
          <p:cNvSpPr txBox="1">
            <a:spLocks noChangeArrowheads="1"/>
          </p:cNvSpPr>
          <p:nvPr/>
        </p:nvSpPr>
        <p:spPr bwMode="auto">
          <a:xfrm>
            <a:off x="1692275" y="1268413"/>
            <a:ext cx="1752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watches</a:t>
            </a:r>
          </a:p>
        </p:txBody>
      </p:sp>
      <p:sp>
        <p:nvSpPr>
          <p:cNvPr id="123908" name="Text Box 8"/>
          <p:cNvSpPr txBox="1">
            <a:spLocks noChangeArrowheads="1"/>
          </p:cNvSpPr>
          <p:nvPr/>
        </p:nvSpPr>
        <p:spPr bwMode="auto">
          <a:xfrm>
            <a:off x="2243138" y="20574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reads</a:t>
            </a:r>
          </a:p>
        </p:txBody>
      </p:sp>
      <p:sp>
        <p:nvSpPr>
          <p:cNvPr id="123909" name="Text Box 9"/>
          <p:cNvSpPr txBox="1">
            <a:spLocks noChangeArrowheads="1"/>
          </p:cNvSpPr>
          <p:nvPr/>
        </p:nvSpPr>
        <p:spPr bwMode="auto">
          <a:xfrm>
            <a:off x="2700338" y="27813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shops</a:t>
            </a:r>
          </a:p>
        </p:txBody>
      </p:sp>
      <p:sp>
        <p:nvSpPr>
          <p:cNvPr id="123910" name="Text Box 10"/>
          <p:cNvSpPr txBox="1">
            <a:spLocks noChangeArrowheads="1"/>
          </p:cNvSpPr>
          <p:nvPr/>
        </p:nvSpPr>
        <p:spPr bwMode="auto">
          <a:xfrm>
            <a:off x="3132138" y="4292600"/>
            <a:ext cx="1752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stay</a:t>
            </a:r>
          </a:p>
        </p:txBody>
      </p:sp>
      <p:sp>
        <p:nvSpPr>
          <p:cNvPr id="123911" name="Text Box 11"/>
          <p:cNvSpPr txBox="1">
            <a:spLocks noChangeArrowheads="1"/>
          </p:cNvSpPr>
          <p:nvPr/>
        </p:nvSpPr>
        <p:spPr bwMode="auto">
          <a:xfrm>
            <a:off x="4149725" y="4941888"/>
            <a:ext cx="1143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go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23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23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/>
      <p:bldP spid="123909" grpId="0"/>
      <p:bldP spid="123910" grpId="0"/>
      <p:bldP spid="1239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43213" y="692150"/>
            <a:ext cx="3205162" cy="1143000"/>
          </a:xfrm>
        </p:spPr>
        <p:txBody>
          <a:bodyPr/>
          <a:lstStyle/>
          <a:p>
            <a:pPr algn="l"/>
            <a:r>
              <a:rPr lang="en-US" altLang="zh-CN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Homework </a:t>
            </a:r>
          </a:p>
        </p:txBody>
      </p:sp>
      <p:sp>
        <p:nvSpPr>
          <p:cNvPr id="124931" name="Rectangle 2"/>
          <p:cNvSpPr txBox="1">
            <a:spLocks noChangeArrowheads="1"/>
          </p:cNvSpPr>
          <p:nvPr/>
        </p:nvSpPr>
        <p:spPr bwMode="auto">
          <a:xfrm>
            <a:off x="755650" y="2492375"/>
            <a:ext cx="78486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742950" indent="-7429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a passage to introduce the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hobby of your partner and his/her family.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Finish the exercises on the exercise book</a:t>
            </a:r>
            <a:r>
              <a:rPr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zh-CN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标题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Do you know anything about him?</a:t>
            </a:r>
          </a:p>
        </p:txBody>
      </p:sp>
      <p:sp>
        <p:nvSpPr>
          <p:cNvPr id="104451" name="内容占位符 2"/>
          <p:cNvSpPr>
            <a:spLocks noGrp="1"/>
          </p:cNvSpPr>
          <p:nvPr>
            <p:ph idx="4294967295"/>
          </p:nvPr>
        </p:nvSpPr>
        <p:spPr>
          <a:xfrm>
            <a:off x="3708400" y="1600200"/>
            <a:ext cx="5148263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Messi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football player.</a:t>
            </a:r>
          </a:p>
          <a:p>
            <a:pPr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not Chinese.</a:t>
            </a:r>
          </a:p>
          <a:p>
            <a:pPr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looks strong.</a:t>
            </a:r>
          </a:p>
          <a:p>
            <a:pPr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plays football very well.</a:t>
            </a:r>
          </a:p>
          <a:p>
            <a:pPr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wants to play in the next </a:t>
            </a:r>
          </a:p>
          <a:p>
            <a:pPr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 Cup.</a:t>
            </a:r>
          </a:p>
          <a:p>
            <a:pPr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students like him.</a:t>
            </a:r>
          </a:p>
          <a:p>
            <a:pPr>
              <a:buFontTx/>
              <a:buNone/>
            </a:pPr>
            <a:endParaRPr lang="en-US" altLang="zh-CN" dirty="0"/>
          </a:p>
        </p:txBody>
      </p:sp>
      <p:grpSp>
        <p:nvGrpSpPr>
          <p:cNvPr id="104452" name="组合 1"/>
          <p:cNvGrpSpPr/>
          <p:nvPr/>
        </p:nvGrpSpPr>
        <p:grpSpPr bwMode="auto">
          <a:xfrm>
            <a:off x="395288" y="1628775"/>
            <a:ext cx="2952750" cy="4248150"/>
            <a:chOff x="611560" y="1844674"/>
            <a:chExt cx="2952328" cy="4248621"/>
          </a:xfrm>
        </p:grpSpPr>
        <p:pic>
          <p:nvPicPr>
            <p:cNvPr id="104453" name="Picture 4" descr="c:\documents and settings\administrator\application data\360se6\User Data\temp\u=3840575609,1910723331&amp;fm=23&amp;gp=0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1560" y="1844674"/>
              <a:ext cx="2952328" cy="4248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454" name="Picture 7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71800" y="5844766"/>
              <a:ext cx="792088" cy="127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4455" name="内容占位符 2"/>
          <p:cNvSpPr txBox="1"/>
          <p:nvPr/>
        </p:nvSpPr>
        <p:spPr bwMode="auto">
          <a:xfrm>
            <a:off x="3744913" y="2060575"/>
            <a:ext cx="514826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looks strong.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plays football very well.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wants to play in the next 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World Cup.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students like him.</a:t>
            </a:r>
          </a:p>
          <a:p>
            <a:pPr eaLnBrk="0" hangingPunct="0"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zh-CN" sz="3200" dirty="0">
              <a:latin typeface="Calibri" panose="020F0502020204030204" pitchFamily="34" charset="0"/>
            </a:endParaRPr>
          </a:p>
        </p:txBody>
      </p:sp>
      <p:sp>
        <p:nvSpPr>
          <p:cNvPr id="104456" name="标题 4"/>
          <p:cNvSpPr txBox="1"/>
          <p:nvPr/>
        </p:nvSpPr>
        <p:spPr bwMode="auto">
          <a:xfrm>
            <a:off x="0" y="609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0" hangingPunct="0"/>
            <a: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/>
            </a:r>
            <a:br>
              <a:rPr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Simple present tense of the verb </a:t>
            </a:r>
            <a:r>
              <a:rPr lang="en-US" altLang="zh-CN" sz="36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to do </a:t>
            </a:r>
            <a: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/>
            </a:r>
            <a:br>
              <a:rPr lang="en-US" altLang="zh-CN" sz="3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endParaRPr lang="en-US" altLang="zh-CN" sz="3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0" grpId="1"/>
      <p:bldP spid="104455" grpId="0"/>
      <p:bldP spid="1044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标题 1"/>
          <p:cNvSpPr>
            <a:spLocks noGrp="1"/>
          </p:cNvSpPr>
          <p:nvPr>
            <p:ph type="title" idx="4294967295"/>
          </p:nvPr>
        </p:nvSpPr>
        <p:spPr>
          <a:xfrm>
            <a:off x="107950" y="274638"/>
            <a:ext cx="8939213" cy="1143000"/>
          </a:xfrm>
        </p:spPr>
        <p:txBody>
          <a:bodyPr/>
          <a:lstStyle/>
          <a:p>
            <a:pPr algn="l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We use this tense when we talk about:</a:t>
            </a:r>
            <a:br>
              <a:rPr lang="en-US" altLang="zh-CN" sz="3600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endParaRPr lang="en-US" altLang="zh-CN" sz="36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5475" name="Text Box 80"/>
          <p:cNvSpPr txBox="1">
            <a:spLocks noChangeArrowheads="1"/>
          </p:cNvSpPr>
          <p:nvPr/>
        </p:nvSpPr>
        <p:spPr bwMode="auto">
          <a:xfrm>
            <a:off x="468313" y="1196975"/>
            <a:ext cx="7920037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things that we often do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Millie gets up at 6:30 every morning.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things that are always true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Cats eat fish.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things that are true now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Simon likes playing football.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80"/>
          <p:cNvSpPr txBox="1">
            <a:spLocks noChangeArrowheads="1"/>
          </p:cNvSpPr>
          <p:nvPr/>
        </p:nvSpPr>
        <p:spPr bwMode="auto">
          <a:xfrm>
            <a:off x="468313" y="1054100"/>
            <a:ext cx="3024187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 that we </a:t>
            </a:r>
          </a:p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 do</a:t>
            </a: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 that are </a:t>
            </a:r>
          </a:p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 true</a:t>
            </a:r>
          </a:p>
          <a:p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 that are </a:t>
            </a:r>
          </a:p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now</a:t>
            </a:r>
          </a:p>
        </p:txBody>
      </p:sp>
      <p:sp>
        <p:nvSpPr>
          <p:cNvPr id="106499" name="标题 1"/>
          <p:cNvSpPr>
            <a:spLocks noGrp="1"/>
          </p:cNvSpPr>
          <p:nvPr>
            <p:ph type="title" idx="4294967295"/>
          </p:nvPr>
        </p:nvSpPr>
        <p:spPr>
          <a:xfrm>
            <a:off x="457200" y="44450"/>
            <a:ext cx="8291513" cy="1143000"/>
          </a:xfrm>
        </p:spPr>
        <p:txBody>
          <a:bodyPr/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Match</a:t>
            </a:r>
            <a:endParaRPr lang="en-US" altLang="zh-CN" sz="3600">
              <a:latin typeface="Comic Sans MS" panose="030F0702030302020204" pitchFamily="66" charset="0"/>
            </a:endParaRPr>
          </a:p>
        </p:txBody>
      </p:sp>
      <p:sp>
        <p:nvSpPr>
          <p:cNvPr id="106500" name="Text Box 83"/>
          <p:cNvSpPr txBox="1">
            <a:spLocks noChangeArrowheads="1"/>
          </p:cNvSpPr>
          <p:nvPr/>
        </p:nvSpPr>
        <p:spPr bwMode="auto">
          <a:xfrm>
            <a:off x="4211638" y="1076325"/>
            <a:ext cx="4608512" cy="577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500"/>
              </a:lnSpc>
            </a:pPr>
            <a:r>
              <a:rPr kumimoji="1" lang="en-US" altLang="zh-CN" sz="24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Fish live in water.</a:t>
            </a:r>
          </a:p>
          <a:p>
            <a:pPr>
              <a:lnSpc>
                <a:spcPts val="4500"/>
              </a:lnSpc>
            </a:pP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go to school by bike</a:t>
            </a:r>
          </a:p>
          <a:p>
            <a:pPr>
              <a:lnSpc>
                <a:spcPts val="4500"/>
              </a:lnSpc>
            </a:pP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every day.</a:t>
            </a:r>
          </a:p>
          <a:p>
            <a:pPr>
              <a:lnSpc>
                <a:spcPts val="4500"/>
              </a:lnSpc>
            </a:pP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live in Wuxi.</a:t>
            </a:r>
          </a:p>
          <a:p>
            <a:pPr>
              <a:lnSpc>
                <a:spcPts val="4500"/>
              </a:lnSpc>
            </a:pP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go to the Reading</a:t>
            </a:r>
          </a:p>
          <a:p>
            <a:pPr>
              <a:lnSpc>
                <a:spcPts val="4500"/>
              </a:lnSpc>
            </a:pP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Club every Tuesday.</a:t>
            </a:r>
          </a:p>
          <a:p>
            <a:pPr>
              <a:lnSpc>
                <a:spcPts val="45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Daniel enjoys swimming.</a:t>
            </a:r>
          </a:p>
          <a:p>
            <a:pPr>
              <a:lnSpc>
                <a:spcPts val="45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Earth travels around the Sun.</a:t>
            </a:r>
          </a:p>
          <a:p>
            <a:endParaRPr kumimoji="1"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V="1">
            <a:off x="3132138" y="1484313"/>
            <a:ext cx="1152525" cy="20161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2916238" y="1628775"/>
            <a:ext cx="1368425" cy="3603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3132138" y="3213100"/>
            <a:ext cx="1152525" cy="20161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2843213" y="1700213"/>
            <a:ext cx="1441450" cy="20161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V="1">
            <a:off x="3203575" y="4868863"/>
            <a:ext cx="1081088" cy="431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3132138" y="3644900"/>
            <a:ext cx="1152525" cy="17287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标题 1"/>
          <p:cNvSpPr>
            <a:spLocks noGrp="1"/>
          </p:cNvSpPr>
          <p:nvPr>
            <p:ph type="title" idx="4294967295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algn="l"/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Answer the questions using the simple present tense</a:t>
            </a:r>
          </a:p>
        </p:txBody>
      </p:sp>
      <p:sp>
        <p:nvSpPr>
          <p:cNvPr id="107523" name="Text Box 83"/>
          <p:cNvSpPr txBox="1">
            <a:spLocks noChangeArrowheads="1"/>
          </p:cNvSpPr>
          <p:nvPr/>
        </p:nvSpPr>
        <p:spPr bwMode="auto">
          <a:xfrm>
            <a:off x="3708400" y="2781300"/>
            <a:ext cx="4608513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500"/>
              </a:lnSpc>
            </a:pPr>
            <a:r>
              <a:rPr kumimoji="1" lang="en-US" altLang="zh-CN" sz="2400" b="1" dirty="0">
                <a:latin typeface="Calibri" panose="020F0502020204030204" pitchFamily="34" charset="0"/>
              </a:rPr>
              <a:t> </a:t>
            </a:r>
            <a:r>
              <a:rPr kumimoji="1"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they go to school?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7524" name="Picture 5" descr="汽车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1268413"/>
            <a:ext cx="2447925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5" name="Text Box 83"/>
          <p:cNvSpPr txBox="1">
            <a:spLocks noChangeArrowheads="1"/>
          </p:cNvSpPr>
          <p:nvPr/>
        </p:nvSpPr>
        <p:spPr bwMode="auto">
          <a:xfrm>
            <a:off x="3671888" y="1196975"/>
            <a:ext cx="4716462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500"/>
              </a:lnSpc>
            </a:pPr>
            <a:r>
              <a:rPr kumimoji="1" lang="en-US" altLang="zh-CN" sz="2400" b="1" dirty="0">
                <a:latin typeface="Calibri" panose="020F0502020204030204" pitchFamily="34" charset="0"/>
              </a:rPr>
              <a:t> </a:t>
            </a:r>
            <a:r>
              <a:rPr kumimoji="1"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go to school?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7526" name="Picture 9" descr="5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2909888"/>
            <a:ext cx="2303462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527" name="Text Box 83"/>
          <p:cNvSpPr txBox="1">
            <a:spLocks noChangeArrowheads="1"/>
          </p:cNvSpPr>
          <p:nvPr/>
        </p:nvSpPr>
        <p:spPr bwMode="auto">
          <a:xfrm>
            <a:off x="3744913" y="4427538"/>
            <a:ext cx="493077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500"/>
              </a:lnSpc>
            </a:pPr>
            <a:r>
              <a:rPr kumimoji="1" lang="en-US" altLang="zh-CN" sz="2400" b="1" dirty="0">
                <a:latin typeface="Calibri" panose="020F0502020204030204" pitchFamily="34" charset="0"/>
              </a:rPr>
              <a:t> </a:t>
            </a:r>
            <a:r>
              <a:rPr kumimoji="1"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does she go to school?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7528" name="Picture 4" descr="步行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900113" y="4321175"/>
            <a:ext cx="1655762" cy="2492375"/>
          </a:xfrm>
          <a:noFill/>
        </p:spPr>
      </p:pic>
      <p:sp>
        <p:nvSpPr>
          <p:cNvPr id="107529" name="Text Box 83"/>
          <p:cNvSpPr txBox="1">
            <a:spLocks noChangeArrowheads="1"/>
          </p:cNvSpPr>
          <p:nvPr/>
        </p:nvSpPr>
        <p:spPr bwMode="auto">
          <a:xfrm>
            <a:off x="3643313" y="1785938"/>
            <a:ext cx="4716462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500"/>
              </a:lnSpc>
            </a:pPr>
            <a:r>
              <a:rPr kumimoji="1" lang="en-US" altLang="zh-CN" sz="2400" b="1" dirty="0">
                <a:latin typeface="Calibri" panose="020F0502020204030204" pitchFamily="34" charset="0"/>
              </a:rPr>
              <a:t>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We/I go to school by car.</a:t>
            </a:r>
          </a:p>
        </p:txBody>
      </p:sp>
      <p:sp>
        <p:nvSpPr>
          <p:cNvPr id="107530" name="Text Box 83"/>
          <p:cNvSpPr txBox="1">
            <a:spLocks noChangeArrowheads="1"/>
          </p:cNvSpPr>
          <p:nvPr/>
        </p:nvSpPr>
        <p:spPr bwMode="auto">
          <a:xfrm>
            <a:off x="3714750" y="3429000"/>
            <a:ext cx="4716463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500"/>
              </a:lnSpc>
            </a:pPr>
            <a:r>
              <a:rPr kumimoji="1" lang="en-US" altLang="zh-CN" sz="2400" b="1" dirty="0">
                <a:latin typeface="Calibri" panose="020F0502020204030204" pitchFamily="34" charset="0"/>
              </a:rPr>
              <a:t> </a:t>
            </a: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go to school by bus.</a:t>
            </a:r>
          </a:p>
        </p:txBody>
      </p:sp>
      <p:sp>
        <p:nvSpPr>
          <p:cNvPr id="107531" name="Text Box 83"/>
          <p:cNvSpPr txBox="1">
            <a:spLocks noChangeArrowheads="1"/>
          </p:cNvSpPr>
          <p:nvPr/>
        </p:nvSpPr>
        <p:spPr bwMode="auto">
          <a:xfrm>
            <a:off x="3857625" y="5072063"/>
            <a:ext cx="4716463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500"/>
              </a:lnSpc>
            </a:pPr>
            <a:r>
              <a:rPr kumimoji="1"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goes to school on foot.</a:t>
            </a:r>
          </a:p>
        </p:txBody>
      </p:sp>
      <p:sp>
        <p:nvSpPr>
          <p:cNvPr id="107532" name="椭圆 53"/>
          <p:cNvSpPr>
            <a:spLocks noChangeArrowheads="1"/>
          </p:cNvSpPr>
          <p:nvPr/>
        </p:nvSpPr>
        <p:spPr bwMode="auto">
          <a:xfrm>
            <a:off x="3714750" y="4857750"/>
            <a:ext cx="1800225" cy="10715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7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9" grpId="0"/>
      <p:bldP spid="107530" grpId="0"/>
      <p:bldP spid="107531" grpId="0"/>
      <p:bldP spid="1075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83"/>
          <p:cNvSpPr txBox="1">
            <a:spLocks noChangeArrowheads="1"/>
          </p:cNvSpPr>
          <p:nvPr/>
        </p:nvSpPr>
        <p:spPr bwMode="auto">
          <a:xfrm>
            <a:off x="3563938" y="260350"/>
            <a:ext cx="5580062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500"/>
              </a:lnSpc>
            </a:pPr>
            <a:r>
              <a:rPr kumimoji="1" lang="en-US" altLang="zh-CN" sz="2400" b="1">
                <a:latin typeface="Calibri" panose="020F0502020204030204" pitchFamily="34" charset="0"/>
              </a:rPr>
              <a:t> </a:t>
            </a:r>
            <a:r>
              <a:rPr kumimoji="1"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What do you do after school?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547" name="Text Box 83"/>
          <p:cNvSpPr txBox="1">
            <a:spLocks noChangeArrowheads="1"/>
          </p:cNvSpPr>
          <p:nvPr/>
        </p:nvSpPr>
        <p:spPr bwMode="auto">
          <a:xfrm>
            <a:off x="3563938" y="2492375"/>
            <a:ext cx="5580062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500"/>
              </a:lnSpc>
            </a:pPr>
            <a:r>
              <a:rPr kumimoji="1" lang="en-US" altLang="zh-CN" sz="2400" b="1">
                <a:latin typeface="Calibri" panose="020F0502020204030204" pitchFamily="34" charset="0"/>
              </a:rPr>
              <a:t> </a:t>
            </a:r>
            <a:r>
              <a:rPr kumimoji="1"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What does he do after school?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548" name="Text Box 83"/>
          <p:cNvSpPr txBox="1">
            <a:spLocks noChangeArrowheads="1"/>
          </p:cNvSpPr>
          <p:nvPr/>
        </p:nvSpPr>
        <p:spPr bwMode="auto">
          <a:xfrm>
            <a:off x="3563938" y="4365625"/>
            <a:ext cx="5580062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500"/>
              </a:lnSpc>
            </a:pPr>
            <a:r>
              <a:rPr kumimoji="1" lang="en-US" altLang="zh-CN" sz="2400" b="1">
                <a:latin typeface="Calibri" panose="020F0502020204030204" pitchFamily="34" charset="0"/>
              </a:rPr>
              <a:t> </a:t>
            </a:r>
            <a:r>
              <a:rPr kumimoji="1"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What does she do after school?</a:t>
            </a: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kumimoji="1"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8549" name="Picture 2" descr="c:\documents and settings\administrator\application data\360se6\User Data\temp\u=504816286,3239429984&amp;fm=21&amp;gp=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365625"/>
            <a:ext cx="29527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50" name="Picture 4" descr="c:\documents and settings\administrator\application data\360se6\User Data\temp\u=407793491,2219881682&amp;fm=21&amp;gp=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2541588"/>
            <a:ext cx="2952750" cy="167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551" name="Picture 6" descr="c:\documents and settings\administrator\application data\360se6\User Data\temp\u=505446285,1502089021&amp;fm=21&amp;gp=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88913"/>
            <a:ext cx="29432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52" name="Text Box 83"/>
          <p:cNvSpPr txBox="1">
            <a:spLocks noChangeArrowheads="1"/>
          </p:cNvSpPr>
          <p:nvPr/>
        </p:nvSpPr>
        <p:spPr bwMode="auto">
          <a:xfrm>
            <a:off x="3600450" y="908050"/>
            <a:ext cx="5580063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500"/>
              </a:lnSpc>
            </a:pPr>
            <a:r>
              <a:rPr kumimoji="1" lang="en-US" altLang="zh-CN" sz="2400" b="1">
                <a:latin typeface="Calibri" panose="020F0502020204030204" pitchFamily="34" charset="0"/>
              </a:rPr>
              <a:t> 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play basketball after   </a:t>
            </a:r>
          </a:p>
          <a:p>
            <a:pPr>
              <a:lnSpc>
                <a:spcPts val="4500"/>
              </a:lnSpc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school.</a:t>
            </a:r>
          </a:p>
        </p:txBody>
      </p:sp>
      <p:sp>
        <p:nvSpPr>
          <p:cNvPr id="108553" name="Text Box 83"/>
          <p:cNvSpPr txBox="1">
            <a:spLocks noChangeArrowheads="1"/>
          </p:cNvSpPr>
          <p:nvPr/>
        </p:nvSpPr>
        <p:spPr bwMode="auto">
          <a:xfrm>
            <a:off x="3671888" y="3068638"/>
            <a:ext cx="4716462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500"/>
              </a:lnSpc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goes swimming after school.</a:t>
            </a:r>
          </a:p>
        </p:txBody>
      </p:sp>
      <p:sp>
        <p:nvSpPr>
          <p:cNvPr id="108554" name="Text Box 83"/>
          <p:cNvSpPr txBox="1">
            <a:spLocks noChangeArrowheads="1"/>
          </p:cNvSpPr>
          <p:nvPr/>
        </p:nvSpPr>
        <p:spPr bwMode="auto">
          <a:xfrm>
            <a:off x="3635375" y="5084763"/>
            <a:ext cx="5508625" cy="119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4500"/>
              </a:lnSpc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reads books in the reading room after school.</a:t>
            </a:r>
          </a:p>
        </p:txBody>
      </p:sp>
      <p:sp>
        <p:nvSpPr>
          <p:cNvPr id="108555" name="椭圆 53"/>
          <p:cNvSpPr>
            <a:spLocks noChangeArrowheads="1"/>
          </p:cNvSpPr>
          <p:nvPr/>
        </p:nvSpPr>
        <p:spPr bwMode="auto">
          <a:xfrm>
            <a:off x="3643313" y="3000375"/>
            <a:ext cx="1500187" cy="8540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  <p:sp>
        <p:nvSpPr>
          <p:cNvPr id="108556" name="椭圆 53"/>
          <p:cNvSpPr>
            <a:spLocks noChangeArrowheads="1"/>
          </p:cNvSpPr>
          <p:nvPr/>
        </p:nvSpPr>
        <p:spPr bwMode="auto">
          <a:xfrm>
            <a:off x="3714750" y="5000625"/>
            <a:ext cx="1655763" cy="78581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2" grpId="0"/>
      <p:bldP spid="108553" grpId="0"/>
      <p:bldP spid="108554" grpId="0"/>
      <p:bldP spid="108555" grpId="0"/>
      <p:bldP spid="1085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标题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Summary: </a:t>
            </a:r>
            <a:b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altLang="zh-CN" sz="3600" b="1">
                <a:solidFill>
                  <a:srgbClr val="0000FF"/>
                </a:solidFill>
                <a:latin typeface="Comic Sans MS" panose="030F0702030302020204" pitchFamily="66" charset="0"/>
              </a:rPr>
              <a:t>how to make positive sentences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116013" y="1916113"/>
          <a:ext cx="6096000" cy="1916113"/>
        </p:xfrm>
        <a:graphic>
          <a:graphicData uri="http://schemas.openxmlformats.org/drawingml/2006/table">
            <a:tbl>
              <a:tblPr/>
              <a:tblGrid>
                <a:gridCol w="316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8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I/You/We/They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like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en-US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  sports.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He/She/It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likes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2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9581" name="椭圆 53"/>
          <p:cNvSpPr>
            <a:spLocks noChangeArrowheads="1"/>
          </p:cNvSpPr>
          <p:nvPr/>
        </p:nvSpPr>
        <p:spPr bwMode="auto">
          <a:xfrm>
            <a:off x="3924300" y="2708275"/>
            <a:ext cx="1800225" cy="12144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0">
                <a:solidFill>
                  <a:srgbClr val="FF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zh-CN">
              <a:solidFill>
                <a:srgbClr val="FFFFFF"/>
              </a:solidFill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4"/>
          <p:cNvSpPr txBox="1">
            <a:spLocks noChangeArrowheads="1"/>
          </p:cNvSpPr>
          <p:nvPr/>
        </p:nvSpPr>
        <p:spPr bwMode="auto">
          <a:xfrm>
            <a:off x="500063" y="1103313"/>
            <a:ext cx="3143250" cy="787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like</a:t>
            </a:r>
          </a:p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play</a:t>
            </a:r>
          </a:p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study</a:t>
            </a:r>
          </a:p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fly</a:t>
            </a:r>
          </a:p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watch</a:t>
            </a:r>
          </a:p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wash</a:t>
            </a:r>
          </a:p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dress</a:t>
            </a:r>
          </a:p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fix</a:t>
            </a:r>
          </a:p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go</a:t>
            </a:r>
          </a:p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do</a:t>
            </a:r>
          </a:p>
          <a:p>
            <a:pPr>
              <a:lnSpc>
                <a:spcPts val="3100"/>
              </a:lnSpc>
              <a:spcBef>
                <a:spcPct val="50000"/>
              </a:spcBef>
            </a:pP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0595" name="左大括号 29"/>
          <p:cNvSpPr/>
          <p:nvPr/>
        </p:nvSpPr>
        <p:spPr bwMode="auto">
          <a:xfrm>
            <a:off x="179388" y="1130300"/>
            <a:ext cx="357187" cy="714375"/>
          </a:xfrm>
          <a:prstGeom prst="leftBrace">
            <a:avLst>
              <a:gd name="adj1" fmla="val 8333"/>
              <a:gd name="adj2" fmla="val 51847"/>
            </a:avLst>
          </a:prstGeom>
          <a:noFill/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8064A2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10596" name="左大括号 29"/>
          <p:cNvSpPr/>
          <p:nvPr/>
        </p:nvSpPr>
        <p:spPr bwMode="auto">
          <a:xfrm>
            <a:off x="214313" y="2209800"/>
            <a:ext cx="357187" cy="714375"/>
          </a:xfrm>
          <a:prstGeom prst="leftBrace">
            <a:avLst>
              <a:gd name="adj1" fmla="val 8333"/>
              <a:gd name="adj2" fmla="val 51847"/>
            </a:avLst>
          </a:prstGeom>
          <a:noFill/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8064A2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10597" name="左大括号 29"/>
          <p:cNvSpPr/>
          <p:nvPr/>
        </p:nvSpPr>
        <p:spPr bwMode="auto">
          <a:xfrm>
            <a:off x="214313" y="3357563"/>
            <a:ext cx="325437" cy="1727200"/>
          </a:xfrm>
          <a:prstGeom prst="leftBrace">
            <a:avLst>
              <a:gd name="adj1" fmla="val 8330"/>
              <a:gd name="adj2" fmla="val 51847"/>
            </a:avLst>
          </a:prstGeom>
          <a:noFill/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8064A2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10598" name="左大括号 29"/>
          <p:cNvSpPr/>
          <p:nvPr/>
        </p:nvSpPr>
        <p:spPr bwMode="auto">
          <a:xfrm>
            <a:off x="214313" y="5429250"/>
            <a:ext cx="357187" cy="714375"/>
          </a:xfrm>
          <a:prstGeom prst="leftBrace">
            <a:avLst>
              <a:gd name="adj1" fmla="val 8333"/>
              <a:gd name="adj2" fmla="val 51847"/>
            </a:avLst>
          </a:prstGeom>
          <a:noFill/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8064A2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zh-CN">
              <a:latin typeface="Calibri" panose="020F0502020204030204" pitchFamily="34" charset="0"/>
            </a:endParaRPr>
          </a:p>
        </p:txBody>
      </p:sp>
      <p:sp>
        <p:nvSpPr>
          <p:cNvPr id="110599" name="Text Box 4"/>
          <p:cNvSpPr txBox="1">
            <a:spLocks noChangeArrowheads="1"/>
          </p:cNvSpPr>
          <p:nvPr/>
        </p:nvSpPr>
        <p:spPr bwMode="auto">
          <a:xfrm>
            <a:off x="1785938" y="1087438"/>
            <a:ext cx="5000625" cy="943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likes</a:t>
            </a:r>
            <a:endParaRPr lang="en-US" altLang="zh-CN" sz="32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plays </a:t>
            </a:r>
          </a:p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studies</a:t>
            </a:r>
            <a:endParaRPr lang="en-US" altLang="zh-CN" sz="32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flies</a:t>
            </a:r>
            <a:endParaRPr lang="en-US" altLang="zh-CN" sz="32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watches</a:t>
            </a:r>
            <a:endParaRPr lang="en-US" altLang="zh-CN" sz="32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washes</a:t>
            </a:r>
            <a:endParaRPr lang="en-US" altLang="zh-CN" sz="32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dresses</a:t>
            </a:r>
            <a:endParaRPr lang="en-US" altLang="zh-CN" sz="32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fixes</a:t>
            </a:r>
            <a:endParaRPr lang="en-US" altLang="zh-CN" sz="3200" b="1" u="sng" dirty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goes</a:t>
            </a:r>
          </a:p>
          <a:p>
            <a:pPr>
              <a:lnSpc>
                <a:spcPts val="23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does</a:t>
            </a:r>
          </a:p>
          <a:p>
            <a:pPr>
              <a:lnSpc>
                <a:spcPts val="2300"/>
              </a:lnSpc>
              <a:spcBef>
                <a:spcPct val="50000"/>
              </a:spcBef>
            </a:pPr>
            <a:endParaRPr lang="en-US" altLang="zh-CN" sz="3600" b="1" u="sng" dirty="0">
              <a:solidFill>
                <a:srgbClr val="003192"/>
              </a:solidFill>
              <a:latin typeface="Times New Roman" panose="02020603050405020304" pitchFamily="18" charset="0"/>
            </a:endParaRPr>
          </a:p>
          <a:p>
            <a:pPr>
              <a:lnSpc>
                <a:spcPts val="2300"/>
              </a:lnSpc>
              <a:spcBef>
                <a:spcPct val="50000"/>
              </a:spcBef>
            </a:pPr>
            <a:endParaRPr lang="en-US" altLang="zh-CN" sz="3600" b="1" u="sng" dirty="0">
              <a:solidFill>
                <a:srgbClr val="003192"/>
              </a:solidFill>
              <a:latin typeface="Times New Roman" panose="02020603050405020304" pitchFamily="18" charset="0"/>
            </a:endParaRPr>
          </a:p>
          <a:p>
            <a:pPr>
              <a:lnSpc>
                <a:spcPts val="2300"/>
              </a:lnSpc>
              <a:spcBef>
                <a:spcPct val="50000"/>
              </a:spcBef>
            </a:pPr>
            <a:endParaRPr lang="en-US" altLang="zh-CN" sz="3600" b="1" u="sng" dirty="0">
              <a:solidFill>
                <a:srgbClr val="003192"/>
              </a:solidFill>
              <a:latin typeface="Times New Roman" panose="02020603050405020304" pitchFamily="18" charset="0"/>
            </a:endParaRPr>
          </a:p>
          <a:p>
            <a:pPr>
              <a:lnSpc>
                <a:spcPts val="2300"/>
              </a:lnSpc>
              <a:spcBef>
                <a:spcPct val="50000"/>
              </a:spcBef>
            </a:pPr>
            <a:endParaRPr lang="en-US" altLang="zh-CN" sz="3600" b="1" u="sng" dirty="0">
              <a:solidFill>
                <a:srgbClr val="003192"/>
              </a:solidFill>
              <a:latin typeface="Times New Roman" panose="02020603050405020304" pitchFamily="18" charset="0"/>
            </a:endParaRPr>
          </a:p>
          <a:p>
            <a:pPr>
              <a:lnSpc>
                <a:spcPts val="2300"/>
              </a:lnSpc>
              <a:spcBef>
                <a:spcPct val="50000"/>
              </a:spcBef>
            </a:pPr>
            <a:endParaRPr lang="en-US" altLang="zh-CN" sz="3600" b="1" u="sng" dirty="0">
              <a:solidFill>
                <a:srgbClr val="003192"/>
              </a:solidFill>
              <a:latin typeface="Times New Roman" panose="02020603050405020304" pitchFamily="18" charset="0"/>
            </a:endParaRPr>
          </a:p>
          <a:p>
            <a:pPr>
              <a:lnSpc>
                <a:spcPts val="2300"/>
              </a:lnSpc>
              <a:spcBef>
                <a:spcPct val="50000"/>
              </a:spcBef>
            </a:pPr>
            <a:endParaRPr lang="en-US" altLang="zh-CN" sz="3600" b="1" u="sng" dirty="0">
              <a:solidFill>
                <a:srgbClr val="003192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3600" b="1" u="sng" dirty="0">
              <a:solidFill>
                <a:srgbClr val="00319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燕尾形 11"/>
          <p:cNvSpPr/>
          <p:nvPr/>
        </p:nvSpPr>
        <p:spPr>
          <a:xfrm>
            <a:off x="3357554" y="785794"/>
            <a:ext cx="5357850" cy="988732"/>
          </a:xfrm>
          <a:prstGeom prst="chevron">
            <a:avLst>
              <a:gd name="adj" fmla="val 15793"/>
            </a:avLst>
          </a:prstGeom>
          <a:blipFill>
            <a:blip r:embed="rId3" cstate="print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8605" algn="l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Most verbs: + -s  </a:t>
            </a:r>
            <a:endParaRPr lang="zh-CN" altLang="en-US" sz="3200" b="1" dirty="0">
              <a:solidFill>
                <a:srgbClr val="FF0000"/>
              </a:solidFill>
              <a:latin typeface="Tekton Pro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燕尾形 12"/>
          <p:cNvSpPr/>
          <p:nvPr/>
        </p:nvSpPr>
        <p:spPr>
          <a:xfrm>
            <a:off x="3428992" y="2060848"/>
            <a:ext cx="5429288" cy="990000"/>
          </a:xfrm>
          <a:prstGeom prst="chevron">
            <a:avLst>
              <a:gd name="adj" fmla="val 15793"/>
            </a:avLst>
          </a:prstGeom>
          <a:blipFill>
            <a:blip r:embed="rId3" cstate="print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8605" algn="l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Verbs ending with a “consonant + -y”: -y + -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ies</a:t>
            </a:r>
            <a:endParaRPr lang="zh-CN" altLang="en-US" sz="3200" b="1" dirty="0">
              <a:solidFill>
                <a:srgbClr val="FF0000"/>
              </a:solidFill>
              <a:latin typeface="Tekton Pro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燕尾形 13"/>
          <p:cNvSpPr/>
          <p:nvPr/>
        </p:nvSpPr>
        <p:spPr>
          <a:xfrm>
            <a:off x="3428992" y="3429000"/>
            <a:ext cx="5429288" cy="990000"/>
          </a:xfrm>
          <a:prstGeom prst="chevron">
            <a:avLst>
              <a:gd name="adj" fmla="val 15793"/>
            </a:avLst>
          </a:prstGeom>
          <a:blipFill>
            <a:blip r:embed="rId3" cstate="print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8605" algn="l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Verbs ending with -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ch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, -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sh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, -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ss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 or -x: + -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es</a:t>
            </a:r>
            <a:endParaRPr lang="zh-CN" altLang="en-US" sz="3200" b="1" dirty="0">
              <a:solidFill>
                <a:srgbClr val="FF0000"/>
              </a:solidFill>
              <a:latin typeface="Tekton Pro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0609" name="标题 1"/>
          <p:cNvSpPr txBox="1"/>
          <p:nvPr/>
        </p:nvSpPr>
        <p:spPr bwMode="auto">
          <a:xfrm>
            <a:off x="323850" y="188913"/>
            <a:ext cx="2459038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600" b="1">
                <a:solidFill>
                  <a:srgbClr val="FF0000"/>
                </a:solidFill>
                <a:latin typeface="Comic Sans MS" panose="030F0702030302020204" pitchFamily="66" charset="0"/>
              </a:rPr>
              <a:t>Rules </a:t>
            </a:r>
          </a:p>
        </p:txBody>
      </p:sp>
      <p:sp>
        <p:nvSpPr>
          <p:cNvPr id="22" name="燕尾形 21"/>
          <p:cNvSpPr/>
          <p:nvPr/>
        </p:nvSpPr>
        <p:spPr>
          <a:xfrm>
            <a:off x="3357554" y="5229200"/>
            <a:ext cx="5500726" cy="990000"/>
          </a:xfrm>
          <a:prstGeom prst="chevron">
            <a:avLst>
              <a:gd name="adj" fmla="val 15793"/>
            </a:avLst>
          </a:prstGeom>
          <a:blipFill>
            <a:blip r:embed="rId3" cstate="print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68605" algn="l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Some verbs ending with -o: + -</a:t>
            </a:r>
            <a:r>
              <a:rPr lang="en-US" altLang="zh-CN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幼圆" panose="02010509060101010101" pitchFamily="49" charset="-122"/>
                <a:cs typeface="Times New Roman" panose="02020603050405020304" pitchFamily="18" charset="0"/>
              </a:rPr>
              <a:t>es</a:t>
            </a:r>
            <a:endParaRPr lang="zh-CN" altLang="en-US" sz="3200" b="1" dirty="0">
              <a:solidFill>
                <a:srgbClr val="FF0000"/>
              </a:solidFill>
              <a:latin typeface="Tekton Pro"/>
              <a:ea typeface="幼圆" panose="020105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10613" name="标题 1"/>
          <p:cNvSpPr txBox="1"/>
          <p:nvPr/>
        </p:nvSpPr>
        <p:spPr bwMode="auto">
          <a:xfrm>
            <a:off x="323850" y="0"/>
            <a:ext cx="8712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/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Speak out</a:t>
            </a: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the third person singular form of given words</a:t>
            </a:r>
            <a:r>
              <a:rPr lang="en-US" altLang="zh-CN" sz="3200" b="1">
                <a:solidFill>
                  <a:srgbClr val="FF0000"/>
                </a:solidFill>
                <a:latin typeface="Comic Sans MS" panose="030F0702030302020204" pitchFamily="66" charset="0"/>
              </a:rPr>
              <a:t>  </a:t>
            </a:r>
          </a:p>
        </p:txBody>
      </p:sp>
      <p:sp>
        <p:nvSpPr>
          <p:cNvPr id="110614" name="椭圆形标注 14"/>
          <p:cNvSpPr>
            <a:spLocks noChangeArrowheads="1"/>
          </p:cNvSpPr>
          <p:nvPr/>
        </p:nvSpPr>
        <p:spPr bwMode="auto">
          <a:xfrm>
            <a:off x="6372225" y="-26988"/>
            <a:ext cx="2663825" cy="1439863"/>
          </a:xfrm>
          <a:prstGeom prst="wedgeEllipseCallout">
            <a:avLst>
              <a:gd name="adj1" fmla="val -24102"/>
              <a:gd name="adj2" fmla="val 3528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85D8A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3200" b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examples?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0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05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05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05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05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105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105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105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05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105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110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500"/>
                                        <p:tgtEl>
                                          <p:spTgt spid="11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/>
      <p:bldP spid="110596" grpId="0"/>
      <p:bldP spid="110597" grpId="0"/>
      <p:bldP spid="110598" grpId="0"/>
      <p:bldP spid="110609" grpId="0"/>
      <p:bldP spid="110613" grpId="0"/>
      <p:bldP spid="110614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1071</Words>
  <Application>Microsoft Office PowerPoint</Application>
  <PresentationFormat>全屏显示(4:3)</PresentationFormat>
  <Paragraphs>264</Paragraphs>
  <Slides>21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Tekton Pro</vt:lpstr>
      <vt:lpstr>宋体</vt:lpstr>
      <vt:lpstr>微软雅黑</vt:lpstr>
      <vt:lpstr>幼圆</vt:lpstr>
      <vt:lpstr>Arial</vt:lpstr>
      <vt:lpstr>Calibri</vt:lpstr>
      <vt:lpstr>Century Schoolbook</vt:lpstr>
      <vt:lpstr>Comic Sans MS</vt:lpstr>
      <vt:lpstr>Times New Roman</vt:lpstr>
      <vt:lpstr>WWW.2PPT.COM
</vt:lpstr>
      <vt:lpstr>PowerPoint 演示文稿</vt:lpstr>
      <vt:lpstr>PowerPoint 演示文稿</vt:lpstr>
      <vt:lpstr>Do you know anything about him?</vt:lpstr>
      <vt:lpstr> We use this tense when we talk about: </vt:lpstr>
      <vt:lpstr>Match</vt:lpstr>
      <vt:lpstr>Answer the questions using the simple present tense</vt:lpstr>
      <vt:lpstr>PowerPoint 演示文稿</vt:lpstr>
      <vt:lpstr>Summary:  how to make positive sentences</vt:lpstr>
      <vt:lpstr>PowerPoint 演示文稿</vt:lpstr>
      <vt:lpstr>PowerPoint 演示文稿</vt:lpstr>
      <vt:lpstr>PowerPoint 演示文稿</vt:lpstr>
      <vt:lpstr>Summary  How to make negative sentences</vt:lpstr>
      <vt:lpstr>Sentence making</vt:lpstr>
      <vt:lpstr>Summary  How to ask and answer questions</vt:lpstr>
      <vt:lpstr>Interview your partner</vt:lpstr>
      <vt:lpstr>Introduce the hobby of your partner and his/her family</vt:lpstr>
      <vt:lpstr>PowerPoint 演示文稿</vt:lpstr>
      <vt:lpstr>PowerPoint 演示文稿</vt:lpstr>
      <vt:lpstr>C. Complete their conversation with the          correct forms of the verbs in brackets.</vt:lpstr>
      <vt:lpstr>PowerPoint 演示文稿</vt:lpstr>
      <vt:lpstr>Homework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2023-01-17T01:20:00Z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44583F87A93C4E11ABAE72C854D6FC7C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