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8" r:id="rId2"/>
    <p:sldId id="593" r:id="rId3"/>
    <p:sldId id="616" r:id="rId4"/>
    <p:sldId id="594" r:id="rId5"/>
    <p:sldId id="618" r:id="rId6"/>
    <p:sldId id="617" r:id="rId7"/>
    <p:sldId id="619" r:id="rId8"/>
    <p:sldId id="620" r:id="rId9"/>
    <p:sldId id="621" r:id="rId10"/>
    <p:sldId id="622" r:id="rId11"/>
    <p:sldId id="615" r:id="rId12"/>
    <p:sldId id="623" r:id="rId13"/>
    <p:sldId id="624" r:id="rId14"/>
    <p:sldId id="625" r:id="rId15"/>
    <p:sldId id="567" r:id="rId16"/>
    <p:sldId id="345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C34C5"/>
    <a:srgbClr val="B10FA9"/>
    <a:srgbClr val="B6470A"/>
    <a:srgbClr val="FF3300"/>
    <a:srgbClr val="FF0000"/>
    <a:srgbClr val="03075D"/>
    <a:srgbClr val="49D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9382" autoAdjust="0"/>
  </p:normalViewPr>
  <p:slideViewPr>
    <p:cSldViewPr>
      <p:cViewPr>
        <p:scale>
          <a:sx n="100" d="100"/>
          <a:sy n="100" d="100"/>
        </p:scale>
        <p:origin x="-31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E711ACF-AF06-4F9D-AC90-EC148EAD4DF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DA0C298-B011-4F99-8D1A-EEA99F2F24A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50552D61-EEE8-483E-94CC-85C19B827379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259ACA1-3203-4397-B502-4C1EF8F3AA87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D009F95-2DA0-4F9E-A937-E668F1B61A79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A53D2CB-1FD7-44FC-90A7-022649F48789}" type="slidenum">
              <a:rPr lang="zh-CN" altLang="en-US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1D6FFB5-0320-467D-A0F0-795EE313A16B}" type="slidenum">
              <a:rPr lang="zh-CN" altLang="en-US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2537CF1-BE3E-489D-AA3D-F99D2C807D53}" type="slidenum">
              <a:rPr lang="zh-CN" altLang="en-US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9E59488-9236-4667-819F-77B339CFC2EB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42BAF5B-7463-4D1B-A0B6-13C42991EB9B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724FF49-9ED7-4119-AA16-AA59FEBA948C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C172D2E-D3DF-44E1-AF5B-9ADB7104A706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C298-B011-4F99-8D1A-EEA99F2F24A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675600C-C270-45B0-A5CB-3507E615B2F1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D52DB43-5692-4079-8E8D-DF9E3D060096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AD9EB36-D739-4AC6-8EFE-7C5F7BE76440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420888"/>
            <a:ext cx="9156700" cy="3660775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EC34C5">
              <a:alpha val="3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4763" y="2738388"/>
            <a:ext cx="9153526" cy="3025775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EC34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95536" y="3416706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EB0F9-243B-4E78-BC41-C21AC2816AD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673FA-7BC7-4368-9D55-F0279CD8DC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28048-43EB-4131-85AF-2B6C19E98C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7BC3-5C25-4971-89A5-DC2A052609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BB57-CAD6-41D3-86B0-537053A4D12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CAD50-E438-4913-BCBC-3D46BE2394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BB57-CAD6-41D3-86B0-537053A4D12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CAD50-E438-4913-BCBC-3D46BE2394B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1027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70686 w 9164371"/>
              <a:gd name="T1" fmla="*/ 3 h 1402412"/>
              <a:gd name="T2" fmla="*/ 9180224 w 9164371"/>
              <a:gd name="T3" fmla="*/ 3 h 1402412"/>
              <a:gd name="T4" fmla="*/ 9164895 w 9164371"/>
              <a:gd name="T5" fmla="*/ 3 h 1402412"/>
              <a:gd name="T6" fmla="*/ 6515910 w 9164371"/>
              <a:gd name="T7" fmla="*/ 3 h 1402412"/>
              <a:gd name="T8" fmla="*/ 3121892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3390 w 9164371"/>
              <a:gd name="T19" fmla="*/ 3 h 1402412"/>
              <a:gd name="T20" fmla="*/ 6462084 w 9164371"/>
              <a:gd name="T21" fmla="*/ 3 h 1402412"/>
              <a:gd name="T22" fmla="*/ 9191106 w 9164371"/>
              <a:gd name="T23" fmla="*/ 0 h 1402412"/>
              <a:gd name="T24" fmla="*/ 9170686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B10FA9">
              <a:alpha val="4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EC34C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5A28048-43EB-4131-85AF-2B6C19E98CE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4A737BC3-5C25-4971-89A5-DC2A052609F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10_128k.mp3" TargetMode="External"/><Relationship Id="rId13" Type="http://schemas.openxmlformats.org/officeDocument/2006/relationships/image" Target="../media/image14.png"/><Relationship Id="rId3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7_128k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10_128k.mp3" TargetMode="External"/><Relationship Id="rId12" Type="http://schemas.openxmlformats.org/officeDocument/2006/relationships/notesSlide" Target="../notesSlides/notesSlide9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6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6_128k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9_128k.mp3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9_128k.mp3" TargetMode="External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11_128k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7_128k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11_128k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&#27468;&#26354;Old__MacDonald__Had__a__Farm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B1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B1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4_128k.mp3" TargetMode="External"/><Relationship Id="rId13" Type="http://schemas.openxmlformats.org/officeDocument/2006/relationships/image" Target="../media/image15.jpeg"/><Relationship Id="rId3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2_128k.mp3" TargetMode="External"/><Relationship Id="rId7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4_128k.mp3" TargetMode="External"/><Relationship Id="rId12" Type="http://schemas.openxmlformats.org/officeDocument/2006/relationships/notesSlide" Target="../notesSlides/notesSlide7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1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1_128k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3_128k.mp3" TargetMode="External"/><Relationship Id="rId11" Type="http://schemas.openxmlformats.org/officeDocument/2006/relationships/slideLayout" Target="../slideLayouts/slideLayout2.xml"/><Relationship Id="rId5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3_128k.mp3" TargetMode="External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5_128k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2_128k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5&#19979;\Unit4%20He%20Lives%20in%20a%20Village%20&#31532;3&#35838;&#26102;&#25945;&#23398;&#35838;&#20214;\05_128k.mp3" TargetMode="Externa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67238" y="524694"/>
            <a:ext cx="3962477" cy="215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95288" y="765175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0" y="3717255"/>
            <a:ext cx="9144000" cy="863873"/>
          </a:xfrm>
        </p:spPr>
        <p:txBody>
          <a:bodyPr/>
          <a:lstStyle/>
          <a:p>
            <a:pPr algn="l">
              <a:defRPr/>
            </a:pPr>
            <a:r>
              <a:rPr lang="en-US" altLang="zh-CN" b="1" dirty="0" smtClean="0"/>
              <a:t>        Unit4 He Lives in a Village</a:t>
            </a:r>
            <a:endParaRPr lang="zh-CN" altLang="en-US" b="1" dirty="0"/>
          </a:p>
        </p:txBody>
      </p:sp>
      <p:sp>
        <p:nvSpPr>
          <p:cNvPr id="9" name="标题 1"/>
          <p:cNvSpPr txBox="1"/>
          <p:nvPr/>
        </p:nvSpPr>
        <p:spPr bwMode="auto">
          <a:xfrm>
            <a:off x="539749" y="765175"/>
            <a:ext cx="33115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</a:t>
            </a: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年级下册</a:t>
            </a:r>
          </a:p>
        </p:txBody>
      </p:sp>
      <p:sp>
        <p:nvSpPr>
          <p:cNvPr id="11270" name="TextBox 10"/>
          <p:cNvSpPr>
            <a:spLocks noChangeArrowheads="1"/>
          </p:cNvSpPr>
          <p:nvPr/>
        </p:nvSpPr>
        <p:spPr bwMode="auto">
          <a:xfrm>
            <a:off x="4930003" y="4716433"/>
            <a:ext cx="39624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2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第三课时</a:t>
            </a:r>
            <a:endParaRPr lang="zh-CN" altLang="en-US" sz="32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5949280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33413" y="862013"/>
            <a:ext cx="55229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381125"/>
            <a:ext cx="292893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3" name="组合 11"/>
          <p:cNvGrpSpPr/>
          <p:nvPr/>
        </p:nvGrpSpPr>
        <p:grpSpPr bwMode="auto">
          <a:xfrm>
            <a:off x="5434013" y="1069975"/>
            <a:ext cx="2735262" cy="712788"/>
            <a:chOff x="5760941" y="500046"/>
            <a:chExt cx="212271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929723" y="500046"/>
              <a:ext cx="1785149" cy="571500"/>
            </a:xfrm>
            <a:prstGeom prst="cloud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64999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/>
            </a:p>
          </p:txBody>
        </p:sp>
        <p:sp>
          <p:nvSpPr>
            <p:cNvPr id="27662" name="TextBox 46"/>
            <p:cNvSpPr txBox="1">
              <a:spLocks noChangeArrowheads="1"/>
            </p:cNvSpPr>
            <p:nvPr/>
          </p:nvSpPr>
          <p:spPr bwMode="auto">
            <a:xfrm>
              <a:off x="5760941" y="664454"/>
              <a:ext cx="2122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zh-CN" sz="2000">
                  <a:solidFill>
                    <a:schemeClr val="tx2"/>
                  </a:solidFill>
                  <a:ea typeface="华文新魏" panose="02010800040101010101" pitchFamily="2" charset="-122"/>
                  <a:cs typeface="Arial" panose="020B0604020202020204" pitchFamily="34" charset="0"/>
                </a:rPr>
                <a:t>Read and imitate</a:t>
              </a:r>
              <a:endParaRPr lang="zh-CN" altLang="en-US" sz="2000">
                <a:solidFill>
                  <a:schemeClr val="tx2"/>
                </a:solidFill>
                <a:ea typeface="华文新魏" panose="0201080004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755650" y="1443038"/>
            <a:ext cx="8607425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They plants many trees, too.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 trees are homes for birds and some wild animals.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In spring, summer and autumn, </a:t>
            </a:r>
            <a:r>
              <a:rPr lang="en-US" altLang="zh-CN" sz="3200" dirty="0" err="1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can see rabbits, snakes and even monkeys.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They live happily together year after year.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err="1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loves his home.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He loves the animals, too.</a:t>
            </a:r>
          </a:p>
        </p:txBody>
      </p:sp>
      <p:pic>
        <p:nvPicPr>
          <p:cNvPr id="5" name="06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4954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07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276475"/>
            <a:ext cx="5016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09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489325"/>
            <a:ext cx="466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09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4665663"/>
            <a:ext cx="4746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0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4324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1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22988"/>
            <a:ext cx="495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内容占位符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2405063"/>
            <a:ext cx="2741612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副标题 4"/>
          <p:cNvSpPr txBox="1"/>
          <p:nvPr/>
        </p:nvSpPr>
        <p:spPr bwMode="auto">
          <a:xfrm>
            <a:off x="995363" y="4687888"/>
            <a:ext cx="78374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Level1: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5" name="爆炸形 1 4"/>
          <p:cNvSpPr/>
          <p:nvPr/>
        </p:nvSpPr>
        <p:spPr>
          <a:xfrm>
            <a:off x="3792538" y="831850"/>
            <a:ext cx="4721225" cy="2157413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</a:rPr>
              <a:t>根据自己的情况，选择来做吧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</a:rPr>
              <a:t>！</a:t>
            </a:r>
          </a:p>
        </p:txBody>
      </p:sp>
      <p:sp>
        <p:nvSpPr>
          <p:cNvPr id="6" name="副标题 4"/>
          <p:cNvSpPr txBox="1"/>
          <p:nvPr/>
        </p:nvSpPr>
        <p:spPr bwMode="auto">
          <a:xfrm>
            <a:off x="995363" y="5399088"/>
            <a:ext cx="68754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Level2: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人一组，试着表演出来吧。</a:t>
            </a:r>
          </a:p>
        </p:txBody>
      </p:sp>
      <p:sp>
        <p:nvSpPr>
          <p:cNvPr id="29702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9703" name="组合 29"/>
          <p:cNvGrpSpPr/>
          <p:nvPr/>
        </p:nvGrpSpPr>
        <p:grpSpPr bwMode="auto">
          <a:xfrm>
            <a:off x="969963" y="1230313"/>
            <a:ext cx="2078037" cy="976312"/>
            <a:chOff x="339590" y="1472944"/>
            <a:chExt cx="2076952" cy="1007620"/>
          </a:xfrm>
        </p:grpSpPr>
        <p:sp>
          <p:nvSpPr>
            <p:cNvPr id="15" name="云形 14"/>
            <p:cNvSpPr/>
            <p:nvPr/>
          </p:nvSpPr>
          <p:spPr>
            <a:xfrm>
              <a:off x="339590" y="1472944"/>
              <a:ext cx="2076952" cy="1007620"/>
            </a:xfrm>
            <a:prstGeom prst="cloud">
              <a:avLst/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09324" y="1653169"/>
              <a:ext cx="1567631" cy="5406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Role play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 txBox="1"/>
          <p:nvPr/>
        </p:nvSpPr>
        <p:spPr bwMode="auto">
          <a:xfrm>
            <a:off x="32385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33413" y="862013"/>
            <a:ext cx="8331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again and answer the questions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755650" y="1381125"/>
            <a:ext cx="669607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3413" y="1597025"/>
            <a:ext cx="8713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1. Where does </a:t>
            </a:r>
            <a:r>
              <a:rPr lang="en-US" altLang="zh-CN" sz="3200" dirty="0" err="1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live?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25475" y="2625725"/>
            <a:ext cx="8713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. What do they grow on the farm?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33413" y="3619500"/>
            <a:ext cx="8713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3. What animals can </a:t>
            </a:r>
            <a:r>
              <a:rPr lang="en-US" altLang="zh-CN" sz="3200" dirty="0" err="1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see?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33413" y="4667250"/>
            <a:ext cx="8713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. Does he love his village?</a:t>
            </a:r>
          </a:p>
        </p:txBody>
      </p:sp>
      <p:sp>
        <p:nvSpPr>
          <p:cNvPr id="31753" name="Text Box 6"/>
          <p:cNvSpPr txBox="1">
            <a:spLocks noChangeArrowheads="1"/>
          </p:cNvSpPr>
          <p:nvPr/>
        </p:nvSpPr>
        <p:spPr bwMode="auto">
          <a:xfrm>
            <a:off x="1116013" y="2082800"/>
            <a:ext cx="41036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lives in a village.</a:t>
            </a:r>
          </a:p>
        </p:txBody>
      </p:sp>
      <p:sp>
        <p:nvSpPr>
          <p:cNvPr id="31754" name="Text Box 6"/>
          <p:cNvSpPr txBox="1">
            <a:spLocks noChangeArrowheads="1"/>
          </p:cNvSpPr>
          <p:nvPr/>
        </p:nvSpPr>
        <p:spPr bwMode="auto">
          <a:xfrm>
            <a:off x="911225" y="3154363"/>
            <a:ext cx="7775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grow tomatoes, potatoes and other vegetables.</a:t>
            </a:r>
          </a:p>
        </p:txBody>
      </p:sp>
      <p:sp>
        <p:nvSpPr>
          <p:cNvPr id="31755" name="Text Box 6"/>
          <p:cNvSpPr txBox="1">
            <a:spLocks noChangeArrowheads="1"/>
          </p:cNvSpPr>
          <p:nvPr/>
        </p:nvSpPr>
        <p:spPr bwMode="auto">
          <a:xfrm>
            <a:off x="923925" y="4187825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He can see rabbits, snakes and even monkeys.</a:t>
            </a:r>
          </a:p>
        </p:txBody>
      </p:sp>
      <p:sp>
        <p:nvSpPr>
          <p:cNvPr id="31756" name="Text Box 6"/>
          <p:cNvSpPr txBox="1">
            <a:spLocks noChangeArrowheads="1"/>
          </p:cNvSpPr>
          <p:nvPr/>
        </p:nvSpPr>
        <p:spPr bwMode="auto">
          <a:xfrm>
            <a:off x="939800" y="5280025"/>
            <a:ext cx="777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 he does.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/>
      <p:bldP spid="31754" grpId="0"/>
      <p:bldP spid="31755" grpId="0"/>
      <p:bldP spid="317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 txBox="1"/>
          <p:nvPr/>
        </p:nvSpPr>
        <p:spPr bwMode="auto">
          <a:xfrm>
            <a:off x="32385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406400" y="884238"/>
            <a:ext cx="8331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complete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81025" y="1430338"/>
            <a:ext cx="3527425" cy="17462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6400" y="1776413"/>
            <a:ext cx="8713788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   Mr. Smith has a _____                 near a _____                . 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He grows ________              , _______                 and other 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vegetables.</a:t>
            </a:r>
          </a:p>
          <a:p>
            <a:pPr>
              <a:spcBef>
                <a:spcPct val="50000"/>
              </a:spcBef>
              <a:defRPr/>
            </a:pPr>
            <a:endParaRPr lang="en-US" altLang="zh-CN" sz="28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2774" name="图片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1475" y="1668463"/>
            <a:ext cx="1362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图片 2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83488" y="1614488"/>
            <a:ext cx="12509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图片 2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8825" y="2513013"/>
            <a:ext cx="1333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图片 2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9825" y="2484438"/>
            <a:ext cx="12763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55613" y="3995738"/>
            <a:ext cx="8713787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 He plants trees and _______             on the farm, too.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 trees are homes for ______                and some wild 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animals. </a:t>
            </a:r>
          </a:p>
          <a:p>
            <a:pPr>
              <a:spcBef>
                <a:spcPct val="50000"/>
              </a:spcBef>
              <a:defRPr/>
            </a:pPr>
            <a:endParaRPr lang="en-US" altLang="zh-CN" sz="2800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2779" name="图片 2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62513" y="3786188"/>
            <a:ext cx="1036637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图片 2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133975" y="4772025"/>
            <a:ext cx="11731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175000" y="1938338"/>
            <a:ext cx="93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farm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6554788" y="1892300"/>
            <a:ext cx="941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river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860550" y="2713038"/>
            <a:ext cx="176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tomatoes</a:t>
            </a: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4741863" y="2741613"/>
            <a:ext cx="14430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potatoes</a:t>
            </a: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629025" y="4106863"/>
            <a:ext cx="1443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flowers</a:t>
            </a: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065588" y="4987925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birds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2"/>
          <p:cNvSpPr txBox="1"/>
          <p:nvPr/>
        </p:nvSpPr>
        <p:spPr bwMode="auto">
          <a:xfrm>
            <a:off x="323850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406400" y="884238"/>
            <a:ext cx="833120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complete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81025" y="1430338"/>
            <a:ext cx="3527425" cy="17462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06400" y="1766888"/>
            <a:ext cx="8713788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In ______             , summer and ______                , he 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can see rabbits, ______                and even ______                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In the ______                 , he can catch fish. Mr. Smith 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lives happily there. </a:t>
            </a:r>
          </a:p>
        </p:txBody>
      </p:sp>
      <p:pic>
        <p:nvPicPr>
          <p:cNvPr id="34822" name="图片 2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1646238"/>
            <a:ext cx="120173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图片 2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4588" y="1550988"/>
            <a:ext cx="1371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图片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19538" y="2508250"/>
            <a:ext cx="1304925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737977" y="2629181"/>
            <a:ext cx="1393494" cy="870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903288" y="1897063"/>
            <a:ext cx="1441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spring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5018088" y="1865313"/>
            <a:ext cx="1441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autumn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667000" y="2725738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snakes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6429375" y="2708275"/>
            <a:ext cx="2305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monkeys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476375" y="3568700"/>
            <a:ext cx="1441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river</a:t>
            </a:r>
          </a:p>
        </p:txBody>
      </p:sp>
      <p:pic>
        <p:nvPicPr>
          <p:cNvPr id="34831" name="图片 3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313" y="3405188"/>
            <a:ext cx="1292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&gt;&gt;Summary</a:t>
            </a:r>
            <a:endParaRPr lang="zh-CN" altLang="en-US" sz="2400" i="1" dirty="0" smtClean="0"/>
          </a:p>
        </p:txBody>
      </p:sp>
      <p:sp>
        <p:nvSpPr>
          <p:cNvPr id="9" name="圆角矩形 8"/>
          <p:cNvSpPr/>
          <p:nvPr/>
        </p:nvSpPr>
        <p:spPr>
          <a:xfrm>
            <a:off x="827088" y="1700213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711200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1328738" y="1976438"/>
            <a:ext cx="4287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本课所学的重点句型：</a:t>
            </a:r>
          </a:p>
        </p:txBody>
      </p:sp>
      <p:sp>
        <p:nvSpPr>
          <p:cNvPr id="25" name="五角星 24"/>
          <p:cNvSpPr/>
          <p:nvPr/>
        </p:nvSpPr>
        <p:spPr>
          <a:xfrm>
            <a:off x="889000" y="2057400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465263" y="2466975"/>
            <a:ext cx="7088187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 live in … They …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In …, they … 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1285875" y="3617913"/>
            <a:ext cx="1082675" cy="55086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内容占位符 1"/>
          <p:cNvSpPr txBox="1"/>
          <p:nvPr/>
        </p:nvSpPr>
        <p:spPr bwMode="auto">
          <a:xfrm>
            <a:off x="1547813" y="3635375"/>
            <a:ext cx="1062037" cy="5969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e.g.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343025" y="4154488"/>
            <a:ext cx="708818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kumimoji="1"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 in 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village near a lake. </a:t>
            </a:r>
            <a:r>
              <a:rPr kumimoji="1"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a big house there. </a:t>
            </a:r>
            <a:r>
              <a:rPr kumimoji="1"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spring, </a:t>
            </a:r>
            <a:r>
              <a:rPr kumimoji="1"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</a:t>
            </a: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 tomatoes, potatoes and other vegetables.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  <p:bldP spid="10" grpId="0" animBg="1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1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419100" y="207963"/>
            <a:ext cx="8291513" cy="7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825500" y="1393825"/>
            <a:ext cx="7751763" cy="46482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96863" y="525463"/>
            <a:ext cx="2185987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701800" y="1894180"/>
            <a:ext cx="6911975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仿照课文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Let’s learn more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，创编课文内容。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Unit4 B Let’s learn more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1" name="五角星 10"/>
          <p:cNvSpPr/>
          <p:nvPr/>
        </p:nvSpPr>
        <p:spPr>
          <a:xfrm>
            <a:off x="1385888" y="219233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1077913" y="367823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1435100" y="44783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" name="五角星 18"/>
          <p:cNvSpPr/>
          <p:nvPr/>
        </p:nvSpPr>
        <p:spPr>
          <a:xfrm>
            <a:off x="1422400" y="3678238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1062038" y="44577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263650" y="474345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468313" y="871538"/>
            <a:ext cx="31432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 a song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11188" y="1408113"/>
            <a:ext cx="2089150" cy="20637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71528" y="1804839"/>
            <a:ext cx="7039439" cy="42484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318" name="图片 4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5013325"/>
            <a:ext cx="10922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395288" y="260350"/>
            <a:ext cx="32893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908175" y="960438"/>
            <a:ext cx="48482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What animals on the farm?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1660525"/>
            <a:ext cx="23050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3" y="1816100"/>
            <a:ext cx="251936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013" y="3811588"/>
            <a:ext cx="281146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5963" y="3933825"/>
            <a:ext cx="24987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95663" y="3565525"/>
            <a:ext cx="1871662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8" y="1484313"/>
            <a:ext cx="8012112" cy="48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1763713" y="1052513"/>
            <a:ext cx="5021262" cy="585787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MS UI Gothic" panose="020B0600070205080204" pitchFamily="34" charset="-128"/>
                <a:cs typeface="Times New Roman" panose="02020603050405020304" pitchFamily="18" charset="0"/>
              </a:rPr>
              <a:t>Circle the animals you love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2565400"/>
            <a:ext cx="547211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381125"/>
            <a:ext cx="28511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占位符 2"/>
          <p:cNvSpPr txBox="1"/>
          <p:nvPr/>
        </p:nvSpPr>
        <p:spPr bwMode="auto">
          <a:xfrm>
            <a:off x="633413" y="862013"/>
            <a:ext cx="31448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6013" y="1487488"/>
            <a:ext cx="8280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What can you see in the picture?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6013" y="2179638"/>
            <a:ext cx="828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Do you like vegetables/tomatoes/ …?</a:t>
            </a:r>
          </a:p>
        </p:txBody>
      </p:sp>
      <p:pic>
        <p:nvPicPr>
          <p:cNvPr id="19464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0400" y="14954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6113" y="2236788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712788" y="1381125"/>
            <a:ext cx="28511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占位符 2"/>
          <p:cNvSpPr txBox="1"/>
          <p:nvPr/>
        </p:nvSpPr>
        <p:spPr bwMode="auto">
          <a:xfrm>
            <a:off x="633413" y="862013"/>
            <a:ext cx="3144837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509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1113" y="3035300"/>
            <a:ext cx="5908675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30300" y="1438275"/>
            <a:ext cx="828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What can you see in this picture?</a:t>
            </a:r>
          </a:p>
        </p:txBody>
      </p:sp>
      <p:pic>
        <p:nvPicPr>
          <p:cNvPr id="21511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0400" y="14954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147763" y="1952625"/>
            <a:ext cx="4752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Where do they live?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69988" y="2536825"/>
            <a:ext cx="828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Do you like animals?</a:t>
            </a:r>
          </a:p>
        </p:txBody>
      </p:sp>
      <p:pic>
        <p:nvPicPr>
          <p:cNvPr id="21514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525" y="200977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4688" y="2600325"/>
            <a:ext cx="4699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122613"/>
            <a:ext cx="4981575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33413" y="862013"/>
            <a:ext cx="55229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Listen, then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381125"/>
            <a:ext cx="496887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55650" y="1563688"/>
            <a:ext cx="8280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Q1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: Where do </a:t>
            </a:r>
            <a:r>
              <a:rPr lang="en-US" altLang="zh-CN" sz="2800" dirty="0" err="1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and his parents live?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55650" y="2447925"/>
            <a:ext cx="828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Q2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: Do they have a big house?</a:t>
            </a:r>
          </a:p>
        </p:txBody>
      </p:sp>
      <p:pic>
        <p:nvPicPr>
          <p:cNvPr id="10" name="B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589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57313" y="1970088"/>
            <a:ext cx="707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They live in a village near a lake.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377950" y="2865438"/>
            <a:ext cx="276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 they have.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3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676900" y="2503488"/>
            <a:ext cx="2855913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33413" y="862013"/>
            <a:ext cx="55229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 more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381125"/>
            <a:ext cx="2928938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6113" y="1782763"/>
            <a:ext cx="82804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3200" dirty="0" err="1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and his parents live in a village near a lake.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They have a big house there.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A river runs by.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His parents work on a farm.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In spring, they grow tomatoes, potatoes and other vegetables.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2039938" y="3789363"/>
            <a:ext cx="109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203575" y="5300663"/>
            <a:ext cx="7921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561" name="组合 11"/>
          <p:cNvGrpSpPr/>
          <p:nvPr/>
        </p:nvGrpSpPr>
        <p:grpSpPr bwMode="auto">
          <a:xfrm>
            <a:off x="5434013" y="1069975"/>
            <a:ext cx="2735262" cy="712788"/>
            <a:chOff x="5760941" y="500046"/>
            <a:chExt cx="212271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929723" y="500046"/>
              <a:ext cx="1785149" cy="571500"/>
            </a:xfrm>
            <a:prstGeom prst="cloud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64999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62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dirty="0"/>
            </a:p>
          </p:txBody>
        </p:sp>
        <p:sp>
          <p:nvSpPr>
            <p:cNvPr id="23570" name="TextBox 46"/>
            <p:cNvSpPr txBox="1">
              <a:spLocks noChangeArrowheads="1"/>
            </p:cNvSpPr>
            <p:nvPr/>
          </p:nvSpPr>
          <p:spPr bwMode="auto">
            <a:xfrm>
              <a:off x="5760941" y="664454"/>
              <a:ext cx="2122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altLang="zh-CN" sz="2000">
                  <a:solidFill>
                    <a:schemeClr val="tx2"/>
                  </a:solidFill>
                  <a:ea typeface="华文新魏" panose="02010800040101010101" pitchFamily="2" charset="-122"/>
                  <a:cs typeface="Arial" panose="020B0604020202020204" pitchFamily="34" charset="0"/>
                </a:rPr>
                <a:t>Read and imitate</a:t>
              </a:r>
              <a:endParaRPr lang="zh-CN" altLang="en-US" sz="2000">
                <a:solidFill>
                  <a:schemeClr val="tx2"/>
                </a:solidFill>
                <a:ea typeface="华文新魏" panose="0201080004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31" name="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30388"/>
            <a:ext cx="4492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628900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3297238"/>
            <a:ext cx="4905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071938"/>
            <a:ext cx="4857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0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857750"/>
            <a:ext cx="4445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圆角矩形 35"/>
          <p:cNvSpPr/>
          <p:nvPr/>
        </p:nvSpPr>
        <p:spPr>
          <a:xfrm>
            <a:off x="3324225" y="3255963"/>
            <a:ext cx="1319213" cy="6365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旁边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0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过去</a:t>
            </a:r>
            <a:r>
              <a:rPr lang="en-US" altLang="zh-CN" sz="20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en-US" sz="20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3201988" y="5395913"/>
            <a:ext cx="1585912" cy="4254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种植，栽种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"/>
          <p:cNvSpPr txBox="1"/>
          <p:nvPr/>
        </p:nvSpPr>
        <p:spPr bwMode="auto">
          <a:xfrm>
            <a:off x="395288" y="188913"/>
            <a:ext cx="32893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  <a:endParaRPr lang="zh-CN" altLang="en-US" sz="2400" i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33413" y="862013"/>
            <a:ext cx="55229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Listen, then ask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755650" y="1381125"/>
            <a:ext cx="496887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57225" y="1401763"/>
            <a:ext cx="828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Q1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: What can </a:t>
            </a:r>
            <a:r>
              <a:rPr lang="en-US" altLang="zh-CN" sz="2800" dirty="0" err="1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see in spring, summer and autumn?</a:t>
            </a:r>
          </a:p>
        </p:txBody>
      </p:sp>
      <p:pic>
        <p:nvPicPr>
          <p:cNvPr id="2560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3378200"/>
            <a:ext cx="51435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57225" y="2381250"/>
            <a:ext cx="8280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Q2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: Does </a:t>
            </a:r>
            <a:r>
              <a:rPr lang="en-US" altLang="zh-CN" sz="2800" dirty="0" err="1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 love his home?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58888" y="1866900"/>
            <a:ext cx="7077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Lele can see rabbits, snakes and even monkeys.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44613" y="2854325"/>
            <a:ext cx="316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Yes, he does.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8a494b6bf0af80881a36483a8bbb62c834fdbc7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lnSpc>
            <a:spcPct val="130000"/>
          </a:lnSpc>
          <a:defRPr sz="4000" b="1" dirty="0" smtClean="0">
            <a:solidFill>
              <a:schemeClr val="tx1">
                <a:lumMod val="50000"/>
              </a:schemeClr>
            </a:solidFill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581</Words>
  <Application>Microsoft Office PowerPoint</Application>
  <PresentationFormat>全屏显示(4:3)</PresentationFormat>
  <Paragraphs>115</Paragraphs>
  <Slides>16</Slides>
  <Notes>14</Notes>
  <HiddenSlides>0</HiddenSlides>
  <MMClips>12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MS UI Gothic</vt:lpstr>
      <vt:lpstr>黑体</vt:lpstr>
      <vt:lpstr>华文新魏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        Unit4 He Lives in a Village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2023-01-17T01:20:05Z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DCB9E9CA222741459B06A639EC362978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