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4" Type="http://schemas.openxmlformats.org/officeDocument/2006/relationships/image" Target="../media/image3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6904C-4CBB-4160-BC74-9D593B4F246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DC092-D090-4C12-A617-E4CEC9A79F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0CBF2-9308-412A-A545-8196250FF175}" type="slidenum">
              <a:rPr lang="en-US" altLang="zh-CN" smtClean="0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CFF63-C0AB-446D-860E-4D35CBC16F7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8D13A-D40E-4C05-80BE-307BFC423C9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1F005F-D507-4896-8406-42D853B4516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FF4EE6-D658-4A80-990C-06BB6205AF5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5D0A5-E0C1-4325-963C-2F3AF46DEF2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2024-594B-4906-BD61-001346FC0EB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5BBBF-F73E-4A0F-8169-BC68109A68F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48A81-E805-4FC5-B5BB-7DC0FAD1CDF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F2894-3B9F-4E09-A1D1-B2BF096FE44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0BA53-47D2-4B4F-B551-5FC0F38B0B8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5E545-80A1-49EB-8CC9-B6A0ECDEED1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80802-ACEE-4B4E-88BE-96D64FFE842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8BAF49-604A-4B27-A35C-7CBD81DE89D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emf"/><Relationship Id="rId4" Type="http://schemas.openxmlformats.org/officeDocument/2006/relationships/image" Target="../media/image30.emf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e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emf"/><Relationship Id="rId4" Type="http://schemas.openxmlformats.org/officeDocument/2006/relationships/image" Target="../media/image34.emf"/><Relationship Id="rId9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68424" y="3619748"/>
            <a:ext cx="29674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第一课时</a:t>
            </a:r>
          </a:p>
        </p:txBody>
      </p:sp>
      <p:sp>
        <p:nvSpPr>
          <p:cNvPr id="5" name="矩形 4"/>
          <p:cNvSpPr/>
          <p:nvPr/>
        </p:nvSpPr>
        <p:spPr>
          <a:xfrm>
            <a:off x="2185666" y="1052736"/>
            <a:ext cx="431881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8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分 式</a:t>
            </a:r>
          </a:p>
        </p:txBody>
      </p:sp>
      <p:sp>
        <p:nvSpPr>
          <p:cNvPr id="7" name="矩形 6"/>
          <p:cNvSpPr/>
          <p:nvPr/>
        </p:nvSpPr>
        <p:spPr>
          <a:xfrm>
            <a:off x="2795640" y="5497264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124075" y="909638"/>
            <a:ext cx="4176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分式定义</a:t>
            </a:r>
          </a:p>
        </p:txBody>
      </p:sp>
      <p:grpSp>
        <p:nvGrpSpPr>
          <p:cNvPr id="114770" name="Group 82"/>
          <p:cNvGrpSpPr/>
          <p:nvPr/>
        </p:nvGrpSpPr>
        <p:grpSpPr bwMode="auto">
          <a:xfrm>
            <a:off x="395288" y="1916113"/>
            <a:ext cx="8031162" cy="2016125"/>
            <a:chOff x="249" y="618"/>
            <a:chExt cx="5059" cy="1270"/>
          </a:xfrm>
        </p:grpSpPr>
        <p:sp>
          <p:nvSpPr>
            <p:cNvPr id="114691" name="Text Box 3"/>
            <p:cNvSpPr txBox="1">
              <a:spLocks noChangeArrowheads="1"/>
            </p:cNvSpPr>
            <p:nvPr/>
          </p:nvSpPr>
          <p:spPr bwMode="auto">
            <a:xfrm>
              <a:off x="249" y="618"/>
              <a:ext cx="5059" cy="1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     </a:t>
              </a:r>
              <a:r>
                <a:rPr kumimoji="1" lang="zh-CN" altLang="en-US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如果</a:t>
              </a:r>
              <a:r>
                <a:rPr kumimoji="1" lang="en-US" altLang="zh-CN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、</a:t>
              </a:r>
              <a:r>
                <a:rPr kumimoji="1" lang="en-US" altLang="zh-CN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B</a:t>
              </a:r>
              <a:r>
                <a:rPr kumimoji="1" lang="zh-CN" altLang="en-US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都表示</a:t>
              </a:r>
              <a:r>
                <a:rPr kumimoji="1"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整式</a:t>
              </a:r>
              <a:r>
                <a:rPr kumimoji="1" lang="zh-CN" altLang="en-US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，且</a:t>
              </a:r>
              <a:r>
                <a:rPr kumimoji="1" lang="en-US" altLang="zh-CN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  <a:r>
                <a:rPr kumimoji="1"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中</a:t>
              </a:r>
              <a:r>
                <a:rPr kumimoji="1" lang="zh-CN" altLang="en-US" sz="2800" b="1" dirty="0">
                  <a:solidFill>
                    <a:srgbClr val="FF3300"/>
                  </a:solidFill>
                </a:rPr>
                <a:t>含有字母</a:t>
              </a:r>
              <a:r>
                <a:rPr kumimoji="1" lang="zh-CN" altLang="en-US" sz="2800" b="1" dirty="0">
                  <a:solidFill>
                    <a:srgbClr val="660033"/>
                  </a:solidFill>
                </a:rPr>
                <a:t>，那么称      为分式</a:t>
              </a:r>
              <a:r>
                <a:rPr kumimoji="1" lang="en-US" altLang="zh-CN" sz="2800" b="1" dirty="0">
                  <a:solidFill>
                    <a:srgbClr val="660033"/>
                  </a:solidFill>
                </a:rPr>
                <a:t>.</a:t>
              </a:r>
              <a:r>
                <a:rPr kumimoji="1" lang="zh-CN" altLang="en-US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其中</a:t>
              </a:r>
              <a:r>
                <a:rPr kumimoji="1" lang="en-US" altLang="zh-CN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叫做分式的分子，</a:t>
              </a:r>
              <a:r>
                <a:rPr kumimoji="1" lang="en-US" altLang="zh-CN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B</a:t>
              </a:r>
              <a:r>
                <a:rPr kumimoji="1" lang="zh-CN" altLang="en-US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为分式的分母</a:t>
              </a:r>
              <a:r>
                <a:rPr kumimoji="1" lang="en-US" altLang="zh-CN" sz="2800" b="1" dirty="0">
                  <a:solidFill>
                    <a:srgbClr val="660033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14692" name="Object 4"/>
            <p:cNvGraphicFramePr>
              <a:graphicFrameLocks noChangeAspect="1"/>
            </p:cNvGraphicFramePr>
            <p:nvPr/>
          </p:nvGraphicFramePr>
          <p:xfrm>
            <a:off x="521" y="981"/>
            <a:ext cx="469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Microsoft 公式 3.0" r:id="rId3" imgW="241300" imgH="520700" progId="Equation.3">
                    <p:embed/>
                  </p:oleObj>
                </mc:Choice>
                <mc:Fallback>
                  <p:oleObj name="Microsoft 公式 3.0" r:id="rId3" imgW="241300" imgH="520700" progId="Equation.3">
                    <p:embed/>
                    <p:pic>
                      <p:nvPicPr>
                        <p:cNvPr id="0" name="图片 5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981"/>
                          <a:ext cx="469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4766" name="Rectangle 78"/>
          <p:cNvSpPr>
            <a:spLocks noGrp="1" noChangeArrowheads="1"/>
          </p:cNvSpPr>
          <p:nvPr>
            <p:ph type="title" sz="quarter"/>
          </p:nvPr>
        </p:nvSpPr>
        <p:spPr>
          <a:xfrm>
            <a:off x="250825" y="333375"/>
            <a:ext cx="8540750" cy="1143000"/>
          </a:xfrm>
        </p:spPr>
        <p:txBody>
          <a:bodyPr/>
          <a:lstStyle/>
          <a:p>
            <a:r>
              <a:rPr lang="en-US" altLang="zh-CN"/>
              <a:t>                           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383704" y="807312"/>
            <a:ext cx="8352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判断一个代数式是不是分式需要注意以下几点：</a:t>
            </a:r>
            <a:r>
              <a:rPr lang="zh-CN" altLang="en-US" sz="3200" u="sng" dirty="0">
                <a:solidFill>
                  <a:srgbClr val="000000"/>
                </a:solidFill>
              </a:rPr>
              <a:t>      </a:t>
            </a:r>
            <a:r>
              <a:rPr lang="zh-CN" altLang="en-US" sz="3200" dirty="0">
                <a:solidFill>
                  <a:srgbClr val="000000"/>
                </a:solidFill>
              </a:rPr>
              <a:t>   　</a:t>
            </a:r>
            <a:r>
              <a:rPr lang="zh-CN" altLang="en-US" sz="3200" u="sng" dirty="0">
                <a:solidFill>
                  <a:srgbClr val="000000"/>
                </a:solidFill>
              </a:rPr>
              <a:t>    </a:t>
            </a:r>
            <a:endParaRPr lang="zh-CN" altLang="en-US" sz="3200" dirty="0">
              <a:solidFill>
                <a:srgbClr val="000000"/>
              </a:solidFill>
            </a:endParaRPr>
          </a:p>
        </p:txBody>
      </p:sp>
      <p:grpSp>
        <p:nvGrpSpPr>
          <p:cNvPr id="156684" name="Group 12"/>
          <p:cNvGrpSpPr/>
          <p:nvPr/>
        </p:nvGrpSpPr>
        <p:grpSpPr bwMode="auto">
          <a:xfrm>
            <a:off x="250825" y="1557338"/>
            <a:ext cx="8064500" cy="4968875"/>
            <a:chOff x="113" y="1071"/>
            <a:chExt cx="5080" cy="3130"/>
          </a:xfrm>
        </p:grpSpPr>
        <p:sp>
          <p:nvSpPr>
            <p:cNvPr id="156678" name="Text Box 6"/>
            <p:cNvSpPr txBox="1">
              <a:spLocks noChangeArrowheads="1"/>
            </p:cNvSpPr>
            <p:nvPr/>
          </p:nvSpPr>
          <p:spPr bwMode="auto">
            <a:xfrm>
              <a:off x="113" y="1071"/>
              <a:ext cx="5080" cy="3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000000"/>
                  </a:solidFill>
                </a:rPr>
                <a:t>1.</a:t>
              </a:r>
              <a:r>
                <a:rPr lang="zh-CN" altLang="en-US" sz="3200" dirty="0">
                  <a:solidFill>
                    <a:srgbClr val="000000"/>
                  </a:solidFill>
                </a:rPr>
                <a:t>分式的分子分母都是</a:t>
              </a:r>
              <a:r>
                <a:rPr lang="zh-CN" altLang="en-US" sz="3200" dirty="0">
                  <a:solidFill>
                    <a:srgbClr val="FF3300"/>
                  </a:solidFill>
                </a:rPr>
                <a:t>整式</a:t>
              </a:r>
              <a:r>
                <a:rPr lang="zh-CN" altLang="en-US" sz="3200" dirty="0">
                  <a:solidFill>
                    <a:srgbClr val="000000"/>
                  </a:solidFill>
                </a:rPr>
                <a:t>，分式可以表示成两个整式相除的商。例如：    可以表示成                                                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000000"/>
                  </a:solidFill>
                </a:rPr>
                <a:t>                    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000000"/>
                  </a:solidFill>
                </a:rPr>
                <a:t>2.</a:t>
              </a:r>
              <a:r>
                <a:rPr lang="zh-CN" altLang="en-US" sz="3200" dirty="0">
                  <a:solidFill>
                    <a:srgbClr val="000000"/>
                  </a:solidFill>
                </a:rPr>
                <a:t>分式的分母一定含有字母，分子可以有，也可以没有。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000000"/>
                  </a:solidFill>
                </a:rPr>
                <a:t>2.</a:t>
              </a:r>
              <a:r>
                <a:rPr lang="zh-CN" altLang="en-US" sz="3200" dirty="0">
                  <a:solidFill>
                    <a:srgbClr val="000000"/>
                  </a:solidFill>
                </a:rPr>
                <a:t>从</a:t>
              </a:r>
              <a:r>
                <a:rPr lang="zh-CN" altLang="en-US" sz="3200" dirty="0">
                  <a:solidFill>
                    <a:srgbClr val="FF3300"/>
                  </a:solidFill>
                </a:rPr>
                <a:t>原代数式</a:t>
              </a:r>
              <a:r>
                <a:rPr lang="zh-CN" altLang="en-US" sz="3200" dirty="0">
                  <a:solidFill>
                    <a:srgbClr val="000000"/>
                  </a:solidFill>
                </a:rPr>
                <a:t>的形式上进行判定，不能对化简结果判定。例如：     是分式。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000000"/>
                  </a:solidFill>
                </a:rPr>
                <a:t>3.</a:t>
              </a:r>
              <a:r>
                <a:rPr lang="zh-CN" altLang="en-US" sz="3200" dirty="0">
                  <a:solidFill>
                    <a:srgbClr val="000000"/>
                  </a:solidFill>
                </a:rPr>
                <a:t>注意        是一个常数，不是字母。</a:t>
              </a:r>
            </a:p>
          </p:txBody>
        </p:sp>
        <p:graphicFrame>
          <p:nvGraphicFramePr>
            <p:cNvPr id="156679" name="Object 7"/>
            <p:cNvGraphicFramePr>
              <a:graphicFrameLocks noChangeAspect="1"/>
            </p:cNvGraphicFramePr>
            <p:nvPr/>
          </p:nvGraphicFramePr>
          <p:xfrm>
            <a:off x="2336" y="3249"/>
            <a:ext cx="420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3" imgW="304800" imgH="558800" progId="Equation.DSMT4">
                    <p:embed/>
                  </p:oleObj>
                </mc:Choice>
                <mc:Fallback>
                  <p:oleObj name="Equation" r:id="rId3" imgW="304800" imgH="558800" progId="Equation.DSMT4">
                    <p:embed/>
                    <p:pic>
                      <p:nvPicPr>
                        <p:cNvPr id="0" name="图片 6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3249"/>
                          <a:ext cx="420" cy="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6680" name="Object 8"/>
            <p:cNvGraphicFramePr>
              <a:graphicFrameLocks noChangeAspect="1"/>
            </p:cNvGraphicFramePr>
            <p:nvPr/>
          </p:nvGraphicFramePr>
          <p:xfrm>
            <a:off x="975" y="3793"/>
            <a:ext cx="408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Equation" r:id="rId5" imgW="190500" imgH="190500" progId="Equation.DSMT4">
                    <p:embed/>
                  </p:oleObj>
                </mc:Choice>
                <mc:Fallback>
                  <p:oleObj name="Equation" r:id="rId5" imgW="190500" imgH="190500" progId="Equation.DSMT4">
                    <p:embed/>
                    <p:pic>
                      <p:nvPicPr>
                        <p:cNvPr id="0" name="图片 6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3793"/>
                          <a:ext cx="408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6682" name="Object 10"/>
            <p:cNvGraphicFramePr>
              <a:graphicFrameLocks noChangeAspect="1"/>
            </p:cNvGraphicFramePr>
            <p:nvPr/>
          </p:nvGraphicFramePr>
          <p:xfrm>
            <a:off x="3288" y="1344"/>
            <a:ext cx="499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Equation" r:id="rId7" imgW="520700" imgH="520700" progId="Equation.DSMT4">
                    <p:embed/>
                  </p:oleObj>
                </mc:Choice>
                <mc:Fallback>
                  <p:oleObj name="Equation" r:id="rId7" imgW="520700" imgH="520700" progId="Equation.DSMT4">
                    <p:embed/>
                    <p:pic>
                      <p:nvPicPr>
                        <p:cNvPr id="0" name="图片 6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1344"/>
                          <a:ext cx="499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6683" name="Object 11"/>
            <p:cNvGraphicFramePr>
              <a:graphicFrameLocks noChangeAspect="1"/>
            </p:cNvGraphicFramePr>
            <p:nvPr/>
          </p:nvGraphicFramePr>
          <p:xfrm>
            <a:off x="249" y="1752"/>
            <a:ext cx="2404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Equation" r:id="rId9" imgW="1384300" imgH="266700" progId="Equation.DSMT4">
                    <p:embed/>
                  </p:oleObj>
                </mc:Choice>
                <mc:Fallback>
                  <p:oleObj name="Equation" r:id="rId9" imgW="1384300" imgH="266700" progId="Equation.DSMT4">
                    <p:embed/>
                    <p:pic>
                      <p:nvPicPr>
                        <p:cNvPr id="0" name="图片 6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1752"/>
                          <a:ext cx="2404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323850" y="188913"/>
            <a:ext cx="8280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3600" b="1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</a:rPr>
              <a:t>分式       的分母有什么条件限制？</a:t>
            </a:r>
          </a:p>
        </p:txBody>
      </p:sp>
      <p:graphicFrame>
        <p:nvGraphicFramePr>
          <p:cNvPr id="116743" name="Object 7"/>
          <p:cNvGraphicFramePr>
            <a:graphicFrameLocks noGrp="1" noChangeAspect="1"/>
          </p:cNvGraphicFramePr>
          <p:nvPr>
            <p:ph/>
          </p:nvPr>
        </p:nvGraphicFramePr>
        <p:xfrm>
          <a:off x="1449388" y="363538"/>
          <a:ext cx="1120775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190500" imgH="304800" progId="Equation.3">
                  <p:embed/>
                </p:oleObj>
              </mc:Choice>
              <mc:Fallback>
                <p:oleObj name="Equation" r:id="rId3" imgW="190500" imgH="304800" progId="Equation.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363538"/>
                        <a:ext cx="1120775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95288" y="4005263"/>
            <a:ext cx="8604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2.</a:t>
            </a:r>
            <a:r>
              <a:rPr lang="zh-CN" altLang="en-US" sz="3200" b="1">
                <a:solidFill>
                  <a:srgbClr val="000000"/>
                </a:solidFill>
              </a:rPr>
              <a:t>当             时分子和分母应满足什么条件？</a:t>
            </a:r>
          </a:p>
        </p:txBody>
      </p:sp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1187450" y="3789363"/>
          <a:ext cx="15843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Microsoft 公式 3.0" r:id="rId5" imgW="546100" imgH="520700" progId="Equation.3">
                  <p:embed/>
                </p:oleObj>
              </mc:Choice>
              <mc:Fallback>
                <p:oleObj name="Microsoft 公式 3.0" r:id="rId5" imgW="546100" imgH="520700" progId="Equation.3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789363"/>
                        <a:ext cx="15843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752" name="Group 16"/>
          <p:cNvGrpSpPr/>
          <p:nvPr/>
        </p:nvGrpSpPr>
        <p:grpSpPr bwMode="auto">
          <a:xfrm>
            <a:off x="900113" y="4652963"/>
            <a:ext cx="7199312" cy="1335087"/>
            <a:chOff x="476" y="3022"/>
            <a:chExt cx="4535" cy="841"/>
          </a:xfrm>
        </p:grpSpPr>
        <p:sp>
          <p:nvSpPr>
            <p:cNvPr id="116750" name="Text Box 14"/>
            <p:cNvSpPr txBox="1">
              <a:spLocks noChangeArrowheads="1"/>
            </p:cNvSpPr>
            <p:nvPr/>
          </p:nvSpPr>
          <p:spPr bwMode="auto">
            <a:xfrm>
              <a:off x="476" y="3249"/>
              <a:ext cx="4535" cy="383"/>
            </a:xfrm>
            <a:prstGeom prst="rect">
              <a:avLst/>
            </a:prstGeom>
            <a:noFill/>
            <a:ln w="28575">
              <a:solidFill>
                <a:srgbClr val="FF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000000"/>
                  </a:solidFill>
                </a:rPr>
                <a:t>当</a:t>
              </a:r>
              <a:r>
                <a:rPr lang="en-US" altLang="zh-CN" sz="3200" b="1">
                  <a:solidFill>
                    <a:srgbClr val="FF3300"/>
                  </a:solidFill>
                </a:rPr>
                <a:t>A=0</a:t>
              </a:r>
              <a:r>
                <a:rPr lang="zh-CN" altLang="en-US" sz="3200" b="1">
                  <a:solidFill>
                    <a:srgbClr val="FF3300"/>
                  </a:solidFill>
                </a:rPr>
                <a:t>而 </a:t>
              </a:r>
              <a:r>
                <a:rPr lang="en-US" altLang="zh-CN" sz="3200" b="1">
                  <a:solidFill>
                    <a:srgbClr val="FF3300"/>
                  </a:solidFill>
                </a:rPr>
                <a:t>B</a:t>
              </a:r>
              <a:r>
                <a:rPr lang="en-US" altLang="en-US" sz="3200" b="1">
                  <a:solidFill>
                    <a:srgbClr val="FF3300"/>
                  </a:solidFill>
                </a:rPr>
                <a:t>≠</a:t>
              </a:r>
              <a:r>
                <a:rPr lang="en-US" altLang="zh-CN" sz="3200" b="1">
                  <a:solidFill>
                    <a:srgbClr val="FF3300"/>
                  </a:solidFill>
                </a:rPr>
                <a:t>0</a:t>
              </a:r>
              <a:r>
                <a:rPr lang="zh-CN" altLang="en-US" sz="3200" b="1">
                  <a:solidFill>
                    <a:srgbClr val="000000"/>
                  </a:solidFill>
                </a:rPr>
                <a:t>时，分式</a:t>
              </a:r>
            </a:p>
          </p:txBody>
        </p:sp>
        <p:graphicFrame>
          <p:nvGraphicFramePr>
            <p:cNvPr id="116751" name="Object 15"/>
            <p:cNvGraphicFramePr>
              <a:graphicFrameLocks noChangeAspect="1"/>
            </p:cNvGraphicFramePr>
            <p:nvPr/>
          </p:nvGraphicFramePr>
          <p:xfrm>
            <a:off x="3152" y="3022"/>
            <a:ext cx="1587" cy="8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9" name="公式" r:id="rId7" imgW="546100" imgH="520700" progId="Equation.3">
                    <p:embed/>
                  </p:oleObj>
                </mc:Choice>
                <mc:Fallback>
                  <p:oleObj name="公式" r:id="rId7" imgW="546100" imgH="520700" progId="Equation.3">
                    <p:embed/>
                    <p:pic>
                      <p:nvPicPr>
                        <p:cNvPr id="0" name="图片 7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3022"/>
                          <a:ext cx="1587" cy="8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6758" name="Group 22"/>
          <p:cNvGrpSpPr/>
          <p:nvPr/>
        </p:nvGrpSpPr>
        <p:grpSpPr bwMode="auto">
          <a:xfrm>
            <a:off x="971550" y="1628775"/>
            <a:ext cx="7199313" cy="1800225"/>
            <a:chOff x="612" y="1026"/>
            <a:chExt cx="4535" cy="1134"/>
          </a:xfrm>
        </p:grpSpPr>
        <p:sp>
          <p:nvSpPr>
            <p:cNvPr id="116755" name="Text Box 19"/>
            <p:cNvSpPr txBox="1">
              <a:spLocks noChangeArrowheads="1"/>
            </p:cNvSpPr>
            <p:nvPr/>
          </p:nvSpPr>
          <p:spPr bwMode="auto">
            <a:xfrm>
              <a:off x="612" y="1162"/>
              <a:ext cx="4535" cy="902"/>
            </a:xfrm>
            <a:prstGeom prst="rect">
              <a:avLst/>
            </a:prstGeom>
            <a:noFill/>
            <a:ln w="28575">
              <a:solidFill>
                <a:srgbClr val="FF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000000"/>
                  </a:solidFill>
                </a:rPr>
                <a:t>当</a:t>
              </a:r>
              <a:r>
                <a:rPr lang="en-US" altLang="zh-CN" sz="3200" b="1">
                  <a:solidFill>
                    <a:srgbClr val="FF3300"/>
                  </a:solidFill>
                </a:rPr>
                <a:t>B=0</a:t>
              </a:r>
              <a:r>
                <a:rPr lang="zh-CN" altLang="en-US" sz="3200" b="1">
                  <a:solidFill>
                    <a:srgbClr val="000000"/>
                  </a:solidFill>
                </a:rPr>
                <a:t>时，分式     无意义</a:t>
              </a:r>
              <a:r>
                <a:rPr lang="en-US" altLang="zh-CN" sz="3200" b="1">
                  <a:solidFill>
                    <a:srgbClr val="000000"/>
                  </a:solidFill>
                </a:rPr>
                <a:t>.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000000"/>
                  </a:solidFill>
                </a:rPr>
                <a:t>当</a:t>
              </a:r>
              <a:r>
                <a:rPr lang="en-US" altLang="zh-CN" sz="3200" b="1">
                  <a:solidFill>
                    <a:srgbClr val="FF3300"/>
                  </a:solidFill>
                </a:rPr>
                <a:t>B</a:t>
              </a:r>
              <a:r>
                <a:rPr lang="en-US" altLang="en-US" sz="3200" b="1">
                  <a:solidFill>
                    <a:srgbClr val="FF3300"/>
                  </a:solidFill>
                </a:rPr>
                <a:t>≠</a:t>
              </a:r>
              <a:r>
                <a:rPr lang="en-US" altLang="zh-CN" sz="3200" b="1">
                  <a:solidFill>
                    <a:srgbClr val="FF3300"/>
                  </a:solidFill>
                </a:rPr>
                <a:t>0</a:t>
              </a:r>
              <a:r>
                <a:rPr lang="zh-CN" altLang="en-US" sz="3200" b="1">
                  <a:solidFill>
                    <a:srgbClr val="000000"/>
                  </a:solidFill>
                </a:rPr>
                <a:t>时，分式     有意义</a:t>
              </a:r>
              <a:r>
                <a:rPr lang="en-US" altLang="zh-CN" sz="3600" b="1">
                  <a:solidFill>
                    <a:srgbClr val="000000"/>
                  </a:solidFill>
                </a:rPr>
                <a:t>.</a:t>
              </a:r>
            </a:p>
          </p:txBody>
        </p:sp>
        <p:graphicFrame>
          <p:nvGraphicFramePr>
            <p:cNvPr id="116756" name="Object 20"/>
            <p:cNvGraphicFramePr>
              <a:graphicFrameLocks noChangeAspect="1"/>
            </p:cNvGraphicFramePr>
            <p:nvPr/>
          </p:nvGraphicFramePr>
          <p:xfrm>
            <a:off x="2472" y="1525"/>
            <a:ext cx="634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0" name="Equation" r:id="rId9" imgW="190500" imgH="304800" progId="Equation.3">
                    <p:embed/>
                  </p:oleObj>
                </mc:Choice>
                <mc:Fallback>
                  <p:oleObj name="Equation" r:id="rId9" imgW="190500" imgH="304800" progId="Equation.3">
                    <p:embed/>
                    <p:pic>
                      <p:nvPicPr>
                        <p:cNvPr id="0" name="图片 7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1525"/>
                          <a:ext cx="634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757" name="Object 21"/>
            <p:cNvGraphicFramePr>
              <a:graphicFrameLocks noChangeAspect="1"/>
            </p:cNvGraphicFramePr>
            <p:nvPr/>
          </p:nvGraphicFramePr>
          <p:xfrm>
            <a:off x="2336" y="1026"/>
            <a:ext cx="634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1" name="Equation" r:id="rId11" imgW="190500" imgH="304800" progId="Equation.3">
                    <p:embed/>
                  </p:oleObj>
                </mc:Choice>
                <mc:Fallback>
                  <p:oleObj name="Equation" r:id="rId11" imgW="190500" imgH="304800" progId="Equation.3">
                    <p:embed/>
                    <p:pic>
                      <p:nvPicPr>
                        <p:cNvPr id="0" name="图片 7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1026"/>
                          <a:ext cx="634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468313" y="1268413"/>
            <a:ext cx="5421312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当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为何值时，分式无意义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kumimoji="1" lang="zh-CN" altLang="en-US" sz="2800" b="1" dirty="0">
                <a:solidFill>
                  <a:srgbClr val="000000"/>
                </a:solidFill>
              </a:rPr>
              <a:t>当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x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为何值时，分式有意义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?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kumimoji="1" lang="en-US" altLang="zh-CN" sz="2800" b="1" dirty="0">
                <a:solidFill>
                  <a:srgbClr val="000000"/>
                </a:solidFill>
              </a:rPr>
              <a:t> 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当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x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为何值时，分式的值为零</a:t>
            </a:r>
            <a:r>
              <a:rPr kumimoji="1" lang="en-US" altLang="zh-CN" sz="2800" b="1" dirty="0">
                <a:solidFill>
                  <a:srgbClr val="000000"/>
                </a:solidFill>
              </a:rPr>
              <a:t>?</a:t>
            </a:r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3059113" y="260350"/>
          <a:ext cx="1081087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公式" r:id="rId3" imgW="774065" imgH="761365" progId="Equation.3">
                  <p:embed/>
                </p:oleObj>
              </mc:Choice>
              <mc:Fallback>
                <p:oleObj name="公式" r:id="rId3" imgW="774065" imgH="761365" progId="Equation.3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60350"/>
                        <a:ext cx="1081087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68313" y="549275"/>
            <a:ext cx="2628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已知分式</a:t>
            </a:r>
            <a:endParaRPr kumimoji="1"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755650" y="5516563"/>
            <a:ext cx="741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(2)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由（１）得 当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≠-2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时，分式有意义　　　　</a:t>
            </a:r>
          </a:p>
        </p:txBody>
      </p:sp>
      <p:grpSp>
        <p:nvGrpSpPr>
          <p:cNvPr id="117791" name="Group 31"/>
          <p:cNvGrpSpPr/>
          <p:nvPr/>
        </p:nvGrpSpPr>
        <p:grpSpPr bwMode="auto">
          <a:xfrm>
            <a:off x="539750" y="3500438"/>
            <a:ext cx="6769100" cy="1743075"/>
            <a:chOff x="340" y="2205"/>
            <a:chExt cx="4264" cy="1098"/>
          </a:xfrm>
        </p:grpSpPr>
        <p:sp>
          <p:nvSpPr>
            <p:cNvPr id="117775" name="Rectangle 15"/>
            <p:cNvSpPr>
              <a:spLocks noChangeArrowheads="1"/>
            </p:cNvSpPr>
            <p:nvPr/>
          </p:nvSpPr>
          <p:spPr bwMode="auto">
            <a:xfrm>
              <a:off x="340" y="2205"/>
              <a:ext cx="4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解：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(1)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当分母等于零时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,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分式无意义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17779" name="Rectangle 19"/>
            <p:cNvSpPr>
              <a:spLocks noChangeArrowheads="1"/>
            </p:cNvSpPr>
            <p:nvPr/>
          </p:nvSpPr>
          <p:spPr bwMode="auto">
            <a:xfrm>
              <a:off x="1292" y="2976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∴  x = -2</a:t>
              </a:r>
            </a:p>
          </p:txBody>
        </p:sp>
        <p:sp>
          <p:nvSpPr>
            <p:cNvPr id="117780" name="Rectangle 20"/>
            <p:cNvSpPr>
              <a:spLocks noChangeArrowheads="1"/>
            </p:cNvSpPr>
            <p:nvPr/>
          </p:nvSpPr>
          <p:spPr bwMode="auto">
            <a:xfrm>
              <a:off x="1111" y="2568"/>
              <a:ext cx="22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即   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x+2=0</a:t>
              </a:r>
            </a:p>
          </p:txBody>
        </p:sp>
      </p:grpSp>
      <p:grpSp>
        <p:nvGrpSpPr>
          <p:cNvPr id="117784" name="Group 24"/>
          <p:cNvGrpSpPr/>
          <p:nvPr/>
        </p:nvGrpSpPr>
        <p:grpSpPr bwMode="auto">
          <a:xfrm>
            <a:off x="323850" y="3429000"/>
            <a:ext cx="8569325" cy="2895600"/>
            <a:chOff x="476" y="1661"/>
            <a:chExt cx="5035" cy="1824"/>
          </a:xfrm>
        </p:grpSpPr>
        <p:sp>
          <p:nvSpPr>
            <p:cNvPr id="117785" name="Rectangle 25"/>
            <p:cNvSpPr>
              <a:spLocks noChangeArrowheads="1"/>
            </p:cNvSpPr>
            <p:nvPr/>
          </p:nvSpPr>
          <p:spPr bwMode="auto">
            <a:xfrm>
              <a:off x="476" y="1661"/>
              <a:ext cx="50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解：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３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当分子等于零而分母不为零时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,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分式值为零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17786" name="Rectangle 26"/>
            <p:cNvSpPr>
              <a:spLocks noChangeArrowheads="1"/>
            </p:cNvSpPr>
            <p:nvPr/>
          </p:nvSpPr>
          <p:spPr bwMode="auto">
            <a:xfrm>
              <a:off x="1247" y="3158"/>
              <a:ext cx="19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∴x = 2</a:t>
              </a:r>
            </a:p>
          </p:txBody>
        </p:sp>
        <p:sp>
          <p:nvSpPr>
            <p:cNvPr id="117787" name="Rectangle 27"/>
            <p:cNvSpPr>
              <a:spLocks noChangeArrowheads="1"/>
            </p:cNvSpPr>
            <p:nvPr/>
          </p:nvSpPr>
          <p:spPr bwMode="auto">
            <a:xfrm>
              <a:off x="1655" y="2750"/>
              <a:ext cx="19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即</a:t>
              </a:r>
              <a:r>
                <a:rPr kumimoji="1" lang="zh-CN" altLang="en-US" sz="28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 ≠ -2</a:t>
              </a:r>
            </a:p>
          </p:txBody>
        </p:sp>
        <p:sp>
          <p:nvSpPr>
            <p:cNvPr id="117788" name="Rectangle 28"/>
            <p:cNvSpPr>
              <a:spLocks noChangeArrowheads="1"/>
            </p:cNvSpPr>
            <p:nvPr/>
          </p:nvSpPr>
          <p:spPr bwMode="auto">
            <a:xfrm>
              <a:off x="1202" y="2750"/>
              <a:ext cx="24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又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x+2≠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０</a:t>
              </a:r>
            </a:p>
          </p:txBody>
        </p:sp>
        <p:sp>
          <p:nvSpPr>
            <p:cNvPr id="117789" name="Rectangle 29"/>
            <p:cNvSpPr>
              <a:spLocks noChangeArrowheads="1"/>
            </p:cNvSpPr>
            <p:nvPr/>
          </p:nvSpPr>
          <p:spPr bwMode="auto">
            <a:xfrm>
              <a:off x="1202" y="2387"/>
              <a:ext cx="19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∴x = ±2</a:t>
              </a:r>
            </a:p>
          </p:txBody>
        </p:sp>
        <p:sp>
          <p:nvSpPr>
            <p:cNvPr id="117790" name="Rectangle 30"/>
            <p:cNvSpPr>
              <a:spLocks noChangeArrowheads="1"/>
            </p:cNvSpPr>
            <p:nvPr/>
          </p:nvSpPr>
          <p:spPr bwMode="auto">
            <a:xfrm>
              <a:off x="839" y="2024"/>
              <a:ext cx="222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则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2800" b="1" baseline="30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- 4=0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/>
      <p:bldP spid="11776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539750" y="908050"/>
            <a:ext cx="7991475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当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是什么数时，分式           的值为零？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250825" y="1916113"/>
            <a:ext cx="8610600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解：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当分子等于零而分母不为零时</a:t>
            </a:r>
            <a:r>
              <a:rPr kumimoji="1" lang="en-US" altLang="zh-CN" sz="3200" b="1" dirty="0">
                <a:solidFill>
                  <a:srgbClr val="0000FF"/>
                </a:solidFill>
              </a:rPr>
              <a:t>,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分式值为零</a:t>
            </a:r>
            <a:r>
              <a:rPr kumimoji="1" lang="en-US" altLang="zh-CN" sz="32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3200" b="1" dirty="0">
              <a:solidFill>
                <a:srgbClr val="0000FF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3200" b="1" dirty="0">
              <a:solidFill>
                <a:srgbClr val="0000FF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36218" name="Object 26"/>
          <p:cNvGraphicFramePr>
            <a:graphicFrameLocks noChangeAspect="1"/>
          </p:cNvGraphicFramePr>
          <p:nvPr/>
        </p:nvGraphicFramePr>
        <p:xfrm>
          <a:off x="4572000" y="620713"/>
          <a:ext cx="952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公式" r:id="rId3" imgW="381000" imgH="431800" progId="Equation.3">
                  <p:embed/>
                </p:oleObj>
              </mc:Choice>
              <mc:Fallback>
                <p:oleObj name="公式" r:id="rId3" imgW="381000" imgH="431800" progId="Equation.3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20713"/>
                        <a:ext cx="952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22" name="Object 30"/>
          <p:cNvGraphicFramePr>
            <a:graphicFrameLocks noChangeAspect="1"/>
          </p:cNvGraphicFramePr>
          <p:nvPr/>
        </p:nvGraphicFramePr>
        <p:xfrm>
          <a:off x="971550" y="4652963"/>
          <a:ext cx="14462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公式" r:id="rId5" imgW="457200" imgH="177800" progId="Equation.3">
                  <p:embed/>
                </p:oleObj>
              </mc:Choice>
              <mc:Fallback>
                <p:oleObj name="公式" r:id="rId5" imgW="457200" imgH="177800" progId="Equation.3">
                  <p:embed/>
                  <p:pic>
                    <p:nvPicPr>
                      <p:cNvPr id="0" name="图片 9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652963"/>
                        <a:ext cx="1446213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6229" name="Group 37"/>
          <p:cNvGrpSpPr/>
          <p:nvPr/>
        </p:nvGrpSpPr>
        <p:grpSpPr bwMode="auto">
          <a:xfrm>
            <a:off x="755650" y="3716338"/>
            <a:ext cx="3989388" cy="579437"/>
            <a:chOff x="340" y="2432"/>
            <a:chExt cx="2513" cy="365"/>
          </a:xfrm>
        </p:grpSpPr>
        <p:graphicFrame>
          <p:nvGraphicFramePr>
            <p:cNvPr id="136227" name="Object 35"/>
            <p:cNvGraphicFramePr>
              <a:graphicFrameLocks noChangeAspect="1"/>
            </p:cNvGraphicFramePr>
            <p:nvPr/>
          </p:nvGraphicFramePr>
          <p:xfrm>
            <a:off x="703" y="2432"/>
            <a:ext cx="2150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4" name="公式" r:id="rId7" imgW="1078865" imgH="177800" progId="Equation.3">
                    <p:embed/>
                  </p:oleObj>
                </mc:Choice>
                <mc:Fallback>
                  <p:oleObj name="公式" r:id="rId7" imgW="1078865" imgH="177800" progId="Equation.3">
                    <p:embed/>
                    <p:pic>
                      <p:nvPicPr>
                        <p:cNvPr id="0" name="图片 9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2432"/>
                          <a:ext cx="2150" cy="3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6228" name="Rectangle 36"/>
            <p:cNvSpPr>
              <a:spLocks noChangeArrowheads="1"/>
            </p:cNvSpPr>
            <p:nvPr/>
          </p:nvSpPr>
          <p:spPr bwMode="auto">
            <a:xfrm>
              <a:off x="340" y="2432"/>
              <a:ext cx="3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FF"/>
                  </a:solidFill>
                </a:rPr>
                <a:t>又</a:t>
              </a:r>
            </a:p>
          </p:txBody>
        </p:sp>
      </p:grpSp>
      <p:grpSp>
        <p:nvGrpSpPr>
          <p:cNvPr id="136231" name="Group 39"/>
          <p:cNvGrpSpPr/>
          <p:nvPr/>
        </p:nvGrpSpPr>
        <p:grpSpPr bwMode="auto">
          <a:xfrm>
            <a:off x="755650" y="2781300"/>
            <a:ext cx="3960813" cy="736600"/>
            <a:chOff x="476" y="1752"/>
            <a:chExt cx="2495" cy="464"/>
          </a:xfrm>
        </p:grpSpPr>
        <p:sp>
          <p:nvSpPr>
            <p:cNvPr id="136223" name="Rectangle 31"/>
            <p:cNvSpPr>
              <a:spLocks noChangeArrowheads="1"/>
            </p:cNvSpPr>
            <p:nvPr/>
          </p:nvSpPr>
          <p:spPr bwMode="auto">
            <a:xfrm>
              <a:off x="476" y="1798"/>
              <a:ext cx="3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FF"/>
                  </a:solidFill>
                </a:rPr>
                <a:t>即</a:t>
              </a:r>
            </a:p>
          </p:txBody>
        </p:sp>
        <p:graphicFrame>
          <p:nvGraphicFramePr>
            <p:cNvPr id="136230" name="Object 38"/>
            <p:cNvGraphicFramePr>
              <a:graphicFrameLocks noChangeAspect="1"/>
            </p:cNvGraphicFramePr>
            <p:nvPr/>
          </p:nvGraphicFramePr>
          <p:xfrm>
            <a:off x="930" y="1752"/>
            <a:ext cx="204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5" name="Equation" r:id="rId9" imgW="1116965" imgH="254000" progId="Equation.DSMT4">
                    <p:embed/>
                  </p:oleObj>
                </mc:Choice>
                <mc:Fallback>
                  <p:oleObj name="Equation" r:id="rId9" imgW="1116965" imgH="254000" progId="Equation.DSMT4">
                    <p:embed/>
                    <p:pic>
                      <p:nvPicPr>
                        <p:cNvPr id="0" name="图片 9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1752"/>
                          <a:ext cx="2041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539750" y="1393825"/>
            <a:ext cx="792068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已知，当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x=5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时，分式                的值等于零，求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</a:p>
        </p:txBody>
      </p:sp>
      <p:graphicFrame>
        <p:nvGraphicFramePr>
          <p:cNvPr id="161795" name="Object 3"/>
          <p:cNvGraphicFramePr>
            <a:graphicFrameLocks noChangeAspect="1"/>
          </p:cNvGraphicFramePr>
          <p:nvPr/>
        </p:nvGraphicFramePr>
        <p:xfrm>
          <a:off x="4067175" y="1250950"/>
          <a:ext cx="13573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Microsoft 公式 3.0" r:id="rId3" imgW="444500" imgH="393700" progId="Equation.3">
                  <p:embed/>
                </p:oleObj>
              </mc:Choice>
              <mc:Fallback>
                <p:oleObj name="Microsoft 公式 3.0" r:id="rId3" imgW="444500" imgH="393700" progId="Equation.3">
                  <p:embed/>
                  <p:pic>
                    <p:nvPicPr>
                      <p:cNvPr id="0" name="图片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250950"/>
                        <a:ext cx="135731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323850" y="908050"/>
          <a:ext cx="57150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公式" r:id="rId3" imgW="2019300" imgH="393700" progId="Equation.3">
                  <p:embed/>
                </p:oleObj>
              </mc:Choice>
              <mc:Fallback>
                <p:oleObj name="公式" r:id="rId3" imgW="2019300" imgH="393700" progId="Equation.3">
                  <p:embed/>
                  <p:pic>
                    <p:nvPicPr>
                      <p:cNvPr id="0" name="图片 11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08050"/>
                        <a:ext cx="57150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323850" y="2133600"/>
          <a:ext cx="620077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公式" r:id="rId5" imgW="2273300" imgH="393700" progId="Equation.3">
                  <p:embed/>
                </p:oleObj>
              </mc:Choice>
              <mc:Fallback>
                <p:oleObj name="公式" r:id="rId5" imgW="2273300" imgH="393700" progId="Equation.3">
                  <p:embed/>
                  <p:pic>
                    <p:nvPicPr>
                      <p:cNvPr id="0" name="图片 11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133600"/>
                        <a:ext cx="6200775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1476375" y="1125538"/>
          <a:ext cx="8382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公式" r:id="rId7" imgW="241300" imgH="177800" progId="Equation.3">
                  <p:embed/>
                </p:oleObj>
              </mc:Choice>
              <mc:Fallback>
                <p:oleObj name="公式" r:id="rId7" imgW="241300" imgH="177800" progId="Equation.3">
                  <p:embed/>
                  <p:pic>
                    <p:nvPicPr>
                      <p:cNvPr id="0" name="图片 11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25538"/>
                        <a:ext cx="8382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1619250" y="1916113"/>
          <a:ext cx="9302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公式" r:id="rId9" imgW="266700" imgH="393065" progId="Equation.3">
                  <p:embed/>
                </p:oleObj>
              </mc:Choice>
              <mc:Fallback>
                <p:oleObj name="公式" r:id="rId9" imgW="266700" imgH="393065" progId="Equation.3">
                  <p:embed/>
                  <p:pic>
                    <p:nvPicPr>
                      <p:cNvPr id="0" name="图片 11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916113"/>
                        <a:ext cx="9302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9" name="Object 11"/>
          <p:cNvGraphicFramePr>
            <a:graphicFrameLocks noChangeAspect="1"/>
          </p:cNvGraphicFramePr>
          <p:nvPr/>
        </p:nvGraphicFramePr>
        <p:xfrm>
          <a:off x="395288" y="3644900"/>
          <a:ext cx="82645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公式" r:id="rId11" imgW="3098800" imgH="419100" progId="Equation.3">
                  <p:embed/>
                </p:oleObj>
              </mc:Choice>
              <mc:Fallback>
                <p:oleObj name="公式" r:id="rId11" imgW="3098800" imgH="419100" progId="Equation.3">
                  <p:embed/>
                  <p:pic>
                    <p:nvPicPr>
                      <p:cNvPr id="0" name="图片 11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644900"/>
                        <a:ext cx="82645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20" name="Object 12"/>
          <p:cNvGraphicFramePr>
            <a:graphicFrameLocks noChangeAspect="1"/>
          </p:cNvGraphicFramePr>
          <p:nvPr/>
        </p:nvGraphicFramePr>
        <p:xfrm>
          <a:off x="3635375" y="3789363"/>
          <a:ext cx="13716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公式" r:id="rId13" imgW="368300" imgH="177800" progId="Equation.3">
                  <p:embed/>
                </p:oleObj>
              </mc:Choice>
              <mc:Fallback>
                <p:oleObj name="公式" r:id="rId13" imgW="368300" imgH="177800" progId="Equation.3">
                  <p:embed/>
                  <p:pic>
                    <p:nvPicPr>
                      <p:cNvPr id="0" name="图片 11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789363"/>
                        <a:ext cx="137160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21" name="Object 13"/>
          <p:cNvGraphicFramePr>
            <a:graphicFrameLocks noChangeAspect="1"/>
          </p:cNvGraphicFramePr>
          <p:nvPr/>
        </p:nvGraphicFramePr>
        <p:xfrm>
          <a:off x="395288" y="4941888"/>
          <a:ext cx="76454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公式" r:id="rId15" imgW="2794000" imgH="393700" progId="Equation.3">
                  <p:embed/>
                </p:oleObj>
              </mc:Choice>
              <mc:Fallback>
                <p:oleObj name="公式" r:id="rId15" imgW="2794000" imgH="393700" progId="Equation.3">
                  <p:embed/>
                  <p:pic>
                    <p:nvPicPr>
                      <p:cNvPr id="0" name="图片 11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941888"/>
                        <a:ext cx="764540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22" name="Object 14"/>
          <p:cNvGraphicFramePr>
            <a:graphicFrameLocks noChangeAspect="1"/>
          </p:cNvGraphicFramePr>
          <p:nvPr/>
        </p:nvGraphicFramePr>
        <p:xfrm>
          <a:off x="1908175" y="5084763"/>
          <a:ext cx="7620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公式" r:id="rId17" imgW="203200" imgH="165100" progId="Equation.3">
                  <p:embed/>
                </p:oleObj>
              </mc:Choice>
              <mc:Fallback>
                <p:oleObj name="公式" r:id="rId17" imgW="203200" imgH="165100" progId="Equation.3">
                  <p:embed/>
                  <p:pic>
                    <p:nvPicPr>
                      <p:cNvPr id="0" name="图片 11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084763"/>
                        <a:ext cx="7620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/>
          <p:nvPr/>
        </p:nvGrpSpPr>
        <p:grpSpPr bwMode="auto">
          <a:xfrm>
            <a:off x="762000" y="1219200"/>
            <a:ext cx="7467600" cy="1905000"/>
            <a:chOff x="480" y="768"/>
            <a:chExt cx="4704" cy="1200"/>
          </a:xfrm>
        </p:grpSpPr>
        <p:sp>
          <p:nvSpPr>
            <p:cNvPr id="125955" name="Text Box 3"/>
            <p:cNvSpPr txBox="1">
              <a:spLocks noChangeArrowheads="1"/>
            </p:cNvSpPr>
            <p:nvPr/>
          </p:nvSpPr>
          <p:spPr bwMode="auto">
            <a:xfrm>
              <a:off x="480" y="768"/>
              <a:ext cx="4704" cy="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 dirty="0">
                  <a:solidFill>
                    <a:srgbClr val="009999"/>
                  </a:solidFill>
                  <a:latin typeface="Times New Roman" panose="02020603050405020304" pitchFamily="18" charset="0"/>
                </a:rPr>
                <a:t>阅读下面一题的解答过程，试判断是否正确，如果不正确，请加以改正。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当ｘ是什么数时，分式　　　　　的值是零？</a:t>
              </a:r>
            </a:p>
          </p:txBody>
        </p:sp>
        <p:grpSp>
          <p:nvGrpSpPr>
            <p:cNvPr id="125956" name="Group 4"/>
            <p:cNvGrpSpPr/>
            <p:nvPr/>
          </p:nvGrpSpPr>
          <p:grpSpPr bwMode="auto">
            <a:xfrm>
              <a:off x="2784" y="1344"/>
              <a:ext cx="1440" cy="624"/>
              <a:chOff x="2784" y="1344"/>
              <a:chExt cx="1440" cy="624"/>
            </a:xfrm>
          </p:grpSpPr>
          <p:sp>
            <p:nvSpPr>
              <p:cNvPr id="125957" name="Line 5"/>
              <p:cNvSpPr>
                <a:spLocks noChangeShapeType="1"/>
              </p:cNvSpPr>
              <p:nvPr/>
            </p:nvSpPr>
            <p:spPr bwMode="auto">
              <a:xfrm>
                <a:off x="3120" y="1392"/>
                <a:ext cx="0" cy="24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5958" name="Group 6"/>
              <p:cNvGrpSpPr/>
              <p:nvPr/>
            </p:nvGrpSpPr>
            <p:grpSpPr bwMode="auto">
              <a:xfrm>
                <a:off x="2784" y="1344"/>
                <a:ext cx="1440" cy="624"/>
                <a:chOff x="2784" y="960"/>
                <a:chExt cx="1440" cy="624"/>
              </a:xfrm>
            </p:grpSpPr>
            <p:sp>
              <p:nvSpPr>
                <p:cNvPr id="125959" name="Line 7"/>
                <p:cNvSpPr>
                  <a:spLocks noChangeShapeType="1"/>
                </p:cNvSpPr>
                <p:nvPr/>
              </p:nvSpPr>
              <p:spPr bwMode="auto">
                <a:xfrm>
                  <a:off x="2928" y="1008"/>
                  <a:ext cx="0" cy="24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25960" name="Group 8"/>
                <p:cNvGrpSpPr/>
                <p:nvPr/>
              </p:nvGrpSpPr>
              <p:grpSpPr bwMode="auto">
                <a:xfrm>
                  <a:off x="2784" y="960"/>
                  <a:ext cx="1440" cy="624"/>
                  <a:chOff x="720" y="2400"/>
                  <a:chExt cx="1440" cy="624"/>
                </a:xfrm>
              </p:grpSpPr>
              <p:sp>
                <p:nvSpPr>
                  <p:cNvPr id="125961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2688"/>
                    <a:ext cx="1008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96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2448"/>
                    <a:ext cx="30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kumimoji="1" lang="en-US" altLang="zh-CN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 x</a:t>
                    </a:r>
                  </a:p>
                </p:txBody>
              </p:sp>
              <p:sp>
                <p:nvSpPr>
                  <p:cNvPr id="12596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400"/>
                    <a:ext cx="110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kumimoji="1" lang="zh-CN" alt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－</a:t>
                    </a:r>
                    <a:r>
                      <a:rPr kumimoji="1" lang="en-US" altLang="zh-CN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12596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10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kumimoji="1" lang="en-US" altLang="zh-CN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      x+4</a:t>
                    </a:r>
                  </a:p>
                </p:txBody>
              </p:sp>
            </p:grpSp>
          </p:grpSp>
        </p:grpSp>
      </p:grpSp>
      <p:grpSp>
        <p:nvGrpSpPr>
          <p:cNvPr id="125965" name="Group 13"/>
          <p:cNvGrpSpPr/>
          <p:nvPr/>
        </p:nvGrpSpPr>
        <p:grpSpPr bwMode="auto">
          <a:xfrm>
            <a:off x="914400" y="3276600"/>
            <a:ext cx="6858000" cy="2074863"/>
            <a:chOff x="576" y="2064"/>
            <a:chExt cx="4320" cy="1307"/>
          </a:xfrm>
        </p:grpSpPr>
        <p:grpSp>
          <p:nvGrpSpPr>
            <p:cNvPr id="125966" name="Group 14"/>
            <p:cNvGrpSpPr/>
            <p:nvPr/>
          </p:nvGrpSpPr>
          <p:grpSpPr bwMode="auto">
            <a:xfrm>
              <a:off x="576" y="2064"/>
              <a:ext cx="4320" cy="1307"/>
              <a:chOff x="528" y="1968"/>
              <a:chExt cx="4320" cy="1307"/>
            </a:xfrm>
          </p:grpSpPr>
          <p:sp>
            <p:nvSpPr>
              <p:cNvPr id="125967" name="Text Box 15"/>
              <p:cNvSpPr txBox="1">
                <a:spLocks noChangeArrowheads="1"/>
              </p:cNvSpPr>
              <p:nvPr/>
            </p:nvSpPr>
            <p:spPr bwMode="auto">
              <a:xfrm>
                <a:off x="528" y="1968"/>
                <a:ext cx="4224" cy="1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zh-CN" altLang="en-US" sz="40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解：</a:t>
                </a:r>
                <a:r>
                  <a:rPr kumimoji="1" lang="zh-CN" altLang="en-US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由分子  </a:t>
                </a:r>
                <a:r>
                  <a:rPr kumimoji="1" lang="en-US" altLang="zh-CN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x   -4=0</a:t>
                </a:r>
                <a:r>
                  <a:rPr kumimoji="1" lang="zh-CN" altLang="en-US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，得</a:t>
                </a:r>
                <a:r>
                  <a:rPr kumimoji="1" lang="en-US" altLang="zh-CN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x=±4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zh-CN" altLang="en-US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所以当</a:t>
                </a:r>
                <a:r>
                  <a:rPr kumimoji="1" lang="en-US" altLang="zh-CN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x=±4</a:t>
                </a:r>
                <a:r>
                  <a:rPr kumimoji="1" lang="zh-CN" altLang="en-US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时，分式                的值是零。 </a:t>
                </a:r>
              </a:p>
            </p:txBody>
          </p:sp>
          <p:sp>
            <p:nvSpPr>
              <p:cNvPr id="125968" name="Line 16"/>
              <p:cNvSpPr>
                <a:spLocks noChangeShapeType="1"/>
              </p:cNvSpPr>
              <p:nvPr/>
            </p:nvSpPr>
            <p:spPr bwMode="auto">
              <a:xfrm>
                <a:off x="2160" y="2112"/>
                <a:ext cx="0" cy="192"/>
              </a:xfrm>
              <a:prstGeom prst="line">
                <a:avLst/>
              </a:prstGeom>
              <a:noFill/>
              <a:ln w="28575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5969" name="Line 17"/>
              <p:cNvSpPr>
                <a:spLocks noChangeShapeType="1"/>
              </p:cNvSpPr>
              <p:nvPr/>
            </p:nvSpPr>
            <p:spPr bwMode="auto">
              <a:xfrm>
                <a:off x="2448" y="2064"/>
                <a:ext cx="0" cy="240"/>
              </a:xfrm>
              <a:prstGeom prst="line">
                <a:avLst/>
              </a:prstGeom>
              <a:noFill/>
              <a:ln w="28575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5970" name="Group 18"/>
              <p:cNvGrpSpPr/>
              <p:nvPr/>
            </p:nvGrpSpPr>
            <p:grpSpPr bwMode="auto">
              <a:xfrm>
                <a:off x="3408" y="2409"/>
                <a:ext cx="1440" cy="624"/>
                <a:chOff x="2784" y="960"/>
                <a:chExt cx="1440" cy="624"/>
              </a:xfrm>
            </p:grpSpPr>
            <p:sp>
              <p:nvSpPr>
                <p:cNvPr id="125971" name="Line 19"/>
                <p:cNvSpPr>
                  <a:spLocks noChangeShapeType="1"/>
                </p:cNvSpPr>
                <p:nvPr/>
              </p:nvSpPr>
              <p:spPr bwMode="auto">
                <a:xfrm>
                  <a:off x="2928" y="1008"/>
                  <a:ext cx="0" cy="24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25972" name="Group 20"/>
                <p:cNvGrpSpPr/>
                <p:nvPr/>
              </p:nvGrpSpPr>
              <p:grpSpPr bwMode="auto">
                <a:xfrm>
                  <a:off x="2784" y="960"/>
                  <a:ext cx="1440" cy="624"/>
                  <a:chOff x="720" y="2400"/>
                  <a:chExt cx="1440" cy="624"/>
                </a:xfrm>
              </p:grpSpPr>
              <p:sp>
                <p:nvSpPr>
                  <p:cNvPr id="12597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2688"/>
                    <a:ext cx="1008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5974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2448"/>
                    <a:ext cx="30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kumimoji="1" lang="en-US" altLang="zh-CN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 x</a:t>
                    </a:r>
                  </a:p>
                </p:txBody>
              </p:sp>
              <p:sp>
                <p:nvSpPr>
                  <p:cNvPr id="12597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2400"/>
                    <a:ext cx="110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kumimoji="1" lang="zh-CN" alt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－</a:t>
                    </a:r>
                    <a:r>
                      <a:rPr kumimoji="1" lang="en-US" altLang="zh-CN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125976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10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kumimoji="1" lang="en-US" altLang="zh-CN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     x+4</a:t>
                    </a:r>
                  </a:p>
                </p:txBody>
              </p:sp>
            </p:grpSp>
          </p:grpSp>
        </p:grpSp>
        <p:sp>
          <p:nvSpPr>
            <p:cNvPr id="125977" name="Line 25"/>
            <p:cNvSpPr>
              <a:spLocks noChangeShapeType="1"/>
            </p:cNvSpPr>
            <p:nvPr/>
          </p:nvSpPr>
          <p:spPr bwMode="auto">
            <a:xfrm>
              <a:off x="3792" y="2592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609600" y="373063"/>
            <a:ext cx="1752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3333CC"/>
                </a:solidFill>
                <a:latin typeface="Times New Roman" panose="02020603050405020304" pitchFamily="18" charset="0"/>
              </a:rPr>
              <a:t>训练</a:t>
            </a:r>
            <a:r>
              <a:rPr kumimoji="1" lang="en-US" altLang="zh-CN" sz="4800" b="1">
                <a:solidFill>
                  <a:srgbClr val="3333CC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WordArt 4"/>
          <p:cNvSpPr>
            <a:spLocks noChangeArrowheads="1" noChangeShapeType="1" noTextEdit="1"/>
          </p:cNvSpPr>
          <p:nvPr/>
        </p:nvSpPr>
        <p:spPr bwMode="auto">
          <a:xfrm>
            <a:off x="971550" y="1916113"/>
            <a:ext cx="7200900" cy="30241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b="1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赢数学者赢天下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zh-CN" altLang="en-US" sz="5400" dirty="0">
                <a:solidFill>
                  <a:srgbClr val="FF3300"/>
                </a:solidFill>
              </a:rPr>
              <a:t>学好数学的秘诀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229600" cy="3024336"/>
          </a:xfrm>
        </p:spPr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准备一个错题本；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每天上完数学课第一件事？ 抓紧时间整理笔记和易错点；</a:t>
            </a:r>
          </a:p>
          <a:p>
            <a:r>
              <a:rPr lang="en-US" altLang="zh-CN" dirty="0"/>
              <a:t>3.</a:t>
            </a:r>
            <a:r>
              <a:rPr lang="zh-CN" altLang="en-US" dirty="0"/>
              <a:t>上课认真听讲，课下独立完成作业。</a:t>
            </a:r>
          </a:p>
          <a:p>
            <a:r>
              <a:rPr lang="en-US" altLang="zh-CN" dirty="0"/>
              <a:t>4.</a:t>
            </a:r>
            <a:r>
              <a:rPr lang="zh-CN" altLang="en-US" dirty="0"/>
              <a:t>晚上睡觉前回顾今天所学知识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0" y="908050"/>
            <a:ext cx="8893175" cy="583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</a:rPr>
              <a:t>一项工程，甲队</a:t>
            </a:r>
            <a:r>
              <a:rPr lang="en-US" altLang="zh-CN" sz="2800" b="1" dirty="0">
                <a:solidFill>
                  <a:srgbClr val="000000"/>
                </a:solidFill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</a:rPr>
              <a:t>天完成，甲队每天完成的工程量是</a:t>
            </a:r>
            <a:r>
              <a:rPr lang="en-US" altLang="zh-CN" sz="2800" b="1" dirty="0">
                <a:solidFill>
                  <a:srgbClr val="000000"/>
                </a:solidFill>
                <a:cs typeface="Arial" panose="020B0604020202020204" pitchFamily="34" charset="0"/>
              </a:rPr>
              <a:t>_____</a:t>
            </a:r>
            <a:r>
              <a:rPr lang="zh-CN" alt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天完成的工程量是</a:t>
            </a:r>
            <a:r>
              <a:rPr lang="en-US" altLang="zh-CN" sz="2800" b="1" dirty="0">
                <a:solidFill>
                  <a:srgbClr val="000000"/>
                </a:solidFill>
              </a:rPr>
              <a:t>_____</a:t>
            </a:r>
            <a:r>
              <a:rPr lang="zh-CN" altLang="en-US" sz="2800" b="1" dirty="0">
                <a:solidFill>
                  <a:srgbClr val="000000"/>
                </a:solidFill>
              </a:rPr>
              <a:t>。若乙队</a:t>
            </a:r>
            <a:r>
              <a:rPr lang="en-US" altLang="zh-CN" sz="2800" b="1" dirty="0">
                <a:solidFill>
                  <a:srgbClr val="000000"/>
                </a:solidFill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</a:rPr>
              <a:t>天完成，乙队每天完成的工程量是</a:t>
            </a:r>
            <a:r>
              <a:rPr lang="en-US" altLang="zh-CN" sz="2800" b="1" dirty="0">
                <a:solidFill>
                  <a:srgbClr val="000000"/>
                </a:solidFill>
              </a:rPr>
              <a:t>_____</a:t>
            </a:r>
            <a:r>
              <a:rPr lang="zh-CN" altLang="en-US" sz="2800" b="1" dirty="0">
                <a:solidFill>
                  <a:srgbClr val="000000"/>
                </a:solidFill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</a:rPr>
              <a:t>b(b&lt;a)</a:t>
            </a:r>
            <a:r>
              <a:rPr lang="zh-CN" altLang="en-US" sz="2800" b="1" dirty="0">
                <a:solidFill>
                  <a:srgbClr val="000000"/>
                </a:solidFill>
              </a:rPr>
              <a:t>天完成的工程量是</a:t>
            </a:r>
            <a:r>
              <a:rPr lang="en-US" altLang="zh-CN" sz="2800" b="1" dirty="0">
                <a:solidFill>
                  <a:srgbClr val="000000"/>
                </a:solidFill>
              </a:rPr>
              <a:t>_____</a:t>
            </a:r>
            <a:r>
              <a:rPr lang="zh-CN" altLang="en-US" sz="2800" b="1" dirty="0">
                <a:solidFill>
                  <a:srgbClr val="000000"/>
                </a:solidFill>
              </a:rPr>
              <a:t>。</a:t>
            </a:r>
          </a:p>
          <a:p>
            <a:pPr fontAlgn="base">
              <a:lnSpc>
                <a:spcPct val="1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</a:rPr>
              <a:t>甲乙两地相距</a:t>
            </a:r>
            <a:r>
              <a:rPr lang="en-US" altLang="zh-CN" sz="2800" b="1" dirty="0" err="1">
                <a:solidFill>
                  <a:srgbClr val="000000"/>
                </a:solidFill>
              </a:rPr>
              <a:t>mkm,A</a:t>
            </a:r>
            <a:r>
              <a:rPr lang="zh-CN" altLang="en-US" sz="2800" b="1" dirty="0">
                <a:solidFill>
                  <a:srgbClr val="000000"/>
                </a:solidFill>
              </a:rPr>
              <a:t>车速度为</a:t>
            </a:r>
            <a:r>
              <a:rPr lang="en-US" altLang="zh-CN" sz="2800" b="1" dirty="0">
                <a:solidFill>
                  <a:srgbClr val="000000"/>
                </a:solidFill>
              </a:rPr>
              <a:t>20km/</a:t>
            </a:r>
            <a:r>
              <a:rPr lang="en-US" altLang="zh-CN" sz="2800" b="1" dirty="0" err="1">
                <a:solidFill>
                  <a:srgbClr val="000000"/>
                </a:solidFill>
              </a:rPr>
              <a:t>h,B</a:t>
            </a:r>
            <a:r>
              <a:rPr lang="zh-CN" altLang="en-US" sz="2800" b="1" dirty="0">
                <a:solidFill>
                  <a:srgbClr val="000000"/>
                </a:solidFill>
              </a:rPr>
              <a:t>车比</a:t>
            </a:r>
            <a:r>
              <a:rPr lang="en-US" altLang="zh-CN" sz="2800" b="1" dirty="0">
                <a:solidFill>
                  <a:srgbClr val="000000"/>
                </a:solidFill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</a:rPr>
              <a:t>车每小时多行</a:t>
            </a:r>
            <a:r>
              <a:rPr lang="en-US" altLang="zh-CN" sz="2800" b="1" dirty="0" err="1">
                <a:solidFill>
                  <a:srgbClr val="000000"/>
                </a:solidFill>
              </a:rPr>
              <a:t>nkm</a:t>
            </a:r>
            <a:r>
              <a:rPr lang="en-US" altLang="zh-CN" sz="2800" b="1" dirty="0">
                <a:solidFill>
                  <a:srgbClr val="000000"/>
                </a:solidFill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</a:rPr>
              <a:t>则从甲地到乙地</a:t>
            </a:r>
            <a:r>
              <a:rPr lang="en-US" altLang="zh-CN" sz="2800" b="1" dirty="0">
                <a:solidFill>
                  <a:srgbClr val="000000"/>
                </a:solidFill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</a:rPr>
              <a:t>车用</a:t>
            </a:r>
            <a:r>
              <a:rPr lang="en-US" altLang="zh-CN" sz="3200" b="1" dirty="0">
                <a:solidFill>
                  <a:srgbClr val="000000"/>
                </a:solidFill>
              </a:rPr>
              <a:t>_____h, B</a:t>
            </a:r>
            <a:r>
              <a:rPr lang="zh-CN" altLang="en-US" sz="3200" b="1" dirty="0">
                <a:solidFill>
                  <a:srgbClr val="000000"/>
                </a:solidFill>
              </a:rPr>
              <a:t>车用</a:t>
            </a:r>
            <a:r>
              <a:rPr lang="en-US" altLang="zh-CN" sz="3200" b="1" dirty="0">
                <a:solidFill>
                  <a:srgbClr val="000000"/>
                </a:solidFill>
              </a:rPr>
              <a:t>____</a:t>
            </a:r>
            <a:r>
              <a:rPr lang="en-US" altLang="zh-CN" sz="3200" b="1" u="sng" dirty="0">
                <a:solidFill>
                  <a:srgbClr val="000000"/>
                </a:solidFill>
              </a:rPr>
              <a:t>  </a:t>
            </a:r>
            <a:r>
              <a:rPr lang="en-US" altLang="zh-CN" sz="3200" b="1" dirty="0">
                <a:solidFill>
                  <a:srgbClr val="000000"/>
                </a:solidFill>
              </a:rPr>
              <a:t>_h.</a:t>
            </a:r>
          </a:p>
        </p:txBody>
      </p:sp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468313" y="1700213"/>
          <a:ext cx="3825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Microsoft 公式 3.0" r:id="rId3" imgW="190500" imgH="520700" progId="Equation.3">
                  <p:embed/>
                </p:oleObj>
              </mc:Choice>
              <mc:Fallback>
                <p:oleObj name="Microsoft 公式 3.0" r:id="rId3" imgW="190500" imgH="5207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00213"/>
                        <a:ext cx="38258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4211638" y="2492375"/>
          <a:ext cx="4826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Microsoft 公式 3.0" r:id="rId5" imgW="203200" imgH="520700" progId="Equation.3">
                  <p:embed/>
                </p:oleObj>
              </mc:Choice>
              <mc:Fallback>
                <p:oleObj name="Microsoft 公式 3.0" r:id="rId5" imgW="203200" imgH="520700" progId="Equation.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492375"/>
                        <a:ext cx="4826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7" name="Object 11"/>
          <p:cNvGraphicFramePr>
            <a:graphicFrameLocks noChangeAspect="1"/>
          </p:cNvGraphicFramePr>
          <p:nvPr/>
        </p:nvGraphicFramePr>
        <p:xfrm>
          <a:off x="4716463" y="1628775"/>
          <a:ext cx="3825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Microsoft 公式 3.0" r:id="rId7" imgW="190500" imgH="520700" progId="Equation.3">
                  <p:embed/>
                </p:oleObj>
              </mc:Choice>
              <mc:Fallback>
                <p:oleObj name="Microsoft 公式 3.0" r:id="rId7" imgW="190500" imgH="520700" progId="Equation.3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628775"/>
                        <a:ext cx="38258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8" name="Object 12"/>
          <p:cNvGraphicFramePr>
            <a:graphicFrameLocks noChangeAspect="1"/>
          </p:cNvGraphicFramePr>
          <p:nvPr/>
        </p:nvGraphicFramePr>
        <p:xfrm>
          <a:off x="1042988" y="3213100"/>
          <a:ext cx="4826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Microsoft 公式 3.0" r:id="rId9" imgW="203200" imgH="520700" progId="Equation.3">
                  <p:embed/>
                </p:oleObj>
              </mc:Choice>
              <mc:Fallback>
                <p:oleObj name="Microsoft 公式 3.0" r:id="rId9" imgW="203200" imgH="520700" progId="Equation.3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213100"/>
                        <a:ext cx="4826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9" name="Object 13"/>
          <p:cNvGraphicFramePr>
            <a:graphicFrameLocks noChangeAspect="1"/>
          </p:cNvGraphicFramePr>
          <p:nvPr/>
        </p:nvGraphicFramePr>
        <p:xfrm>
          <a:off x="5580063" y="5013325"/>
          <a:ext cx="7239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Microsoft 公式 3.0" r:id="rId11" imgW="304800" imgH="520700" progId="Equation.3">
                  <p:embed/>
                </p:oleObj>
              </mc:Choice>
              <mc:Fallback>
                <p:oleObj name="Microsoft 公式 3.0" r:id="rId11" imgW="304800" imgH="520700" progId="Equation.3">
                  <p:embed/>
                  <p:pic>
                    <p:nvPicPr>
                      <p:cNvPr id="0" name="图片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5013325"/>
                        <a:ext cx="7239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0" y="5671406"/>
          <a:ext cx="14081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Microsoft 公式 3.0" r:id="rId13" imgW="596900" imgH="520700" progId="Equation.3">
                  <p:embed/>
                </p:oleObj>
              </mc:Choice>
              <mc:Fallback>
                <p:oleObj name="Microsoft 公式 3.0" r:id="rId13" imgW="596900" imgH="520700" progId="Equation.3">
                  <p:embed/>
                  <p:pic>
                    <p:nvPicPr>
                      <p:cNvPr id="0" name="图片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71406"/>
                        <a:ext cx="1408113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484313"/>
            <a:ext cx="8229600" cy="4525962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   </a:t>
            </a:r>
            <a:r>
              <a:rPr lang="zh-CN" altLang="en-US" b="1" dirty="0">
                <a:ea typeface="黑体" panose="02010609060101010101" pitchFamily="49" charset="-122"/>
              </a:rPr>
              <a:t>学习目标</a:t>
            </a:r>
            <a:r>
              <a:rPr lang="en-US" altLang="zh-CN" b="1" dirty="0">
                <a:ea typeface="黑体" panose="02010609060101010101" pitchFamily="49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00"/>
                </a:solidFill>
              </a:rPr>
              <a:t>分式的定义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00"/>
                </a:solidFill>
              </a:rPr>
              <a:t>分式有</a:t>
            </a:r>
            <a:r>
              <a:rPr lang="en-US" altLang="zh-CN" b="1" dirty="0">
                <a:solidFill>
                  <a:srgbClr val="000000"/>
                </a:solidFill>
              </a:rPr>
              <a:t>/</a:t>
            </a:r>
            <a:r>
              <a:rPr lang="zh-CN" altLang="en-US" b="1" dirty="0">
                <a:solidFill>
                  <a:srgbClr val="000000"/>
                </a:solidFill>
              </a:rPr>
              <a:t>无意义的条件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00"/>
                </a:solidFill>
              </a:rPr>
              <a:t>分式值为</a:t>
            </a:r>
            <a:r>
              <a:rPr lang="en-US" altLang="zh-CN" b="1" dirty="0">
                <a:solidFill>
                  <a:srgbClr val="000000"/>
                </a:solidFill>
              </a:rPr>
              <a:t>0</a:t>
            </a:r>
            <a:r>
              <a:rPr lang="zh-CN" altLang="en-US" b="1" dirty="0">
                <a:solidFill>
                  <a:srgbClr val="000000"/>
                </a:solidFill>
              </a:rPr>
              <a:t>的条件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1187450" y="1773238"/>
            <a:ext cx="5616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sz="3200">
              <a:solidFill>
                <a:srgbClr val="000000"/>
              </a:solidFill>
            </a:endParaRPr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>
            <a:off x="971550" y="2133600"/>
            <a:ext cx="7488238" cy="37433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1042988" y="3359150"/>
            <a:ext cx="75612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>
                <a:solidFill>
                  <a:srgbClr val="FF3300"/>
                </a:solidFill>
              </a:rPr>
              <a:t>类比分数，区别整式</a:t>
            </a:r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1619250" y="1196975"/>
            <a:ext cx="4897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000000"/>
                </a:solidFill>
              </a:rPr>
              <a:t>学习方法指导：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内容占位符 2"/>
          <p:cNvSpPr/>
          <p:nvPr/>
        </p:nvSpPr>
        <p:spPr bwMode="auto">
          <a:xfrm>
            <a:off x="0" y="620713"/>
            <a:ext cx="10404475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altLang="zh-CN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、若  是分式，应满足什么条件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对议）</a:t>
            </a:r>
            <a:endParaRPr lang="zh-CN" altLang="en-US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、分式有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无意义的条件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分母的限制条件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（对议）</a:t>
            </a:r>
          </a:p>
          <a:p>
            <a:pPr marL="342900" indent="-34290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、分式      的条件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（组议）</a:t>
            </a:r>
          </a:p>
          <a:p>
            <a:pPr marL="342900" indent="-34290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、订正提纲答案，解决疑难问题。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（组议）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323850" y="4868863"/>
            <a:ext cx="81359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990033"/>
                </a:solidFill>
                <a:ea typeface="隶书" panose="02010509060101010101" charset="-122"/>
              </a:rPr>
              <a:t>要求：组长负责，全员参与！</a:t>
            </a:r>
          </a:p>
        </p:txBody>
      </p:sp>
      <p:graphicFrame>
        <p:nvGraphicFramePr>
          <p:cNvPr id="134149" name="Object 5"/>
          <p:cNvGraphicFramePr>
            <a:graphicFrameLocks noGrp="1" noChangeAspect="1"/>
          </p:cNvGraphicFramePr>
          <p:nvPr>
            <p:ph/>
          </p:nvPr>
        </p:nvGraphicFramePr>
        <p:xfrm>
          <a:off x="1115616" y="1052736"/>
          <a:ext cx="40798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公式" r:id="rId3" imgW="177800" imgH="393065" progId="Equation.3">
                  <p:embed/>
                </p:oleObj>
              </mc:Choice>
              <mc:Fallback>
                <p:oleObj name="公式" r:id="rId3" imgW="177800" imgH="393065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052736"/>
                        <a:ext cx="407987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2" name="Object 8"/>
          <p:cNvGraphicFramePr>
            <a:graphicFrameLocks noChangeAspect="1"/>
          </p:cNvGraphicFramePr>
          <p:nvPr/>
        </p:nvGraphicFramePr>
        <p:xfrm>
          <a:off x="1547813" y="2852738"/>
          <a:ext cx="10080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公式" r:id="rId5" imgW="405765" imgH="393065" progId="Equation.3">
                  <p:embed/>
                </p:oleObj>
              </mc:Choice>
              <mc:Fallback>
                <p:oleObj name="公式" r:id="rId5" imgW="405765" imgH="393065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52738"/>
                        <a:ext cx="100806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9" name="Rectangle 21"/>
          <p:cNvSpPr>
            <a:spLocks noChangeArrowheads="1"/>
          </p:cNvSpPr>
          <p:nvPr/>
        </p:nvSpPr>
        <p:spPr bwMode="auto">
          <a:xfrm>
            <a:off x="0" y="5673725"/>
            <a:ext cx="2127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>
                <a:solidFill>
                  <a:srgbClr val="000000"/>
                </a:solidFill>
              </a:rPr>
              <a:t> </a:t>
            </a:r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135197" name="Group 29"/>
          <p:cNvGrpSpPr/>
          <p:nvPr/>
        </p:nvGrpSpPr>
        <p:grpSpPr bwMode="auto">
          <a:xfrm>
            <a:off x="468313" y="4149725"/>
            <a:ext cx="7920037" cy="1971675"/>
            <a:chOff x="204" y="1191"/>
            <a:chExt cx="4989" cy="1242"/>
          </a:xfrm>
        </p:grpSpPr>
        <p:graphicFrame>
          <p:nvGraphicFramePr>
            <p:cNvPr id="135192" name="Object 24"/>
            <p:cNvGraphicFramePr>
              <a:graphicFrameLocks noChangeAspect="1"/>
            </p:cNvGraphicFramePr>
            <p:nvPr/>
          </p:nvGraphicFramePr>
          <p:xfrm>
            <a:off x="839" y="1752"/>
            <a:ext cx="317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公式" r:id="rId3" imgW="152400" imgH="393700" progId="Equation.3">
                    <p:embed/>
                  </p:oleObj>
                </mc:Choice>
                <mc:Fallback>
                  <p:oleObj name="公式" r:id="rId3" imgW="152400" imgH="393700" progId="Equation.3">
                    <p:embed/>
                    <p:pic>
                      <p:nvPicPr>
                        <p:cNvPr id="0" name="图片 3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1752"/>
                          <a:ext cx="317" cy="6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191" name="Object 23"/>
            <p:cNvGraphicFramePr>
              <a:graphicFrameLocks noChangeAspect="1"/>
            </p:cNvGraphicFramePr>
            <p:nvPr/>
          </p:nvGraphicFramePr>
          <p:xfrm>
            <a:off x="1519" y="1769"/>
            <a:ext cx="681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公式" r:id="rId5" imgW="444500" imgH="393700" progId="Equation.3">
                    <p:embed/>
                  </p:oleObj>
                </mc:Choice>
                <mc:Fallback>
                  <p:oleObj name="公式" r:id="rId5" imgW="444500" imgH="393700" progId="Equation.3">
                    <p:embed/>
                    <p:pic>
                      <p:nvPicPr>
                        <p:cNvPr id="0" name="图片 30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769"/>
                          <a:ext cx="681" cy="5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190" name="Object 22"/>
            <p:cNvGraphicFramePr>
              <a:graphicFrameLocks noChangeAspect="1"/>
            </p:cNvGraphicFramePr>
            <p:nvPr/>
          </p:nvGraphicFramePr>
          <p:xfrm>
            <a:off x="2608" y="1752"/>
            <a:ext cx="619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公式" r:id="rId7" imgW="381000" imgH="419100" progId="Equation.3">
                    <p:embed/>
                  </p:oleObj>
                </mc:Choice>
                <mc:Fallback>
                  <p:oleObj name="公式" r:id="rId7" imgW="381000" imgH="419100" progId="Equation.3">
                    <p:embed/>
                    <p:pic>
                      <p:nvPicPr>
                        <p:cNvPr id="0" name="图片 30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1752"/>
                          <a:ext cx="619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5193" name="Rectangle 25"/>
            <p:cNvSpPr>
              <a:spLocks noChangeArrowheads="1"/>
            </p:cNvSpPr>
            <p:nvPr/>
          </p:nvSpPr>
          <p:spPr bwMode="auto">
            <a:xfrm>
              <a:off x="204" y="1191"/>
              <a:ext cx="4989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、在什么情况下，下列各分式无意义？</a:t>
              </a:r>
              <a:r>
                <a:rPr lang="zh-CN" altLang="en-US" sz="3200" b="1">
                  <a:solidFill>
                    <a:srgbClr val="FF3300"/>
                  </a:solidFill>
                </a:rPr>
                <a:t>（</a:t>
              </a:r>
              <a:r>
                <a:rPr lang="en-US" altLang="zh-CN" sz="3200" b="1">
                  <a:solidFill>
                    <a:srgbClr val="FF3300"/>
                  </a:solidFill>
                </a:rPr>
                <a:t>C</a:t>
              </a:r>
              <a:r>
                <a:rPr lang="zh-CN" altLang="en-US" sz="3200" b="1">
                  <a:solidFill>
                    <a:srgbClr val="FF3300"/>
                  </a:solidFill>
                </a:rPr>
                <a:t>层）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zh-CN" sz="2800" b="1">
                <a:solidFill>
                  <a:srgbClr val="000000"/>
                </a:solidFill>
              </a:endParaRPr>
            </a:p>
          </p:txBody>
        </p:sp>
      </p:grpSp>
      <p:sp>
        <p:nvSpPr>
          <p:cNvPr id="135196" name="Rectangle 28"/>
          <p:cNvSpPr>
            <a:spLocks noChangeArrowheads="1"/>
          </p:cNvSpPr>
          <p:nvPr/>
        </p:nvSpPr>
        <p:spPr bwMode="auto">
          <a:xfrm>
            <a:off x="611188" y="43989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graphicFrame>
        <p:nvGraphicFramePr>
          <p:cNvPr id="135180" name="Object 12"/>
          <p:cNvGraphicFramePr>
            <a:graphicFrameLocks noChangeAspect="1"/>
          </p:cNvGraphicFramePr>
          <p:nvPr/>
        </p:nvGraphicFramePr>
        <p:xfrm>
          <a:off x="720344" y="2637881"/>
          <a:ext cx="531553" cy="31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公式" r:id="rId9" imgW="419100" imgH="393700" progId="Equation.3">
                  <p:embed/>
                </p:oleObj>
              </mc:Choice>
              <mc:Fallback>
                <p:oleObj name="公式" r:id="rId9" imgW="419100" imgH="393700" progId="Equation.3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344" y="2637881"/>
                        <a:ext cx="531553" cy="3127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9" name="Object 11"/>
          <p:cNvGraphicFramePr>
            <a:graphicFrameLocks noChangeAspect="1"/>
          </p:cNvGraphicFramePr>
          <p:nvPr/>
        </p:nvGraphicFramePr>
        <p:xfrm>
          <a:off x="1324693" y="2618573"/>
          <a:ext cx="230166" cy="372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Microsoft 公式 3.0" r:id="rId11" imgW="152400" imgH="393700" progId="Equation.3">
                  <p:embed/>
                </p:oleObj>
              </mc:Choice>
              <mc:Fallback>
                <p:oleObj name="Microsoft 公式 3.0" r:id="rId11" imgW="152400" imgH="393700" progId="Equation.3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693" y="2618573"/>
                        <a:ext cx="230166" cy="3724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1717386" y="2694965"/>
          <a:ext cx="354369" cy="173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公式" r:id="rId13" imgW="254000" imgH="203200" progId="Equation.3">
                  <p:embed/>
                </p:oleObj>
              </mc:Choice>
              <mc:Fallback>
                <p:oleObj name="公式" r:id="rId13" imgW="254000" imgH="203200" progId="Equation.3">
                  <p:embed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386" y="2694965"/>
                        <a:ext cx="354369" cy="1736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9"/>
          <p:cNvGraphicFramePr>
            <a:graphicFrameLocks noChangeAspect="1"/>
          </p:cNvGraphicFramePr>
          <p:nvPr/>
        </p:nvGraphicFramePr>
        <p:xfrm>
          <a:off x="2230551" y="2637881"/>
          <a:ext cx="591483" cy="34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公式" r:id="rId15" imgW="457200" imgH="419100" progId="Equation.3">
                  <p:embed/>
                </p:oleObj>
              </mc:Choice>
              <mc:Fallback>
                <p:oleObj name="公式" r:id="rId15" imgW="457200" imgH="419100" progId="Equation.3">
                  <p:embed/>
                  <p:pic>
                    <p:nvPicPr>
                      <p:cNvPr id="0" name="图片 3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551" y="2637881"/>
                        <a:ext cx="591483" cy="3423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6" name="Object 8"/>
          <p:cNvGraphicFramePr>
            <a:graphicFrameLocks noChangeAspect="1"/>
          </p:cNvGraphicFramePr>
          <p:nvPr/>
        </p:nvGraphicFramePr>
        <p:xfrm>
          <a:off x="2954707" y="2599685"/>
          <a:ext cx="245800" cy="397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公式" r:id="rId17" imgW="152400" imgH="393700" progId="Equation.3">
                  <p:embed/>
                </p:oleObj>
              </mc:Choice>
              <mc:Fallback>
                <p:oleObj name="公式" r:id="rId17" imgW="152400" imgH="393700" progId="Equation.3">
                  <p:embed/>
                  <p:pic>
                    <p:nvPicPr>
                      <p:cNvPr id="0" name="图片 30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707" y="2599685"/>
                        <a:ext cx="245800" cy="3971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ChangeAspect="1"/>
          </p:cNvGraphicFramePr>
          <p:nvPr/>
        </p:nvGraphicFramePr>
        <p:xfrm>
          <a:off x="3407969" y="2694965"/>
          <a:ext cx="472491" cy="17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公式" r:id="rId19" imgW="316865" imgH="177800" progId="Equation.3">
                  <p:embed/>
                </p:oleObj>
              </mc:Choice>
              <mc:Fallback>
                <p:oleObj name="公式" r:id="rId19" imgW="316865" imgH="177800" progId="Equation.3">
                  <p:embed/>
                  <p:pic>
                    <p:nvPicPr>
                      <p:cNvPr id="0" name="图片 30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7969" y="2694965"/>
                        <a:ext cx="472491" cy="171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992567" y="2980384"/>
          <a:ext cx="591483" cy="318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公式" r:id="rId21" imgW="457200" imgH="393700" progId="Equation.3">
                  <p:embed/>
                </p:oleObj>
              </mc:Choice>
              <mc:Fallback>
                <p:oleObj name="公式" r:id="rId21" imgW="457200" imgH="393700" progId="Equation.3">
                  <p:embed/>
                  <p:pic>
                    <p:nvPicPr>
                      <p:cNvPr id="0" name="图片 30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567" y="2980384"/>
                        <a:ext cx="591483" cy="318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1837857" y="2942608"/>
          <a:ext cx="424721" cy="368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Microsoft 公式 3.0" r:id="rId23" imgW="304800" imgH="419100" progId="Equation.3">
                  <p:embed/>
                </p:oleObj>
              </mc:Choice>
              <mc:Fallback>
                <p:oleObj name="Microsoft 公式 3.0" r:id="rId23" imgW="304800" imgH="419100" progId="Equation.3">
                  <p:embed/>
                  <p:pic>
                    <p:nvPicPr>
                      <p:cNvPr id="0" name="图片 30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857" y="2942608"/>
                        <a:ext cx="424721" cy="368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98" name="Text Box 30"/>
          <p:cNvSpPr txBox="1">
            <a:spLocks noChangeArrowheads="1"/>
          </p:cNvSpPr>
          <p:nvPr/>
        </p:nvSpPr>
        <p:spPr bwMode="auto">
          <a:xfrm>
            <a:off x="611188" y="1685924"/>
            <a:ext cx="6402246" cy="584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、下列各式是分式的有哪些？</a:t>
            </a: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层）</a:t>
            </a:r>
          </a:p>
        </p:txBody>
      </p:sp>
      <p:graphicFrame>
        <p:nvGraphicFramePr>
          <p:cNvPr id="135210" name="Object 42"/>
          <p:cNvGraphicFramePr>
            <a:graphicFrameLocks noChangeAspect="1"/>
          </p:cNvGraphicFramePr>
          <p:nvPr/>
        </p:nvGraphicFramePr>
        <p:xfrm>
          <a:off x="2380975" y="3008506"/>
          <a:ext cx="1902994" cy="233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25" imgW="1040765" imgH="203200" progId="Equation.DSMT4">
                  <p:embed/>
                </p:oleObj>
              </mc:Choice>
              <mc:Fallback>
                <p:oleObj name="Equation" r:id="rId25" imgW="1040765" imgH="203200" progId="Equation.DSMT4">
                  <p:embed/>
                  <p:pic>
                    <p:nvPicPr>
                      <p:cNvPr id="0" name="图片 30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0975" y="3008506"/>
                        <a:ext cx="1902994" cy="233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468313" y="476250"/>
            <a:ext cx="6913562" cy="3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、当</a:t>
            </a:r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取何值时，分式          </a:t>
            </a:r>
            <a:r>
              <a:rPr lang="zh-CN" altLang="en-US" sz="2800" b="1">
                <a:solidFill>
                  <a:srgbClr val="000000"/>
                </a:solidFill>
              </a:rPr>
              <a:t>有意义？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当</a:t>
            </a:r>
            <a:r>
              <a:rPr lang="en-US" altLang="zh-CN" sz="2800" b="1">
                <a:solidFill>
                  <a:srgbClr val="000000"/>
                </a:solidFill>
              </a:rPr>
              <a:t>x</a:t>
            </a:r>
            <a:r>
              <a:rPr lang="zh-CN" altLang="en-US" sz="2800" b="1">
                <a:solidFill>
                  <a:srgbClr val="000000"/>
                </a:solidFill>
              </a:rPr>
              <a:t>取何值时，分式         值为</a:t>
            </a:r>
            <a:r>
              <a:rPr lang="en-US" altLang="zh-CN" sz="2800" b="1">
                <a:solidFill>
                  <a:srgbClr val="000000"/>
                </a:solidFill>
              </a:rPr>
              <a:t>0</a:t>
            </a:r>
            <a:r>
              <a:rPr lang="zh-CN" altLang="en-US" sz="2800" b="1">
                <a:solidFill>
                  <a:srgbClr val="000000"/>
                </a:solidFill>
              </a:rPr>
              <a:t>？</a:t>
            </a:r>
            <a:r>
              <a:rPr lang="zh-CN" altLang="en-US" sz="3200" b="1">
                <a:solidFill>
                  <a:srgbClr val="FF3300"/>
                </a:solidFill>
              </a:rPr>
              <a:t>（</a:t>
            </a:r>
            <a:r>
              <a:rPr lang="en-US" altLang="zh-CN" sz="3200" b="1">
                <a:solidFill>
                  <a:srgbClr val="FF3300"/>
                </a:solidFill>
              </a:rPr>
              <a:t>B</a:t>
            </a:r>
            <a:r>
              <a:rPr lang="zh-CN" altLang="en-US" sz="3200" b="1">
                <a:solidFill>
                  <a:srgbClr val="FF3300"/>
                </a:solidFill>
              </a:rPr>
              <a:t>层）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200">
              <a:solidFill>
                <a:srgbClr val="000000"/>
              </a:solidFill>
            </a:endParaRPr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3635375" y="1582738"/>
          <a:ext cx="820738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公式" r:id="rId3" imgW="342900" imgH="393700" progId="Equation.3">
                  <p:embed/>
                </p:oleObj>
              </mc:Choice>
              <mc:Fallback>
                <p:oleObj name="公式" r:id="rId3" imgW="342900" imgH="3937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582738"/>
                        <a:ext cx="820738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191000" y="549275"/>
          <a:ext cx="88423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公式" r:id="rId5" imgW="342900" imgH="393700" progId="Equation.3">
                  <p:embed/>
                </p:oleObj>
              </mc:Choice>
              <mc:Fallback>
                <p:oleObj name="公式" r:id="rId5" imgW="342900" imgH="3937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49275"/>
                        <a:ext cx="88423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5421" name="Group 13"/>
          <p:cNvGrpSpPr/>
          <p:nvPr/>
        </p:nvGrpSpPr>
        <p:grpSpPr bwMode="auto">
          <a:xfrm>
            <a:off x="468313" y="3068638"/>
            <a:ext cx="8958262" cy="936625"/>
            <a:chOff x="158" y="1888"/>
            <a:chExt cx="5643" cy="590"/>
          </a:xfrm>
        </p:grpSpPr>
        <p:sp>
          <p:nvSpPr>
            <p:cNvPr id="145418" name="Rectangle 10"/>
            <p:cNvSpPr>
              <a:spLocks noChangeArrowheads="1"/>
            </p:cNvSpPr>
            <p:nvPr/>
          </p:nvSpPr>
          <p:spPr bwMode="auto">
            <a:xfrm>
              <a:off x="158" y="2005"/>
              <a:ext cx="56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AutoNum type="arabicPeriod"/>
              </a:pPr>
              <a:r>
                <a:rPr lang="zh-CN" altLang="en-US" sz="28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若分式          </a:t>
              </a:r>
              <a:r>
                <a:rPr lang="zh-CN" altLang="en-US" sz="2800" b="1">
                  <a:solidFill>
                    <a:srgbClr val="000000"/>
                  </a:solidFill>
                </a:rPr>
                <a:t>的值为</a:t>
              </a:r>
              <a:r>
                <a:rPr lang="en-US" altLang="zh-CN" sz="2800" b="1">
                  <a:solidFill>
                    <a:srgbClr val="000000"/>
                  </a:solidFill>
                </a:rPr>
                <a:t>0</a:t>
              </a:r>
              <a:r>
                <a:rPr lang="zh-CN" altLang="en-US" sz="2800" b="1">
                  <a:solidFill>
                    <a:srgbClr val="000000"/>
                  </a:solidFill>
                </a:rPr>
                <a:t>，则</a:t>
              </a:r>
              <a:r>
                <a:rPr lang="en-US" altLang="zh-CN" sz="2800" b="1">
                  <a:solidFill>
                    <a:srgbClr val="000000"/>
                  </a:solidFill>
                </a:rPr>
                <a:t>x</a:t>
              </a:r>
              <a:r>
                <a:rPr lang="zh-CN" altLang="en-US" sz="2800" b="1">
                  <a:solidFill>
                    <a:srgbClr val="000000"/>
                  </a:solidFill>
                </a:rPr>
                <a:t>的值等于</a:t>
              </a:r>
              <a:r>
                <a:rPr lang="zh-CN" altLang="en-US" sz="2800" b="1" u="sng">
                  <a:solidFill>
                    <a:srgbClr val="000000"/>
                  </a:solidFill>
                </a:rPr>
                <a:t>         </a:t>
              </a:r>
              <a:r>
                <a:rPr lang="zh-CN" altLang="en-US" sz="3200" b="1">
                  <a:solidFill>
                    <a:srgbClr val="FF3300"/>
                  </a:solidFill>
                </a:rPr>
                <a:t>（</a:t>
              </a:r>
              <a:r>
                <a:rPr lang="en-US" altLang="zh-CN" sz="3200" b="1">
                  <a:solidFill>
                    <a:srgbClr val="FF3300"/>
                  </a:solidFill>
                </a:rPr>
                <a:t>A/B</a:t>
              </a:r>
              <a:r>
                <a:rPr lang="zh-CN" altLang="en-US" sz="3200" b="1">
                  <a:solidFill>
                    <a:srgbClr val="FF3300"/>
                  </a:solidFill>
                </a:rPr>
                <a:t>层）</a:t>
              </a:r>
            </a:p>
          </p:txBody>
        </p:sp>
        <p:graphicFrame>
          <p:nvGraphicFramePr>
            <p:cNvPr id="145417" name="Object 9"/>
            <p:cNvGraphicFramePr>
              <a:graphicFrameLocks noChangeAspect="1"/>
            </p:cNvGraphicFramePr>
            <p:nvPr/>
          </p:nvGraphicFramePr>
          <p:xfrm>
            <a:off x="1111" y="1888"/>
            <a:ext cx="590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0" name="公式" r:id="rId7" imgW="419100" imgH="419100" progId="Equation.3">
                    <p:embed/>
                  </p:oleObj>
                </mc:Choice>
                <mc:Fallback>
                  <p:oleObj name="公式" r:id="rId7" imgW="419100" imgH="419100" progId="Equation.3">
                    <p:embed/>
                    <p:pic>
                      <p:nvPicPr>
                        <p:cNvPr id="0" name="图片 40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888"/>
                          <a:ext cx="590" cy="5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420" name="Line 12"/>
            <p:cNvSpPr>
              <a:spLocks noChangeShapeType="1"/>
            </p:cNvSpPr>
            <p:nvPr/>
          </p:nvSpPr>
          <p:spPr bwMode="auto">
            <a:xfrm>
              <a:off x="3969" y="2296"/>
              <a:ext cx="58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5432" name="Group 24"/>
          <p:cNvGrpSpPr/>
          <p:nvPr/>
        </p:nvGrpSpPr>
        <p:grpSpPr bwMode="auto">
          <a:xfrm>
            <a:off x="468313" y="4437063"/>
            <a:ext cx="8205787" cy="1692275"/>
            <a:chOff x="172" y="2296"/>
            <a:chExt cx="5169" cy="1066"/>
          </a:xfrm>
        </p:grpSpPr>
        <p:sp>
          <p:nvSpPr>
            <p:cNvPr id="145426" name="Rectangle 18"/>
            <p:cNvSpPr>
              <a:spLocks noChangeArrowheads="1"/>
            </p:cNvSpPr>
            <p:nvPr/>
          </p:nvSpPr>
          <p:spPr bwMode="auto">
            <a:xfrm>
              <a:off x="172" y="2459"/>
              <a:ext cx="5169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、已知              时，分式           无意义；           时，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分式值为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，求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a,b </a:t>
              </a:r>
              <a:r>
                <a:rPr lang="zh-CN" altLang="en-US" sz="3200" b="1">
                  <a:solidFill>
                    <a:srgbClr val="FF3300"/>
                  </a:solidFill>
                </a:rPr>
                <a:t>（</a:t>
              </a:r>
              <a:r>
                <a:rPr lang="en-US" altLang="zh-CN" sz="3200" b="1">
                  <a:solidFill>
                    <a:srgbClr val="FF3300"/>
                  </a:solidFill>
                </a:rPr>
                <a:t>A</a:t>
              </a:r>
              <a:r>
                <a:rPr lang="zh-CN" altLang="en-US" sz="3200" b="1">
                  <a:solidFill>
                    <a:srgbClr val="FF3300"/>
                  </a:solidFill>
                </a:rPr>
                <a:t>层）</a:t>
              </a:r>
            </a:p>
          </p:txBody>
        </p:sp>
        <p:graphicFrame>
          <p:nvGraphicFramePr>
            <p:cNvPr id="145425" name="Object 17"/>
            <p:cNvGraphicFramePr>
              <a:graphicFrameLocks noChangeAspect="1"/>
            </p:cNvGraphicFramePr>
            <p:nvPr/>
          </p:nvGraphicFramePr>
          <p:xfrm>
            <a:off x="1020" y="2478"/>
            <a:ext cx="771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公式" r:id="rId9" imgW="443865" imgH="177800" progId="Equation.3">
                    <p:embed/>
                  </p:oleObj>
                </mc:Choice>
                <mc:Fallback>
                  <p:oleObj name="公式" r:id="rId9" imgW="443865" imgH="177800" progId="Equation.3">
                    <p:embed/>
                    <p:pic>
                      <p:nvPicPr>
                        <p:cNvPr id="0" name="图片 4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478"/>
                          <a:ext cx="771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5424" name="Object 16"/>
            <p:cNvGraphicFramePr>
              <a:graphicFrameLocks noChangeAspect="1"/>
            </p:cNvGraphicFramePr>
            <p:nvPr/>
          </p:nvGraphicFramePr>
          <p:xfrm>
            <a:off x="2699" y="2296"/>
            <a:ext cx="620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公式" r:id="rId11" imgW="381000" imgH="393700" progId="Equation.3">
                    <p:embed/>
                  </p:oleObj>
                </mc:Choice>
                <mc:Fallback>
                  <p:oleObj name="公式" r:id="rId11" imgW="381000" imgH="393700" progId="Equation.3">
                    <p:embed/>
                    <p:pic>
                      <p:nvPicPr>
                        <p:cNvPr id="0" name="图片 4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2296"/>
                          <a:ext cx="620" cy="6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5423" name="Object 15"/>
            <p:cNvGraphicFramePr>
              <a:graphicFrameLocks noChangeAspect="1"/>
            </p:cNvGraphicFramePr>
            <p:nvPr/>
          </p:nvGraphicFramePr>
          <p:xfrm>
            <a:off x="4235" y="2478"/>
            <a:ext cx="590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公式" r:id="rId13" imgW="368300" imgH="177800" progId="Equation.3">
                    <p:embed/>
                  </p:oleObj>
                </mc:Choice>
                <mc:Fallback>
                  <p:oleObj name="公式" r:id="rId13" imgW="368300" imgH="177800" progId="Equation.3">
                    <p:embed/>
                    <p:pic>
                      <p:nvPicPr>
                        <p:cNvPr id="0" name="图片 4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5" y="2478"/>
                          <a:ext cx="590" cy="3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Microsoft Office PowerPoint</Application>
  <PresentationFormat>全屏显示(4:3)</PresentationFormat>
  <Paragraphs>82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方正姚体</vt:lpstr>
      <vt:lpstr>黑体</vt:lpstr>
      <vt:lpstr>华康海报体W12(P)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Microsoft 公式 3.0</vt:lpstr>
      <vt:lpstr>公式</vt:lpstr>
      <vt:lpstr>Equation</vt:lpstr>
      <vt:lpstr>PowerPoint 演示文稿</vt:lpstr>
      <vt:lpstr>PowerPoint 演示文稿</vt:lpstr>
      <vt:lpstr>学好数学的秘诀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         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2017-09-17T09:04:00Z</dcterms:created>
  <dcterms:modified xsi:type="dcterms:W3CDTF">2023-01-17T01:20:10Z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CC213323CC2A43C88A103CFD38F178FF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