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4" r:id="rId2"/>
    <p:sldId id="478" r:id="rId3"/>
    <p:sldId id="431" r:id="rId4"/>
    <p:sldId id="432" r:id="rId5"/>
    <p:sldId id="537" r:id="rId6"/>
    <p:sldId id="538" r:id="rId7"/>
    <p:sldId id="547" r:id="rId8"/>
    <p:sldId id="539" r:id="rId9"/>
    <p:sldId id="548" r:id="rId10"/>
    <p:sldId id="506" r:id="rId11"/>
    <p:sldId id="446" r:id="rId12"/>
    <p:sldId id="501" r:id="rId13"/>
    <p:sldId id="502" r:id="rId14"/>
    <p:sldId id="556" r:id="rId15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7465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74930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12395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49860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87261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24726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62191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99656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9">
          <p15:clr>
            <a:srgbClr val="A4A3A4"/>
          </p15:clr>
        </p15:guide>
        <p15:guide id="2" pos="29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3">
          <p15:clr>
            <a:srgbClr val="A4A3A4"/>
          </p15:clr>
        </p15:guide>
        <p15:guide id="2" pos="22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F3399"/>
    <a:srgbClr val="FF0066"/>
    <a:srgbClr val="C8D927"/>
    <a:srgbClr val="E4DF21"/>
    <a:srgbClr val="DEEC22"/>
    <a:srgbClr val="E6E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480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599"/>
        <p:guide pos="29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46" y="-102"/>
      </p:cViewPr>
      <p:guideLst>
        <p:guide orient="horz" pos="2843"/>
        <p:guide pos="22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B8332B-5D33-44C8-9F42-1D2A7F5BB25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1E98986-7D43-4924-8754-A6CDB2C3FBA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746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493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239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98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7261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4726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2191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9656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E98986-7D43-4924-8754-A6CDB2C3FBA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8CA37-4DC7-4D5F-94CA-5BB6ADFB89C2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1" y="841774"/>
            <a:ext cx="6858001" cy="1790700"/>
          </a:xfrm>
        </p:spPr>
        <p:txBody>
          <a:bodyPr anchor="b"/>
          <a:lstStyle>
            <a:lvl1pPr algn="ctr">
              <a:defRPr sz="37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1" y="2701530"/>
            <a:ext cx="6858001" cy="1241821"/>
          </a:xfrm>
        </p:spPr>
        <p:txBody>
          <a:bodyPr/>
          <a:lstStyle>
            <a:lvl1pPr marL="0" indent="0" algn="ctr">
              <a:buNone/>
              <a:defRPr sz="1500"/>
            </a:lvl1pPr>
            <a:lvl2pPr marL="280670" indent="0" algn="ctr">
              <a:buNone/>
              <a:defRPr sz="1200"/>
            </a:lvl2pPr>
            <a:lvl3pPr marL="561975" indent="0" algn="ctr">
              <a:buNone/>
              <a:defRPr sz="1100"/>
            </a:lvl3pPr>
            <a:lvl4pPr marL="842645" indent="0" algn="ctr">
              <a:buNone/>
              <a:defRPr sz="1000"/>
            </a:lvl4pPr>
            <a:lvl5pPr marL="1123950" indent="0" algn="ctr">
              <a:buNone/>
              <a:defRPr sz="1000"/>
            </a:lvl5pPr>
            <a:lvl6pPr marL="1404620" indent="0" algn="ctr">
              <a:buNone/>
              <a:defRPr sz="1000"/>
            </a:lvl6pPr>
            <a:lvl7pPr marL="1685290" indent="0" algn="ctr">
              <a:buNone/>
              <a:defRPr sz="1000"/>
            </a:lvl7pPr>
            <a:lvl8pPr marL="1966595" indent="0" algn="ctr">
              <a:buNone/>
              <a:defRPr sz="1000"/>
            </a:lvl8pPr>
            <a:lvl9pPr marL="2247265" indent="0" algn="ctr">
              <a:buNone/>
              <a:defRPr sz="10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2" y="273846"/>
            <a:ext cx="7886700" cy="435887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9" y="1282304"/>
            <a:ext cx="7886700" cy="2139553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9" y="3442098"/>
            <a:ext cx="7886700" cy="1125140"/>
          </a:xfrm>
        </p:spPr>
        <p:txBody>
          <a:bodyPr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2806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619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8426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239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0462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6852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196659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4726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1" y="1369218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3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30"/>
            <a:ext cx="3655181" cy="617934"/>
          </a:xfrm>
        </p:spPr>
        <p:txBody>
          <a:bodyPr anchor="ctr" anchorCtr="0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6"/>
            <a:ext cx="3655181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6" y="1333830"/>
            <a:ext cx="3673182" cy="617934"/>
          </a:xfrm>
        </p:spPr>
        <p:txBody>
          <a:bodyPr anchor="ctr" anchorCtr="0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6" y="1999036"/>
            <a:ext cx="3673182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2" y="342900"/>
            <a:ext cx="4629150" cy="4052888"/>
          </a:xfrm>
        </p:spPr>
        <p:txBody>
          <a:bodyPr/>
          <a:lstStyle>
            <a:lvl1pPr marL="0" indent="0">
              <a:buNone/>
              <a:defRPr sz="2000"/>
            </a:lvl1pPr>
            <a:lvl2pPr marL="280670" indent="0">
              <a:buNone/>
              <a:defRPr sz="1700"/>
            </a:lvl2pPr>
            <a:lvl3pPr marL="561975" indent="0">
              <a:buNone/>
              <a:defRPr sz="1500"/>
            </a:lvl3pPr>
            <a:lvl4pPr marL="842645" indent="0">
              <a:buNone/>
              <a:defRPr sz="1200"/>
            </a:lvl4pPr>
            <a:lvl5pPr marL="1123950" indent="0">
              <a:buNone/>
              <a:defRPr sz="1200"/>
            </a:lvl5pPr>
            <a:lvl6pPr marL="1404620" indent="0">
              <a:buNone/>
              <a:defRPr sz="1200"/>
            </a:lvl6pPr>
            <a:lvl7pPr marL="1685290" indent="0">
              <a:buNone/>
              <a:defRPr sz="1200"/>
            </a:lvl7pPr>
            <a:lvl8pPr marL="1966595" indent="0">
              <a:buNone/>
              <a:defRPr sz="1200"/>
            </a:lvl8pPr>
            <a:lvl9pPr marL="2247265" indent="0">
              <a:buNone/>
              <a:defRPr sz="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200"/>
            </a:lvl1pPr>
            <a:lvl2pPr marL="280670" indent="0">
              <a:buNone/>
              <a:defRPr sz="1100"/>
            </a:lvl2pPr>
            <a:lvl3pPr marL="561975" indent="0">
              <a:buNone/>
              <a:defRPr sz="1000"/>
            </a:lvl3pPr>
            <a:lvl4pPr marL="842645" indent="0">
              <a:buNone/>
              <a:defRPr sz="900"/>
            </a:lvl4pPr>
            <a:lvl5pPr marL="1123950" indent="0">
              <a:buNone/>
              <a:defRPr sz="900"/>
            </a:lvl5pPr>
            <a:lvl6pPr marL="1404620" indent="0">
              <a:buNone/>
              <a:defRPr sz="900"/>
            </a:lvl6pPr>
            <a:lvl7pPr marL="1685290" indent="0">
              <a:buNone/>
              <a:defRPr sz="900"/>
            </a:lvl7pPr>
            <a:lvl8pPr marL="1966595" indent="0">
              <a:buNone/>
              <a:defRPr sz="900"/>
            </a:lvl8pPr>
            <a:lvl9pPr marL="2247265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6"/>
            <a:ext cx="1971675" cy="435887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6"/>
            <a:ext cx="5800726" cy="435887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2" y="273844"/>
            <a:ext cx="7886700" cy="994172"/>
          </a:xfrm>
          <a:prstGeom prst="rect">
            <a:avLst/>
          </a:prstGeom>
        </p:spPr>
        <p:txBody>
          <a:bodyPr vert="horz" lIns="74914" tIns="37457" rIns="74914" bIns="37457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2" y="1369218"/>
            <a:ext cx="7886700" cy="3263504"/>
          </a:xfrm>
          <a:prstGeom prst="rect">
            <a:avLst/>
          </a:prstGeom>
        </p:spPr>
        <p:txBody>
          <a:bodyPr vert="horz" lIns="74914" tIns="37457" rIns="74914" bIns="37457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2" y="4767263"/>
            <a:ext cx="30861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56134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0335" indent="-140335" algn="l" defTabSz="561340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164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0231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8361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6365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54495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82562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10693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8760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067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6197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4264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2395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462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8529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6659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4726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40.wmf"/><Relationship Id="rId18" Type="http://schemas.openxmlformats.org/officeDocument/2006/relationships/oleObject" Target="../embeddings/oleObject24.bin"/><Relationship Id="rId3" Type="http://schemas.openxmlformats.org/officeDocument/2006/relationships/image" Target="../media/image44.png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43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5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22.pn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14.jpeg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png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14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16"/>
          <p:cNvSpPr txBox="1">
            <a:spLocks noChangeArrowheads="1"/>
          </p:cNvSpPr>
          <p:nvPr/>
        </p:nvSpPr>
        <p:spPr bwMode="auto">
          <a:xfrm>
            <a:off x="1447266" y="796369"/>
            <a:ext cx="6429375" cy="6101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4914" tIns="37457" rIns="74914" bIns="37457">
            <a:spAutoFit/>
          </a:bodyPr>
          <a:lstStyle/>
          <a:p>
            <a:pPr algn="ctr"/>
            <a:r>
              <a:rPr lang="zh-CN" altLang="en-US" sz="35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ea"/>
                <a:ea typeface="+mn-ea"/>
                <a:cs typeface="+mn-ea"/>
              </a:rPr>
              <a:t>五</a:t>
            </a:r>
            <a:r>
              <a:rPr lang="en-US" altLang="zh-CN" sz="35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ea"/>
                <a:ea typeface="+mn-ea"/>
                <a:cs typeface="+mn-ea"/>
              </a:rPr>
              <a:t>	</a:t>
            </a:r>
            <a:r>
              <a:rPr lang="zh-CN" altLang="en-US" sz="35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ea"/>
                <a:ea typeface="+mn-ea"/>
                <a:cs typeface="+mn-ea"/>
              </a:rPr>
              <a:t>分数的意义</a:t>
            </a:r>
          </a:p>
        </p:txBody>
      </p:sp>
      <p:sp>
        <p:nvSpPr>
          <p:cNvPr id="4134" name="WordArt 38"/>
          <p:cNvSpPr>
            <a:spLocks noChangeArrowheads="1" noChangeShapeType="1" noTextEdit="1"/>
          </p:cNvSpPr>
          <p:nvPr/>
        </p:nvSpPr>
        <p:spPr bwMode="auto">
          <a:xfrm>
            <a:off x="6897" y="1945145"/>
            <a:ext cx="9144000" cy="952897"/>
          </a:xfrm>
          <a:prstGeom prst="rect">
            <a:avLst/>
          </a:prstGeom>
        </p:spPr>
        <p:txBody>
          <a:bodyPr wrap="none" lIns="74914" tIns="37457" rIns="74914" bIns="37457" fromWordArt="1"/>
          <a:lstStyle/>
          <a:p>
            <a:pPr algn="ctr">
              <a:defRPr/>
            </a:pPr>
            <a:r>
              <a:rPr lang="zh-CN" altLang="en-US" sz="5800" kern="1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分 饼</a:t>
            </a:r>
          </a:p>
        </p:txBody>
      </p:sp>
      <p:sp>
        <p:nvSpPr>
          <p:cNvPr id="4" name="矩形 3"/>
          <p:cNvSpPr/>
          <p:nvPr/>
        </p:nvSpPr>
        <p:spPr>
          <a:xfrm>
            <a:off x="8196" y="4138263"/>
            <a:ext cx="9135804" cy="404495"/>
          </a:xfrm>
          <a:prstGeom prst="rect">
            <a:avLst/>
          </a:prstGeom>
        </p:spPr>
        <p:txBody>
          <a:bodyPr wrap="square" lIns="66331" tIns="33165" rIns="66331" bIns="33165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617061" y="670883"/>
            <a:ext cx="1465252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 rtlCol="0" anchor="t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典型例题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97544" y="1298998"/>
            <a:ext cx="7053482" cy="940289"/>
          </a:xfrm>
          <a:prstGeom prst="rect">
            <a:avLst/>
          </a:prstGeom>
          <a:noFill/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【例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】在直线上面的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□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里填上适当的假分数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,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在直线下面的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□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里填上适当的带分数。</a:t>
            </a:r>
          </a:p>
        </p:txBody>
      </p:sp>
      <p:pic>
        <p:nvPicPr>
          <p:cNvPr id="29698" name="Picture 2" descr="C:\Users\Administrator\AppData\Roaming\Tencent\Users\271766067\QQ\WinTemp\RichOle\S]6}]@SUV]UP758~BO9_9GM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59262" y="3267297"/>
            <a:ext cx="6114431" cy="462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2818536" y="2438443"/>
          <a:ext cx="292590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4" imgW="3352800" imgH="9448800" progId="Equation.DSMT4">
                  <p:embed/>
                </p:oleObj>
              </mc:Choice>
              <mc:Fallback>
                <p:oleObj name="Equation" r:id="rId4" imgW="3352800" imgH="9448800" progId="Equation.DSMT4">
                  <p:embed/>
                  <p:pic>
                    <p:nvPicPr>
                      <p:cNvPr id="0" name="图片 8192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18536" y="2438443"/>
                        <a:ext cx="292590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3157203" y="2438443"/>
          <a:ext cx="321388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Equation" r:id="rId6" imgW="3657600" imgH="9448800" progId="Equation.DSMT4">
                  <p:embed/>
                </p:oleObj>
              </mc:Choice>
              <mc:Fallback>
                <p:oleObj name="Equation" r:id="rId6" imgW="3657600" imgH="9448800" progId="Equation.DSMT4">
                  <p:embed/>
                  <p:pic>
                    <p:nvPicPr>
                      <p:cNvPr id="0" name="图片 8193"/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57203" y="2438443"/>
                        <a:ext cx="321388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4878182" y="2438443"/>
          <a:ext cx="292590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8" imgW="3352800" imgH="9448800" progId="Equation.DSMT4">
                  <p:embed/>
                </p:oleObj>
              </mc:Choice>
              <mc:Fallback>
                <p:oleObj name="Equation" r:id="rId8" imgW="3352800" imgH="9448800" progId="Equation.DSMT4">
                  <p:embed/>
                  <p:pic>
                    <p:nvPicPr>
                      <p:cNvPr id="0" name="图片 8194"/>
                      <p:cNvPicPr>
                        <a:picLocks noChangeAspect="1"/>
                      </p:cNvPicPr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878182" y="2438443"/>
                        <a:ext cx="292590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6852586" y="2438443"/>
          <a:ext cx="425062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quation" r:id="rId10" imgW="4876800" imgH="9448800" progId="Equation.DSMT4">
                  <p:embed/>
                </p:oleObj>
              </mc:Choice>
              <mc:Fallback>
                <p:oleObj name="Equation" r:id="rId10" imgW="4876800" imgH="9448800" progId="Equation.DSMT4">
                  <p:embed/>
                  <p:pic>
                    <p:nvPicPr>
                      <p:cNvPr id="0" name="图片 8195"/>
                      <p:cNvPicPr>
                        <a:picLocks noChangeAspect="1"/>
                      </p:cNvPicPr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852586" y="2438443"/>
                        <a:ext cx="425062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3843752" y="2438443"/>
          <a:ext cx="294893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12" imgW="3352800" imgH="9448800" progId="Equation.DSMT4">
                  <p:embed/>
                </p:oleObj>
              </mc:Choice>
              <mc:Fallback>
                <p:oleObj name="Equation" r:id="rId12" imgW="3352800" imgH="9448800" progId="Equation.DSMT4">
                  <p:embed/>
                  <p:pic>
                    <p:nvPicPr>
                      <p:cNvPr id="0" name="图片 8196"/>
                      <p:cNvPicPr>
                        <a:picLocks noChangeAspect="1"/>
                      </p:cNvPicPr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843752" y="2438443"/>
                        <a:ext cx="294893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6160278" y="2438443"/>
          <a:ext cx="428517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Equation" r:id="rId14" imgW="4876800" imgH="9448800" progId="Equation.DSMT4">
                  <p:embed/>
                </p:oleObj>
              </mc:Choice>
              <mc:Fallback>
                <p:oleObj name="Equation" r:id="rId14" imgW="4876800" imgH="9448800" progId="Equation.DSMT4">
                  <p:embed/>
                  <p:pic>
                    <p:nvPicPr>
                      <p:cNvPr id="0" name="图片 8197"/>
                      <p:cNvPicPr>
                        <a:picLocks noChangeAspect="1"/>
                      </p:cNvPicPr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160278" y="2438443"/>
                        <a:ext cx="428517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6" name="Object 10"/>
          <p:cNvGraphicFramePr>
            <a:graphicFrameLocks noChangeAspect="1"/>
          </p:cNvGraphicFramePr>
          <p:nvPr/>
        </p:nvGraphicFramePr>
        <p:xfrm>
          <a:off x="4463489" y="3422707"/>
          <a:ext cx="509152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16" imgW="5791200" imgH="9448800" progId="Equation.DSMT4">
                  <p:embed/>
                </p:oleObj>
              </mc:Choice>
              <mc:Fallback>
                <p:oleObj name="Equation" r:id="rId16" imgW="5791200" imgH="9448800" progId="Equation.DSMT4">
                  <p:embed/>
                  <p:pic>
                    <p:nvPicPr>
                      <p:cNvPr id="0" name="图片 8198"/>
                      <p:cNvPicPr>
                        <a:picLocks noChangeAspect="1"/>
                      </p:cNvPicPr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463489" y="3422707"/>
                        <a:ext cx="509152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5461058" y="3422707"/>
          <a:ext cx="482658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18" imgW="5486400" imgH="9448800" progId="Equation.DSMT4">
                  <p:embed/>
                </p:oleObj>
              </mc:Choice>
              <mc:Fallback>
                <p:oleObj name="Equation" r:id="rId18" imgW="5486400" imgH="9448800" progId="Equation.DSMT4">
                  <p:embed/>
                  <p:pic>
                    <p:nvPicPr>
                      <p:cNvPr id="0" name="图片 8199"/>
                      <p:cNvPicPr>
                        <a:picLocks noChangeAspect="1"/>
                      </p:cNvPicPr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461058" y="3422707"/>
                        <a:ext cx="482658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圆角矩形 4"/>
          <p:cNvSpPr/>
          <p:nvPr/>
        </p:nvSpPr>
        <p:spPr>
          <a:xfrm>
            <a:off x="3118498" y="2439134"/>
            <a:ext cx="426213" cy="8385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3783391" y="2427161"/>
            <a:ext cx="426213" cy="8385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4463028" y="3403828"/>
            <a:ext cx="509152" cy="8385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5440323" y="3391855"/>
            <a:ext cx="509152" cy="8385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6166498" y="2415189"/>
            <a:ext cx="426213" cy="8385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" grpId="0" animBg="1"/>
      <p:bldP spid="6" grpId="0" animBg="1"/>
      <p:bldP spid="12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947680" y="462748"/>
            <a:ext cx="804013" cy="467087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 rtlCol="0" anchor="t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小结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 descr="C:\Documents and Settings\Administrator\桌面\赵然卡通形象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85398" y="1122177"/>
            <a:ext cx="415845" cy="7620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3" name="圆角矩形 3"/>
          <p:cNvSpPr/>
          <p:nvPr/>
        </p:nvSpPr>
        <p:spPr>
          <a:xfrm>
            <a:off x="1296149" y="1214271"/>
            <a:ext cx="7168675" cy="53645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4CD68"/>
              </a:gs>
              <a:gs pos="100000">
                <a:srgbClr val="035C7D"/>
              </a:gs>
            </a:gsLst>
            <a:lin ang="5400000"/>
            <a:tileRect/>
          </a:gradFill>
          <a:ln w="12700" cap="flat" cmpd="sng">
            <a:solidFill>
              <a:srgbClr val="41719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6327" tIns="33164" rIns="66327" bIns="33164" anchor="ctr"/>
          <a:lstStyle/>
          <a:p>
            <a:pPr algn="l"/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带分数的读写方法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295688" y="1865382"/>
            <a:ext cx="7169596" cy="1472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）读法：先读整数部分，再读分数部分，中间加一个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“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又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”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字。</a:t>
            </a:r>
          </a:p>
          <a:p>
            <a:pPr>
              <a:lnSpc>
                <a:spcPct val="15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）写法：先写整数部分，再写分数部分。</a:t>
            </a:r>
          </a:p>
        </p:txBody>
      </p:sp>
      <p:pic>
        <p:nvPicPr>
          <p:cNvPr id="2" name="Picture 2" descr="C:\Documents and Settings\Administrator\桌面\赵然卡通形象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73418" y="3399684"/>
            <a:ext cx="415845" cy="7620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圆角矩形 3"/>
          <p:cNvSpPr/>
          <p:nvPr/>
        </p:nvSpPr>
        <p:spPr>
          <a:xfrm>
            <a:off x="1284169" y="3491778"/>
            <a:ext cx="7168675" cy="53645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4CD68"/>
              </a:gs>
              <a:gs pos="100000">
                <a:srgbClr val="035C7D"/>
              </a:gs>
            </a:gsLst>
            <a:lin ang="5400000"/>
            <a:tileRect/>
          </a:gradFill>
          <a:ln w="12700" cap="flat" cmpd="sng">
            <a:solidFill>
              <a:srgbClr val="41719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6327" tIns="33164" rIns="66327" bIns="33164" anchor="ctr"/>
          <a:lstStyle/>
          <a:p>
            <a:pPr algn="l"/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分数与</a:t>
            </a: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1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的大小关系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283708" y="4142889"/>
            <a:ext cx="7169596" cy="53461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真分数小于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，假分数大于或等于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bldLvl="0" animBg="1"/>
      <p:bldP spid="4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29045" y="623484"/>
            <a:ext cx="2077156" cy="468991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 rtlCol="0" anchor="t">
            <a:spAutoFit/>
          </a:bodyPr>
          <a:lstStyle/>
          <a:p>
            <a:pPr algn="l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随堂小测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576" name="Rectangle 68"/>
          <p:cNvSpPr>
            <a:spLocks noChangeArrowheads="1"/>
          </p:cNvSpPr>
          <p:nvPr/>
        </p:nvSpPr>
        <p:spPr bwMode="auto">
          <a:xfrm>
            <a:off x="937208" y="1298769"/>
            <a:ext cx="2173457" cy="3785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pPr>
              <a:defRPr/>
            </a:pPr>
            <a:r>
              <a:rPr 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1.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摘桃子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,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连一连。</a:t>
            </a:r>
          </a:p>
        </p:txBody>
      </p:sp>
      <p:pic>
        <p:nvPicPr>
          <p:cNvPr id="13" name="MW57.EPS" descr="id:2147518045;FounderCES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5477" y="1971752"/>
            <a:ext cx="6635102" cy="236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直接连接符 14"/>
          <p:cNvCxnSpPr/>
          <p:nvPr/>
        </p:nvCxnSpPr>
        <p:spPr>
          <a:xfrm rot="16200000" flipH="1">
            <a:off x="1560555" y="2800256"/>
            <a:ext cx="1191477" cy="108857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rot="16200000" flipH="1">
            <a:off x="1923428" y="3111293"/>
            <a:ext cx="1243281" cy="4146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3167110" y="2748803"/>
            <a:ext cx="3369387" cy="11914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接连接符 1"/>
          <p:cNvCxnSpPr/>
          <p:nvPr/>
        </p:nvCxnSpPr>
        <p:spPr>
          <a:xfrm rot="10800000" flipV="1">
            <a:off x="2804253" y="2852410"/>
            <a:ext cx="1140408" cy="108787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rot="5400000">
            <a:off x="4204228" y="3214949"/>
            <a:ext cx="1191477" cy="2591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rot="16200000" flipH="1">
            <a:off x="5603820" y="2903929"/>
            <a:ext cx="1191477" cy="8812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 rot="10800000" flipV="1">
            <a:off x="2959763" y="2748803"/>
            <a:ext cx="3524898" cy="11914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 rot="10800000" flipV="1">
            <a:off x="4877722" y="2748803"/>
            <a:ext cx="2436327" cy="11914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5" name="Rectangle 22"/>
          <p:cNvSpPr>
            <a:spLocks noChangeArrowheads="1"/>
          </p:cNvSpPr>
          <p:nvPr/>
        </p:nvSpPr>
        <p:spPr bwMode="auto">
          <a:xfrm>
            <a:off x="1145247" y="882500"/>
            <a:ext cx="5546530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>
              <a:defRPr/>
            </a:pPr>
            <a:r>
              <a:rPr 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2.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我会填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。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197083" y="1297157"/>
            <a:ext cx="6530968" cy="10033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(1)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已知自然数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a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和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b(a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和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b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都不等于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0)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，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当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a(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　　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)b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时，     是真分数；当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a(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　　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)b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时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,      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是假分数。</a:t>
            </a:r>
            <a:endParaRPr lang="zh-CN" altLang="en-US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7070531" y="1297157"/>
          <a:ext cx="228082" cy="588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Equation" r:id="rId3" imgW="3657600" imgH="9448800" progId="Equation.DSMT4">
                  <p:embed/>
                </p:oleObj>
              </mc:Choice>
              <mc:Fallback>
                <p:oleObj name="Equation" r:id="rId3" imgW="3657600" imgH="9448800" progId="Equation.DSMT4">
                  <p:embed/>
                  <p:pic>
                    <p:nvPicPr>
                      <p:cNvPr id="0" name="图片 16384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70531" y="1297157"/>
                        <a:ext cx="228082" cy="58894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3899044" y="1745198"/>
          <a:ext cx="240522" cy="620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Equation" r:id="rId5" imgW="3657600" imgH="9448800" progId="Equation.DSMT4">
                  <p:embed/>
                </p:oleObj>
              </mc:Choice>
              <mc:Fallback>
                <p:oleObj name="Equation" r:id="rId5" imgW="3657600" imgH="9448800" progId="Equation.DSMT4">
                  <p:embed/>
                  <p:pic>
                    <p:nvPicPr>
                      <p:cNvPr id="0" name="图片 16385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99044" y="1745198"/>
                        <a:ext cx="240522" cy="62072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964220" y="1452337"/>
            <a:ext cx="305030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&gt;</a:t>
            </a: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2800105" y="1918337"/>
            <a:ext cx="390734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zh-CN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≤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197083" y="2540208"/>
            <a:ext cx="6531429" cy="53461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(2)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分子是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的最大真分数是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(</a:t>
            </a:r>
            <a:r>
              <a:rPr lang="zh-CN" altLang="zh-CN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　　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，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最小假分数是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(</a:t>
            </a:r>
            <a:r>
              <a:rPr lang="zh-CN" altLang="zh-CN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　　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。</a:t>
            </a:r>
          </a:p>
        </p:txBody>
      </p:sp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4501272" y="2540899"/>
          <a:ext cx="240062" cy="621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Equation" r:id="rId7" imgW="3657600" imgH="9448800" progId="Equation.DSMT4">
                  <p:embed/>
                </p:oleObj>
              </mc:Choice>
              <mc:Fallback>
                <p:oleObj name="Equation" r:id="rId7" imgW="3657600" imgH="9448800" progId="Equation.DSMT4">
                  <p:embed/>
                  <p:pic>
                    <p:nvPicPr>
                      <p:cNvPr id="0" name="图片 16386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1272" y="2540899"/>
                        <a:ext cx="240062" cy="62118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6900045" y="2480116"/>
          <a:ext cx="263561" cy="68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Equation" r:id="rId9" imgW="3657600" imgH="9448800" progId="Equation.DSMT4">
                  <p:embed/>
                </p:oleObj>
              </mc:Choice>
              <mc:Fallback>
                <p:oleObj name="Equation" r:id="rId9" imgW="3657600" imgH="9448800" progId="Equation.DSMT4">
                  <p:embed/>
                  <p:pic>
                    <p:nvPicPr>
                      <p:cNvPr id="0" name="图片 16387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900045" y="2480116"/>
                        <a:ext cx="263561" cy="6819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1145477" y="3194772"/>
            <a:ext cx="6582113" cy="53461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(3)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分母是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的最大真分数是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(</a:t>
            </a:r>
            <a:r>
              <a:rPr lang="zh-CN" altLang="zh-CN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　　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，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最小假分数是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(</a:t>
            </a:r>
            <a:r>
              <a:rPr lang="zh-CN" altLang="zh-CN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　　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。</a:t>
            </a:r>
          </a:p>
        </p:txBody>
      </p:sp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4418333" y="3162078"/>
          <a:ext cx="297197" cy="644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Equation" r:id="rId11" imgW="3657600" imgH="9448800" progId="Equation.DSMT4">
                  <p:embed/>
                </p:oleObj>
              </mc:Choice>
              <mc:Fallback>
                <p:oleObj name="Equation" r:id="rId11" imgW="3657600" imgH="9448800" progId="Equation.DSMT4">
                  <p:embed/>
                  <p:pic>
                    <p:nvPicPr>
                      <p:cNvPr id="0" name="图片 16388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18333" y="3162078"/>
                        <a:ext cx="297197" cy="64466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6900045" y="3194772"/>
          <a:ext cx="263561" cy="68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Equation" r:id="rId13" imgW="3657600" imgH="9448800" progId="Equation.DSMT4">
                  <p:embed/>
                </p:oleObj>
              </mc:Choice>
              <mc:Fallback>
                <p:oleObj name="Equation" r:id="rId13" imgW="3657600" imgH="9448800" progId="Equation.DSMT4">
                  <p:embed/>
                  <p:pic>
                    <p:nvPicPr>
                      <p:cNvPr id="0" name="图片 16389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900045" y="3194772"/>
                        <a:ext cx="263561" cy="6819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/>
      <p:bldP spid="17" grpId="0"/>
      <p:bldP spid="4" grpId="0"/>
      <p:bldP spid="21" grpId="0"/>
      <p:bldP spid="22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316787" y="806039"/>
            <a:ext cx="2077156" cy="467842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 rtlCol="0" anchor="t">
            <a:spAutoFit/>
          </a:bodyPr>
          <a:lstStyle/>
          <a:p>
            <a:pPr algn="ctr"/>
            <a:r>
              <a:rPr lang="zh-CN" altLang="en-US" sz="2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课后作业</a:t>
            </a:r>
          </a:p>
        </p:txBody>
      </p:sp>
      <p:sp>
        <p:nvSpPr>
          <p:cNvPr id="32771" name="Rectangle 2"/>
          <p:cNvSpPr/>
          <p:nvPr/>
        </p:nvSpPr>
        <p:spPr>
          <a:xfrm>
            <a:off x="2518410" y="2044407"/>
            <a:ext cx="4099709" cy="961455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/>
          <a:lstStyle/>
          <a:p>
            <a:pPr marL="248920" indent="-248920">
              <a:spcBef>
                <a:spcPct val="20000"/>
              </a:spcBef>
            </a:pPr>
            <a:r>
              <a:rPr lang="en-US" altLang="zh-CN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从课后习题中选取；</a:t>
            </a:r>
          </a:p>
          <a:p>
            <a:pPr marL="248920" indent="-248920">
              <a:spcBef>
                <a:spcPct val="20000"/>
              </a:spcBef>
            </a:pPr>
            <a:r>
              <a:rPr lang="en-US" altLang="zh-CN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完成练习册本课时的习题。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86947" y="586400"/>
            <a:ext cx="1682077" cy="533151"/>
          </a:xfrm>
          <a:prstGeom prst="rect">
            <a:avLst/>
          </a:prstGeom>
          <a:noFill/>
          <a:ln>
            <a:noFill/>
          </a:ln>
        </p:spPr>
        <p:txBody>
          <a:bodyPr wrap="none" lIns="74914" tIns="37457" rIns="74914" bIns="37457" rtlCol="0" anchor="t">
            <a:spAutoFit/>
          </a:bodyPr>
          <a:lstStyle/>
          <a:p>
            <a:pPr algn="ctr"/>
            <a:r>
              <a:rPr lang="zh-CN" altLang="zh-CN" sz="3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学习目标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4676" y="1316706"/>
            <a:ext cx="6831369" cy="1279659"/>
          </a:xfrm>
          <a:prstGeom prst="rect">
            <a:avLst/>
          </a:prstGeom>
          <a:noFill/>
        </p:spPr>
        <p:txBody>
          <a:bodyPr wrap="square" lIns="74914" tIns="37457" rIns="74914" bIns="3745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结合具体情境，经历假分数与带分数的产生过程，理解真分数、假分数和带分数的意义。</a:t>
            </a:r>
          </a:p>
          <a:p>
            <a:pPr>
              <a:lnSpc>
                <a:spcPct val="150000"/>
              </a:lnSpc>
            </a:pPr>
            <a:r>
              <a:rPr lang="en-US" altLang="zh-CN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能正确读写假分数、带分数，了解真分数、假分数和</a:t>
            </a:r>
            <a:r>
              <a:rPr lang="en-US" altLang="zh-CN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的关系。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9456" y="2547005"/>
            <a:ext cx="6826588" cy="1915574"/>
          </a:xfrm>
          <a:prstGeom prst="rect">
            <a:avLst/>
          </a:prstGeom>
          <a:noFill/>
        </p:spPr>
        <p:txBody>
          <a:bodyPr wrap="square" lIns="74914" tIns="37457" rIns="74914" bIns="37457" rtlCol="0">
            <a:spAutoFit/>
          </a:bodyPr>
          <a:lstStyle/>
          <a:p>
            <a:pPr marL="280670" indent="-28067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300" dirty="0">
                <a:latin typeface="隶书" panose="02010509060101010101" pitchFamily="49" charset="-122"/>
                <a:ea typeface="隶书" panose="02010509060101010101" pitchFamily="49" charset="-122"/>
              </a:rPr>
              <a:t>重点</a:t>
            </a:r>
            <a:endParaRPr lang="en-US" altLang="zh-CN" sz="23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理解真分数、假分数和带分数的意义，能正确读写假分数、带分数。</a:t>
            </a:r>
            <a:endParaRPr lang="en-US" altLang="zh-CN" sz="1700" b="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280670" indent="-28067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300" dirty="0">
                <a:latin typeface="隶书" panose="02010509060101010101" pitchFamily="49" charset="-122"/>
                <a:ea typeface="隶书" panose="02010509060101010101" pitchFamily="49" charset="-122"/>
              </a:rPr>
              <a:t>难点</a:t>
            </a:r>
            <a:endParaRPr lang="en-US" altLang="zh-CN" sz="23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了解真分数、假分数和</a:t>
            </a:r>
            <a:r>
              <a:rPr lang="en-US" altLang="zh-CN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</a:t>
            </a: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的关系。</a:t>
            </a:r>
            <a:endParaRPr lang="zh-CN" altLang="en-US" sz="1700" b="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632028" y="416269"/>
            <a:ext cx="1464111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 rtlCol="0" anchor="t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回顾复习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1197314" y="1038601"/>
            <a:ext cx="6427755" cy="53461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1.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填空。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300987" y="1599228"/>
            <a:ext cx="5857551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</a:t>
            </a:r>
            <a:r>
              <a:rPr lang="zh-CN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）在下面的括号里填上“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&gt;</a:t>
            </a:r>
            <a:r>
              <a:rPr lang="zh-CN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”“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&lt;</a:t>
            </a:r>
            <a:r>
              <a:rPr lang="zh-CN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”或“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=</a:t>
            </a:r>
            <a:r>
              <a:rPr lang="zh-CN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”。</a:t>
            </a:r>
          </a:p>
        </p:txBody>
      </p:sp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1588738" y="2335527"/>
          <a:ext cx="236376" cy="66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4" imgW="3352800" imgH="9448800" progId="Equation.DSMT4">
                  <p:embed/>
                </p:oleObj>
              </mc:Choice>
              <mc:Fallback>
                <p:oleObj name="Equation" r:id="rId4" imgW="3352800" imgH="9448800" progId="Equation.DSMT4">
                  <p:embed/>
                  <p:pic>
                    <p:nvPicPr>
                      <p:cNvPr id="0" name="图片 5120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738" y="2335527"/>
                        <a:ext cx="236376" cy="6676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1663844" y="2479886"/>
            <a:ext cx="1164829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        ）</a:t>
            </a:r>
          </a:p>
        </p:txBody>
      </p:sp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2665561" y="2230078"/>
          <a:ext cx="266786" cy="753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6" imgW="3352800" imgH="9448800" progId="Equation.DSMT4">
                  <p:embed/>
                </p:oleObj>
              </mc:Choice>
              <mc:Fallback>
                <p:oleObj name="Equation" r:id="rId6" imgW="3352800" imgH="9448800" progId="Equation.DSMT4">
                  <p:embed/>
                  <p:pic>
                    <p:nvPicPr>
                      <p:cNvPr id="0" name="图片 5121"/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65561" y="2230078"/>
                        <a:ext cx="266786" cy="75333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2160325" y="2479886"/>
            <a:ext cx="305030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&gt;</a:t>
            </a:r>
          </a:p>
        </p:txBody>
      </p:sp>
      <p:graphicFrame>
        <p:nvGraphicFramePr>
          <p:cNvPr id="41" name="Object 6"/>
          <p:cNvGraphicFramePr>
            <a:graphicFrameLocks noChangeAspect="1"/>
          </p:cNvGraphicFramePr>
          <p:nvPr/>
        </p:nvGraphicFramePr>
        <p:xfrm>
          <a:off x="3411548" y="2282112"/>
          <a:ext cx="358480" cy="695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8" imgW="4876800" imgH="9448800" progId="Equation.DSMT4">
                  <p:embed/>
                </p:oleObj>
              </mc:Choice>
              <mc:Fallback>
                <p:oleObj name="Equation" r:id="rId8" imgW="4876800" imgH="9448800" progId="Equation.DSMT4">
                  <p:embed/>
                  <p:pic>
                    <p:nvPicPr>
                      <p:cNvPr id="0" name="图片 5122"/>
                      <p:cNvPicPr>
                        <a:picLocks noChangeAspect="1"/>
                      </p:cNvPicPr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11548" y="2282112"/>
                        <a:ext cx="358480" cy="69577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16"/>
          <p:cNvSpPr txBox="1">
            <a:spLocks noChangeArrowheads="1"/>
          </p:cNvSpPr>
          <p:nvPr/>
        </p:nvSpPr>
        <p:spPr bwMode="auto">
          <a:xfrm>
            <a:off x="3633640" y="2479886"/>
            <a:ext cx="1164829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        ）</a:t>
            </a:r>
          </a:p>
        </p:txBody>
      </p:sp>
      <p:graphicFrame>
        <p:nvGraphicFramePr>
          <p:cNvPr id="43" name="Object 7"/>
          <p:cNvGraphicFramePr>
            <a:graphicFrameLocks noChangeAspect="1"/>
          </p:cNvGraphicFramePr>
          <p:nvPr/>
        </p:nvGraphicFramePr>
        <p:xfrm>
          <a:off x="4693874" y="2295466"/>
          <a:ext cx="344657" cy="669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10" imgW="4876800" imgH="9448800" progId="Equation.DSMT4">
                  <p:embed/>
                </p:oleObj>
              </mc:Choice>
              <mc:Fallback>
                <p:oleObj name="Equation" r:id="rId10" imgW="4876800" imgH="9448800" progId="Equation.DSMT4">
                  <p:embed/>
                  <p:pic>
                    <p:nvPicPr>
                      <p:cNvPr id="0" name="图片 5123"/>
                      <p:cNvPicPr>
                        <a:picLocks noChangeAspect="1"/>
                      </p:cNvPicPr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93874" y="2295466"/>
                        <a:ext cx="344657" cy="66906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矩形 43"/>
          <p:cNvSpPr>
            <a:spLocks noChangeArrowheads="1"/>
          </p:cNvSpPr>
          <p:nvPr/>
        </p:nvSpPr>
        <p:spPr bwMode="auto">
          <a:xfrm>
            <a:off x="4130121" y="2479886"/>
            <a:ext cx="305030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&gt;</a:t>
            </a:r>
          </a:p>
        </p:txBody>
      </p:sp>
      <p:graphicFrame>
        <p:nvGraphicFramePr>
          <p:cNvPr id="45" name="Object 8"/>
          <p:cNvGraphicFramePr>
            <a:graphicFrameLocks noChangeAspect="1"/>
          </p:cNvGraphicFramePr>
          <p:nvPr/>
        </p:nvGraphicFramePr>
        <p:xfrm>
          <a:off x="5539389" y="2282112"/>
          <a:ext cx="263100" cy="681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12" imgW="3657600" imgH="9448800" progId="Equation.DSMT4">
                  <p:embed/>
                </p:oleObj>
              </mc:Choice>
              <mc:Fallback>
                <p:oleObj name="Equation" r:id="rId12" imgW="3657600" imgH="9448800" progId="Equation.DSMT4">
                  <p:embed/>
                  <p:pic>
                    <p:nvPicPr>
                      <p:cNvPr id="0" name="图片 5124"/>
                      <p:cNvPicPr>
                        <a:picLocks noChangeAspect="1"/>
                      </p:cNvPicPr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539389" y="2282112"/>
                        <a:ext cx="263100" cy="68104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24"/>
          <p:cNvSpPr txBox="1">
            <a:spLocks noChangeArrowheads="1"/>
          </p:cNvSpPr>
          <p:nvPr/>
        </p:nvSpPr>
        <p:spPr bwMode="auto">
          <a:xfrm>
            <a:off x="5721624" y="2479886"/>
            <a:ext cx="1164829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        ）</a:t>
            </a:r>
          </a:p>
        </p:txBody>
      </p:sp>
      <p:graphicFrame>
        <p:nvGraphicFramePr>
          <p:cNvPr id="47" name="Object 9"/>
          <p:cNvGraphicFramePr>
            <a:graphicFrameLocks noChangeAspect="1"/>
          </p:cNvGraphicFramePr>
          <p:nvPr/>
        </p:nvGraphicFramePr>
        <p:xfrm>
          <a:off x="6754903" y="2295465"/>
          <a:ext cx="271394" cy="703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14" imgW="3657600" imgH="9448800" progId="Equation.DSMT4">
                  <p:embed/>
                </p:oleObj>
              </mc:Choice>
              <mc:Fallback>
                <p:oleObj name="Equation" r:id="rId14" imgW="3657600" imgH="9448800" progId="Equation.DSMT4">
                  <p:embed/>
                  <p:pic>
                    <p:nvPicPr>
                      <p:cNvPr id="0" name="图片 5125"/>
                      <p:cNvPicPr>
                        <a:picLocks noChangeAspect="1"/>
                      </p:cNvPicPr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754903" y="2295465"/>
                        <a:ext cx="271394" cy="70314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矩形 47"/>
          <p:cNvSpPr>
            <a:spLocks noChangeArrowheads="1"/>
          </p:cNvSpPr>
          <p:nvPr/>
        </p:nvSpPr>
        <p:spPr bwMode="auto">
          <a:xfrm>
            <a:off x="6151753" y="2479886"/>
            <a:ext cx="305030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&gt;</a:t>
            </a:r>
          </a:p>
        </p:txBody>
      </p:sp>
      <p:sp>
        <p:nvSpPr>
          <p:cNvPr id="49" name="矩形 48"/>
          <p:cNvSpPr>
            <a:spLocks noChangeArrowheads="1"/>
          </p:cNvSpPr>
          <p:nvPr/>
        </p:nvSpPr>
        <p:spPr bwMode="auto">
          <a:xfrm>
            <a:off x="1249150" y="3619560"/>
            <a:ext cx="6272245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）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</a:t>
            </a:r>
            <a:r>
              <a:rPr lang="zh-CN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是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(        )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个       ，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个       是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(</a:t>
            </a:r>
            <a:r>
              <a:rPr lang="zh-CN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　　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</a:t>
            </a:r>
            <a:r>
              <a:rPr lang="zh-CN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。</a:t>
            </a:r>
          </a:p>
        </p:txBody>
      </p:sp>
      <p:graphicFrame>
        <p:nvGraphicFramePr>
          <p:cNvPr id="50" name="Object 10"/>
          <p:cNvGraphicFramePr>
            <a:graphicFrameLocks noChangeAspect="1"/>
          </p:cNvGraphicFramePr>
          <p:nvPr/>
        </p:nvGraphicFramePr>
        <p:xfrm>
          <a:off x="1825114" y="3421786"/>
          <a:ext cx="350647" cy="680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16" imgW="4876800" imgH="9448800" progId="Equation.DSMT4">
                  <p:embed/>
                </p:oleObj>
              </mc:Choice>
              <mc:Fallback>
                <p:oleObj name="Equation" r:id="rId16" imgW="4876800" imgH="9448800" progId="Equation.DSMT4">
                  <p:embed/>
                  <p:pic>
                    <p:nvPicPr>
                      <p:cNvPr id="0" name="图片 5126"/>
                      <p:cNvPicPr>
                        <a:picLocks noChangeAspect="1"/>
                      </p:cNvPicPr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825114" y="3421786"/>
                        <a:ext cx="350647" cy="68012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11"/>
          <p:cNvGraphicFramePr>
            <a:graphicFrameLocks noChangeAspect="1"/>
          </p:cNvGraphicFramePr>
          <p:nvPr/>
        </p:nvGraphicFramePr>
        <p:xfrm>
          <a:off x="3411548" y="3394618"/>
          <a:ext cx="358480" cy="695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18" imgW="4876800" imgH="9448800" progId="Equation.DSMT4">
                  <p:embed/>
                </p:oleObj>
              </mc:Choice>
              <mc:Fallback>
                <p:oleObj name="Equation" r:id="rId18" imgW="4876800" imgH="9448800" progId="Equation.DSMT4">
                  <p:embed/>
                  <p:pic>
                    <p:nvPicPr>
                      <p:cNvPr id="0" name="图片 5127"/>
                      <p:cNvPicPr>
                        <a:picLocks noChangeAspect="1"/>
                      </p:cNvPicPr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411548" y="3394618"/>
                        <a:ext cx="358480" cy="69577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12"/>
          <p:cNvGraphicFramePr>
            <a:graphicFrameLocks noChangeAspect="1"/>
          </p:cNvGraphicFramePr>
          <p:nvPr/>
        </p:nvGraphicFramePr>
        <p:xfrm>
          <a:off x="4560711" y="3432838"/>
          <a:ext cx="342814" cy="669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20" imgW="4876800" imgH="9448800" progId="Equation.DSMT4">
                  <p:embed/>
                </p:oleObj>
              </mc:Choice>
              <mc:Fallback>
                <p:oleObj name="Equation" r:id="rId20" imgW="4876800" imgH="9448800" progId="Equation.DSMT4">
                  <p:embed/>
                  <p:pic>
                    <p:nvPicPr>
                      <p:cNvPr id="0" name="图片 5128"/>
                      <p:cNvPicPr>
                        <a:picLocks noChangeAspect="1"/>
                      </p:cNvPicPr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560711" y="3432838"/>
                        <a:ext cx="342814" cy="66906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13"/>
          <p:cNvGraphicFramePr>
            <a:graphicFrameLocks noChangeAspect="1"/>
          </p:cNvGraphicFramePr>
          <p:nvPr/>
        </p:nvGraphicFramePr>
        <p:xfrm>
          <a:off x="5398393" y="3495002"/>
          <a:ext cx="323461" cy="628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Equation" r:id="rId22" imgW="4876800" imgH="9448800" progId="Equation.DSMT4">
                  <p:embed/>
                </p:oleObj>
              </mc:Choice>
              <mc:Fallback>
                <p:oleObj name="Equation" r:id="rId22" imgW="4876800" imgH="9448800" progId="Equation.DSMT4">
                  <p:embed/>
                  <p:pic>
                    <p:nvPicPr>
                      <p:cNvPr id="0" name="图片 5129"/>
                      <p:cNvPicPr>
                        <a:picLocks noChangeAspect="1"/>
                      </p:cNvPicPr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398393" y="3495002"/>
                        <a:ext cx="323461" cy="62854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32"/>
          <p:cNvSpPr txBox="1">
            <a:spLocks noChangeArrowheads="1"/>
          </p:cNvSpPr>
          <p:nvPr/>
        </p:nvSpPr>
        <p:spPr bwMode="auto">
          <a:xfrm>
            <a:off x="2647590" y="3628539"/>
            <a:ext cx="253885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2" grpId="0"/>
      <p:bldP spid="25" grpId="0"/>
      <p:bldP spid="42" grpId="0"/>
      <p:bldP spid="44" grpId="0"/>
      <p:bldP spid="46" grpId="0"/>
      <p:bldP spid="48" grpId="0"/>
      <p:bldP spid="49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669846" y="569975"/>
            <a:ext cx="1466391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例题解读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2292" name="图片 23" descr="1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396701" y="1657478"/>
            <a:ext cx="5027011" cy="182808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" name="图片 24" descr="2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77743" y="1083036"/>
            <a:ext cx="2971973" cy="109708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403508" y="3578347"/>
            <a:ext cx="6585339" cy="5032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每人分到多少张饼？与同伴交流你的想法。</a:t>
            </a:r>
          </a:p>
        </p:txBody>
      </p:sp>
      <p:pic>
        <p:nvPicPr>
          <p:cNvPr id="8" name="图片 5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CFFFA"/>
              </a:clrFrom>
              <a:clrTo>
                <a:srgbClr val="FC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5484" y="3739744"/>
            <a:ext cx="255728" cy="26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9" descr="4.png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 flipH="1">
            <a:off x="797495" y="867255"/>
            <a:ext cx="1017884" cy="1372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云形标注 6"/>
          <p:cNvSpPr/>
          <p:nvPr/>
        </p:nvSpPr>
        <p:spPr>
          <a:xfrm flipH="1">
            <a:off x="2217230" y="707289"/>
            <a:ext cx="4393451" cy="1107441"/>
          </a:xfrm>
          <a:prstGeom prst="cloudCallout">
            <a:avLst>
              <a:gd name="adj1" fmla="val 62967"/>
              <a:gd name="adj2" fmla="val -27343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先分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4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张饼，每人一张；再分剩下的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1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张，每人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……</a:t>
            </a:r>
          </a:p>
        </p:txBody>
      </p:sp>
      <p:sp>
        <p:nvSpPr>
          <p:cNvPr id="26" name="椭圆 25"/>
          <p:cNvSpPr/>
          <p:nvPr/>
        </p:nvSpPr>
        <p:spPr>
          <a:xfrm>
            <a:off x="2578244" y="2332074"/>
            <a:ext cx="899656" cy="897925"/>
          </a:xfrm>
          <a:prstGeom prst="ellipse">
            <a:avLst/>
          </a:prstGeom>
          <a:solidFill>
            <a:srgbClr val="E6DCA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27" name="椭圆 26"/>
          <p:cNvSpPr/>
          <p:nvPr/>
        </p:nvSpPr>
        <p:spPr>
          <a:xfrm>
            <a:off x="3545864" y="2332074"/>
            <a:ext cx="898503" cy="897925"/>
          </a:xfrm>
          <a:prstGeom prst="ellipse">
            <a:avLst/>
          </a:prstGeom>
          <a:solidFill>
            <a:srgbClr val="E6DCA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30" name="椭圆 29"/>
          <p:cNvSpPr/>
          <p:nvPr/>
        </p:nvSpPr>
        <p:spPr>
          <a:xfrm>
            <a:off x="4493899" y="2335526"/>
            <a:ext cx="899656" cy="899077"/>
          </a:xfrm>
          <a:prstGeom prst="ellipse">
            <a:avLst/>
          </a:prstGeom>
          <a:solidFill>
            <a:srgbClr val="E6DCA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31" name="椭圆 30"/>
          <p:cNvSpPr/>
          <p:nvPr/>
        </p:nvSpPr>
        <p:spPr>
          <a:xfrm>
            <a:off x="5446544" y="2335526"/>
            <a:ext cx="899656" cy="899077"/>
          </a:xfrm>
          <a:prstGeom prst="ellipse">
            <a:avLst/>
          </a:prstGeom>
          <a:solidFill>
            <a:srgbClr val="E6DCA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34" name="椭圆 33"/>
          <p:cNvSpPr/>
          <p:nvPr/>
        </p:nvSpPr>
        <p:spPr>
          <a:xfrm>
            <a:off x="6394579" y="2338980"/>
            <a:ext cx="899656" cy="899077"/>
          </a:xfrm>
          <a:prstGeom prst="ellipse">
            <a:avLst/>
          </a:prstGeom>
          <a:solidFill>
            <a:srgbClr val="E6DCA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38" name="弧形 37"/>
          <p:cNvSpPr/>
          <p:nvPr/>
        </p:nvSpPr>
        <p:spPr>
          <a:xfrm rot="16200000">
            <a:off x="6406388" y="2350203"/>
            <a:ext cx="897925" cy="898503"/>
          </a:xfrm>
          <a:prstGeom prst="arc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6331" tIns="33165" rIns="66331" bIns="33165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cxnSp>
        <p:nvCxnSpPr>
          <p:cNvPr id="36" name="直接连接符 35"/>
          <p:cNvCxnSpPr/>
          <p:nvPr/>
        </p:nvCxnSpPr>
        <p:spPr>
          <a:xfrm>
            <a:off x="6844523" y="2338981"/>
            <a:ext cx="0" cy="8993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rot="16200000">
            <a:off x="6855351" y="2331785"/>
            <a:ext cx="0" cy="8985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组合 43"/>
          <p:cNvGrpSpPr/>
          <p:nvPr/>
        </p:nvGrpSpPr>
        <p:grpSpPr>
          <a:xfrm>
            <a:off x="5973896" y="3265686"/>
            <a:ext cx="845054" cy="735701"/>
            <a:chOff x="5004048" y="5292117"/>
            <a:chExt cx="1397648" cy="1099071"/>
          </a:xfrm>
        </p:grpSpPr>
        <p:sp>
          <p:nvSpPr>
            <p:cNvPr id="12306" name="TextBox 38"/>
            <p:cNvSpPr txBox="1"/>
            <p:nvPr/>
          </p:nvSpPr>
          <p:spPr>
            <a:xfrm>
              <a:off x="5004048" y="5513101"/>
              <a:ext cx="1006561" cy="66669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300" dirty="0"/>
                <a:t>1</a:t>
              </a:r>
              <a:endParaRPr lang="zh-CN" altLang="en-US" sz="2300" dirty="0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5687801" y="5805460"/>
              <a:ext cx="43151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8" name="TextBox 41"/>
            <p:cNvSpPr txBox="1"/>
            <p:nvPr/>
          </p:nvSpPr>
          <p:spPr>
            <a:xfrm>
              <a:off x="5395135" y="5724492"/>
              <a:ext cx="1006561" cy="66669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300" dirty="0"/>
                <a:t>4</a:t>
              </a:r>
              <a:endParaRPr lang="zh-CN" altLang="en-US" sz="2300" dirty="0"/>
            </a:p>
          </p:txBody>
        </p:sp>
        <p:sp>
          <p:nvSpPr>
            <p:cNvPr id="12309" name="TextBox 42"/>
            <p:cNvSpPr txBox="1"/>
            <p:nvPr/>
          </p:nvSpPr>
          <p:spPr>
            <a:xfrm>
              <a:off x="5393585" y="5292117"/>
              <a:ext cx="1006561" cy="66669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300" dirty="0"/>
                <a:t>1</a:t>
              </a:r>
              <a:endParaRPr lang="zh-CN" altLang="en-US" sz="2300" dirty="0"/>
            </a:p>
          </p:txBody>
        </p:sp>
      </p:grpSp>
      <p:sp>
        <p:nvSpPr>
          <p:cNvPr id="12305" name="Rectangle 34"/>
          <p:cNvSpPr/>
          <p:nvPr/>
        </p:nvSpPr>
        <p:spPr>
          <a:xfrm>
            <a:off x="2264921" y="2287177"/>
            <a:ext cx="374408" cy="82367"/>
          </a:xfrm>
          <a:prstGeom prst="rect">
            <a:avLst/>
          </a:prstGeom>
          <a:noFill/>
          <a:ln w="9525">
            <a:noFill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sz="100" dirty="0">
                <a:solidFill>
                  <a:schemeClr val="bg1"/>
                </a:solidFill>
              </a:rPr>
              <a:t>绿色圃中小学教育网</a:t>
            </a:r>
            <a:r>
              <a:rPr lang="en-US" altLang="zh-CN" sz="100" dirty="0">
                <a:solidFill>
                  <a:schemeClr val="bg1"/>
                </a:solidFill>
              </a:rPr>
              <a:t>http://www.lspjy.com</a:t>
            </a:r>
            <a:endParaRPr lang="en-US" altLang="zh-CN" dirty="0">
              <a:latin typeface="Arial" panose="020B0604020202020204" pitchFamily="34" charset="0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56100" y="3508355"/>
            <a:ext cx="1260669" cy="1259858"/>
          </a:xfrm>
          <a:prstGeom prst="rect">
            <a:avLst/>
          </a:prstGeom>
        </p:spPr>
      </p:pic>
      <p:sp>
        <p:nvSpPr>
          <p:cNvPr id="17" name="云形标注 16"/>
          <p:cNvSpPr/>
          <p:nvPr/>
        </p:nvSpPr>
        <p:spPr>
          <a:xfrm flipH="1">
            <a:off x="2080842" y="2700683"/>
            <a:ext cx="3122645" cy="1107441"/>
          </a:xfrm>
          <a:prstGeom prst="cloudCallout">
            <a:avLst>
              <a:gd name="adj1" fmla="val 49424"/>
              <a:gd name="adj2" fmla="val 63430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是带分数，读作：一又四分之一。</a:t>
            </a:r>
          </a:p>
        </p:txBody>
      </p:sp>
      <p:graphicFrame>
        <p:nvGraphicFramePr>
          <p:cNvPr id="18" name="对象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466507" y="2700683"/>
          <a:ext cx="387048" cy="705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5" imgW="215900" imgH="393700" progId="Equation.KSEE3">
                  <p:embed/>
                </p:oleObj>
              </mc:Choice>
              <mc:Fallback>
                <p:oleObj r:id="rId5" imgW="2159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66507" y="2700683"/>
                        <a:ext cx="387048" cy="705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26" grpId="0" bldLvl="0" animBg="1"/>
      <p:bldP spid="26" grpId="1" bldLvl="0" animBg="1"/>
      <p:bldP spid="27" grpId="0" bldLvl="0" animBg="1"/>
      <p:bldP spid="27" grpId="1" bldLvl="0" animBg="1"/>
      <p:bldP spid="30" grpId="0" bldLvl="0" animBg="1"/>
      <p:bldP spid="30" grpId="1" bldLvl="0" animBg="1"/>
      <p:bldP spid="31" grpId="0" bldLvl="0" animBg="1"/>
      <p:bldP spid="34" grpId="0" bldLvl="0" animBg="1"/>
      <p:bldP spid="1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455575" y="768532"/>
            <a:ext cx="6836920" cy="5032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淘气遇到了麻烦，你能帮助他解决吗？</a:t>
            </a:r>
          </a:p>
        </p:txBody>
      </p:sp>
      <p:pic>
        <p:nvPicPr>
          <p:cNvPr id="5" name="图片 5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CFFFA"/>
              </a:clrFrom>
              <a:clrTo>
                <a:srgbClr val="FC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7551" y="929929"/>
            <a:ext cx="255728" cy="26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椭圆 1"/>
          <p:cNvSpPr/>
          <p:nvPr/>
        </p:nvSpPr>
        <p:spPr>
          <a:xfrm>
            <a:off x="1435071" y="1635605"/>
            <a:ext cx="899656" cy="899077"/>
          </a:xfrm>
          <a:prstGeom prst="ellipse">
            <a:avLst/>
          </a:prstGeom>
          <a:solidFill>
            <a:srgbClr val="E6DCA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60" name="弧形 59"/>
          <p:cNvSpPr/>
          <p:nvPr/>
        </p:nvSpPr>
        <p:spPr>
          <a:xfrm rot="16200000">
            <a:off x="1446880" y="1641073"/>
            <a:ext cx="897925" cy="898503"/>
          </a:xfrm>
          <a:prstGeom prst="arc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6331" tIns="33165" rIns="66331" bIns="33165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cxnSp>
        <p:nvCxnSpPr>
          <p:cNvPr id="71" name="直接连接符 70"/>
          <p:cNvCxnSpPr/>
          <p:nvPr/>
        </p:nvCxnSpPr>
        <p:spPr>
          <a:xfrm>
            <a:off x="1885475" y="1635606"/>
            <a:ext cx="0" cy="8993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连接符 76"/>
          <p:cNvCxnSpPr/>
          <p:nvPr/>
        </p:nvCxnSpPr>
        <p:spPr>
          <a:xfrm rot="16200000">
            <a:off x="1895843" y="1628409"/>
            <a:ext cx="0" cy="8985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椭圆 87"/>
          <p:cNvSpPr/>
          <p:nvPr/>
        </p:nvSpPr>
        <p:spPr>
          <a:xfrm>
            <a:off x="2676849" y="1650571"/>
            <a:ext cx="899656" cy="899077"/>
          </a:xfrm>
          <a:prstGeom prst="ellipse">
            <a:avLst/>
          </a:prstGeom>
          <a:solidFill>
            <a:srgbClr val="E6DCA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94" name="弧形 93"/>
          <p:cNvSpPr/>
          <p:nvPr/>
        </p:nvSpPr>
        <p:spPr>
          <a:xfrm rot="16200000">
            <a:off x="2688658" y="1661794"/>
            <a:ext cx="897925" cy="898503"/>
          </a:xfrm>
          <a:prstGeom prst="arc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6331" tIns="33165" rIns="66331" bIns="33165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cxnSp>
        <p:nvCxnSpPr>
          <p:cNvPr id="100" name="直接连接符 99"/>
          <p:cNvCxnSpPr/>
          <p:nvPr/>
        </p:nvCxnSpPr>
        <p:spPr>
          <a:xfrm>
            <a:off x="3127253" y="1650571"/>
            <a:ext cx="0" cy="8993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接连接符 283"/>
          <p:cNvCxnSpPr/>
          <p:nvPr/>
        </p:nvCxnSpPr>
        <p:spPr>
          <a:xfrm rot="16200000">
            <a:off x="3137620" y="1643375"/>
            <a:ext cx="0" cy="8985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椭圆 284"/>
          <p:cNvSpPr/>
          <p:nvPr/>
        </p:nvSpPr>
        <p:spPr>
          <a:xfrm>
            <a:off x="3946273" y="1651722"/>
            <a:ext cx="899656" cy="899077"/>
          </a:xfrm>
          <a:prstGeom prst="ellipse">
            <a:avLst/>
          </a:prstGeom>
          <a:solidFill>
            <a:srgbClr val="E6DCA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286" name="弧形 285"/>
          <p:cNvSpPr/>
          <p:nvPr/>
        </p:nvSpPr>
        <p:spPr>
          <a:xfrm rot="16200000">
            <a:off x="3958082" y="1662945"/>
            <a:ext cx="897925" cy="898503"/>
          </a:xfrm>
          <a:prstGeom prst="arc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6331" tIns="33165" rIns="66331" bIns="33165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cxnSp>
        <p:nvCxnSpPr>
          <p:cNvPr id="287" name="直接连接符 286"/>
          <p:cNvCxnSpPr/>
          <p:nvPr/>
        </p:nvCxnSpPr>
        <p:spPr>
          <a:xfrm>
            <a:off x="4396677" y="1651722"/>
            <a:ext cx="0" cy="8993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直接连接符 287"/>
          <p:cNvCxnSpPr/>
          <p:nvPr/>
        </p:nvCxnSpPr>
        <p:spPr>
          <a:xfrm rot="16200000">
            <a:off x="4407044" y="1644526"/>
            <a:ext cx="0" cy="8985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椭圆 288"/>
          <p:cNvSpPr/>
          <p:nvPr/>
        </p:nvSpPr>
        <p:spPr>
          <a:xfrm>
            <a:off x="5196114" y="1640210"/>
            <a:ext cx="899656" cy="899077"/>
          </a:xfrm>
          <a:prstGeom prst="ellipse">
            <a:avLst/>
          </a:prstGeom>
          <a:solidFill>
            <a:srgbClr val="E6DCA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290" name="弧形 289"/>
          <p:cNvSpPr/>
          <p:nvPr/>
        </p:nvSpPr>
        <p:spPr>
          <a:xfrm rot="16200000">
            <a:off x="5207923" y="1651433"/>
            <a:ext cx="897925" cy="898503"/>
          </a:xfrm>
          <a:prstGeom prst="arc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6331" tIns="33165" rIns="66331" bIns="33165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cxnSp>
        <p:nvCxnSpPr>
          <p:cNvPr id="291" name="直接连接符 290"/>
          <p:cNvCxnSpPr/>
          <p:nvPr/>
        </p:nvCxnSpPr>
        <p:spPr>
          <a:xfrm>
            <a:off x="5646058" y="1640210"/>
            <a:ext cx="0" cy="8993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接连接符 291"/>
          <p:cNvCxnSpPr/>
          <p:nvPr/>
        </p:nvCxnSpPr>
        <p:spPr>
          <a:xfrm rot="16200000">
            <a:off x="5656885" y="1633014"/>
            <a:ext cx="0" cy="8985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5" name="Rectangle 36"/>
          <p:cNvSpPr/>
          <p:nvPr/>
        </p:nvSpPr>
        <p:spPr>
          <a:xfrm>
            <a:off x="598773" y="3067681"/>
            <a:ext cx="374408" cy="82367"/>
          </a:xfrm>
          <a:prstGeom prst="rect">
            <a:avLst/>
          </a:prstGeom>
          <a:noFill/>
          <a:ln w="9525">
            <a:noFill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sz="100" dirty="0">
                <a:solidFill>
                  <a:schemeClr val="bg1"/>
                </a:solidFill>
              </a:rPr>
              <a:t>绿色圃中小学教育网</a:t>
            </a:r>
            <a:r>
              <a:rPr lang="en-US" altLang="zh-CN" sz="100" dirty="0">
                <a:solidFill>
                  <a:schemeClr val="bg1"/>
                </a:solidFill>
              </a:rPr>
              <a:t>http://www.lspjy.com</a:t>
            </a: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295" name="椭圆 294"/>
          <p:cNvSpPr/>
          <p:nvPr/>
        </p:nvSpPr>
        <p:spPr>
          <a:xfrm>
            <a:off x="6500788" y="1626396"/>
            <a:ext cx="899656" cy="899077"/>
          </a:xfrm>
          <a:prstGeom prst="ellipse">
            <a:avLst/>
          </a:prstGeom>
          <a:solidFill>
            <a:srgbClr val="E6DCA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296" name="弧形 295"/>
          <p:cNvSpPr/>
          <p:nvPr/>
        </p:nvSpPr>
        <p:spPr>
          <a:xfrm rot="16200000">
            <a:off x="6510292" y="1623805"/>
            <a:ext cx="897925" cy="898503"/>
          </a:xfrm>
          <a:prstGeom prst="arc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6331" tIns="33165" rIns="66331" bIns="33165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cxnSp>
        <p:nvCxnSpPr>
          <p:cNvPr id="297" name="直接连接符 296"/>
          <p:cNvCxnSpPr/>
          <p:nvPr/>
        </p:nvCxnSpPr>
        <p:spPr>
          <a:xfrm rot="16200000">
            <a:off x="6946583" y="1628409"/>
            <a:ext cx="0" cy="8985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直接连接符 297"/>
          <p:cNvCxnSpPr/>
          <p:nvPr/>
        </p:nvCxnSpPr>
        <p:spPr>
          <a:xfrm>
            <a:off x="6966166" y="1616035"/>
            <a:ext cx="0" cy="8990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9" name="图片 298" descr="4.png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 flipH="1">
            <a:off x="1278673" y="3067740"/>
            <a:ext cx="828067" cy="148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0" name="云形标注 299"/>
          <p:cNvSpPr/>
          <p:nvPr/>
        </p:nvSpPr>
        <p:spPr>
          <a:xfrm>
            <a:off x="2478487" y="2862770"/>
            <a:ext cx="4018844" cy="1503910"/>
          </a:xfrm>
          <a:prstGeom prst="cloudCallout">
            <a:avLst>
              <a:gd name="adj1" fmla="val -60570"/>
              <a:gd name="adj2" fmla="val 10109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>
              <a:lnSpc>
                <a:spcPct val="18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我一张一张分，从图上看每人怎么分到了      ？</a:t>
            </a:r>
          </a:p>
        </p:txBody>
      </p:sp>
      <p:graphicFrame>
        <p:nvGraphicFramePr>
          <p:cNvPr id="301" name="对象 30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846389" y="3566375"/>
          <a:ext cx="336824" cy="57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r:id="rId5" imgW="228600" imgH="393700" progId="Equation.KSEE3">
                  <p:embed/>
                </p:oleObj>
              </mc:Choice>
              <mc:Fallback>
                <p:oleObj r:id="rId5" imgW="228600" imgH="393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46389" y="3566375"/>
                        <a:ext cx="336824" cy="57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88" grpId="0" bldLvl="0" animBg="1"/>
      <p:bldP spid="285" grpId="0" bldLvl="0" animBg="1"/>
      <p:bldP spid="289" grpId="0" bldLvl="0" animBg="1"/>
      <p:bldP spid="295" grpId="0" bldLvl="0" animBg="1"/>
      <p:bldP spid="3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819712" y="1685797"/>
            <a:ext cx="980981" cy="949959"/>
          </a:xfrm>
          <a:prstGeom prst="rect">
            <a:avLst/>
          </a:prstGeom>
        </p:spPr>
      </p:pic>
      <p:sp>
        <p:nvSpPr>
          <p:cNvPr id="3" name="云形标注 2"/>
          <p:cNvSpPr/>
          <p:nvPr/>
        </p:nvSpPr>
        <p:spPr>
          <a:xfrm flipH="1">
            <a:off x="2265150" y="930158"/>
            <a:ext cx="3793988" cy="1317878"/>
          </a:xfrm>
          <a:prstGeom prst="cloudCallout">
            <a:avLst>
              <a:gd name="adj1" fmla="val 67382"/>
              <a:gd name="adj2" fmla="val 15151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>
              <a:lnSpc>
                <a:spcPct val="140000"/>
              </a:lnSpc>
            </a:pP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 5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张饼平均分给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4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个人，每人至少分到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1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张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……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391688" y="3210428"/>
            <a:ext cx="897582" cy="1051724"/>
          </a:xfrm>
          <a:prstGeom prst="rect">
            <a:avLst/>
          </a:prstGeom>
        </p:spPr>
      </p:pic>
      <p:sp>
        <p:nvSpPr>
          <p:cNvPr id="13" name="云形标注 12"/>
          <p:cNvSpPr/>
          <p:nvPr/>
        </p:nvSpPr>
        <p:spPr>
          <a:xfrm flipH="1">
            <a:off x="3993041" y="3031764"/>
            <a:ext cx="2936033" cy="1614884"/>
          </a:xfrm>
          <a:prstGeom prst="cloudCallout">
            <a:avLst>
              <a:gd name="adj1" fmla="val -67558"/>
              <a:gd name="adj2" fmla="val -2780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>
              <a:lnSpc>
                <a:spcPct val="170000"/>
              </a:lnSpc>
            </a:pP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 5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个     相加是     。</a:t>
            </a:r>
          </a:p>
        </p:txBody>
      </p:sp>
      <p:graphicFrame>
        <p:nvGraphicFramePr>
          <p:cNvPr id="301" name="对象 30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050281" y="3549338"/>
          <a:ext cx="224856" cy="57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50281" y="3549338"/>
                        <a:ext cx="224856" cy="57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976891" y="3549338"/>
          <a:ext cx="224856" cy="57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r:id="rId7" imgW="152400" imgH="393700" progId="Equation.KSEE3">
                  <p:embed/>
                </p:oleObj>
              </mc:Choice>
              <mc:Fallback>
                <p:oleObj r:id="rId7" imgW="152400" imgH="393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76891" y="3549338"/>
                        <a:ext cx="224856" cy="57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ldLvl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455575" y="768532"/>
            <a:ext cx="6836920" cy="5032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认一认，说一说。</a:t>
            </a:r>
          </a:p>
        </p:txBody>
      </p:sp>
      <p:pic>
        <p:nvPicPr>
          <p:cNvPr id="5" name="图片 5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CFFFA"/>
              </a:clrFrom>
              <a:clrTo>
                <a:srgbClr val="FC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7551" y="929929"/>
            <a:ext cx="255728" cy="26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圆角矩形 3"/>
          <p:cNvSpPr/>
          <p:nvPr/>
        </p:nvSpPr>
        <p:spPr>
          <a:xfrm>
            <a:off x="1508104" y="1345507"/>
            <a:ext cx="5820920" cy="169270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560631" y="2434529"/>
            <a:ext cx="4712766" cy="378510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像                       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…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这样的分数是</a:t>
            </a:r>
            <a:r>
              <a:rPr lang="zh-CN" altLang="en-US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假分数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。</a:t>
            </a:r>
          </a:p>
        </p:txBody>
      </p:sp>
      <p:graphicFrame>
        <p:nvGraphicFramePr>
          <p:cNvPr id="8" name="对象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934547" y="2247576"/>
          <a:ext cx="1362039" cy="752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r:id="rId4" imgW="711200" imgH="393700" progId="Equation.KSEE3">
                  <p:embed/>
                </p:oleObj>
              </mc:Choice>
              <mc:Fallback>
                <p:oleObj r:id="rId4" imgW="711200" imgH="393700" progId="Equation.KSEE3">
                  <p:embed/>
                  <p:pic>
                    <p:nvPicPr>
                      <p:cNvPr id="0" name="图片 409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34547" y="2247576"/>
                        <a:ext cx="1362039" cy="752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flipH="1">
            <a:off x="785154" y="3673205"/>
            <a:ext cx="980981" cy="949959"/>
          </a:xfrm>
          <a:prstGeom prst="rect">
            <a:avLst/>
          </a:prstGeom>
        </p:spPr>
      </p:pic>
      <p:sp>
        <p:nvSpPr>
          <p:cNvPr id="10" name="云形标注 9"/>
          <p:cNvSpPr/>
          <p:nvPr/>
        </p:nvSpPr>
        <p:spPr>
          <a:xfrm flipH="1">
            <a:off x="2305698" y="3323705"/>
            <a:ext cx="3679717" cy="1189406"/>
          </a:xfrm>
          <a:prstGeom prst="cloudCallout">
            <a:avLst>
              <a:gd name="adj1" fmla="val 66541"/>
              <a:gd name="adj2" fmla="val 15311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>
              <a:lnSpc>
                <a:spcPct val="17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你能举几个真分数、假分数的例子吗？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560631" y="1623173"/>
            <a:ext cx="4712766" cy="378510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像                       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…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这样的分数是</a:t>
            </a:r>
            <a:r>
              <a:rPr lang="zh-CN" altLang="en-US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真分数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。</a:t>
            </a:r>
          </a:p>
        </p:txBody>
      </p:sp>
      <p:graphicFrame>
        <p:nvGraphicFramePr>
          <p:cNvPr id="17" name="对象 1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974865" y="1436220"/>
          <a:ext cx="1385538" cy="752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r:id="rId7" imgW="723900" imgH="393700" progId="Equation.KSEE3">
                  <p:embed/>
                </p:oleObj>
              </mc:Choice>
              <mc:Fallback>
                <p:oleObj r:id="rId7" imgW="723900" imgH="393700" progId="Equation.KSEE3">
                  <p:embed/>
                  <p:pic>
                    <p:nvPicPr>
                      <p:cNvPr id="0" name="图片 409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74865" y="1436220"/>
                        <a:ext cx="1385538" cy="752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7" grpId="0"/>
      <p:bldP spid="10" grpId="1" bldLvl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67" name="图片 45" descr="4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16820" y="2936906"/>
            <a:ext cx="5937034" cy="92094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1" name="Picture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763704" y="1793779"/>
            <a:ext cx="3815184" cy="66999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3" name="图片 61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133474" y="2904673"/>
            <a:ext cx="397415" cy="59976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4" name="图片 62" descr="6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555977" y="2894313"/>
            <a:ext cx="390504" cy="62624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5" name="图片 63" descr="7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231514" y="2926546"/>
            <a:ext cx="391655" cy="57444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6" name="图片 64" descr="8.pn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3575814" y="2904673"/>
            <a:ext cx="392807" cy="62739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7" name="图片 65" descr="9.pn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6002925" y="2904673"/>
            <a:ext cx="378984" cy="59976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8" name="图片 66" descr="10.pn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4097637" y="2915035"/>
            <a:ext cx="418150" cy="59055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9" name="图片 67" descr="11.png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5096358" y="2904674"/>
            <a:ext cx="365161" cy="6112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9" name="圆角矩形 68"/>
          <p:cNvSpPr/>
          <p:nvPr/>
        </p:nvSpPr>
        <p:spPr>
          <a:xfrm>
            <a:off x="2140512" y="2915034"/>
            <a:ext cx="1409959" cy="590559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70" name="TextBox 69"/>
          <p:cNvSpPr txBox="1"/>
          <p:nvPr/>
        </p:nvSpPr>
        <p:spPr>
          <a:xfrm>
            <a:off x="2378960" y="2537446"/>
            <a:ext cx="996418" cy="379891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zh-CN" altLang="en-US" dirty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真分数</a:t>
            </a:r>
          </a:p>
        </p:txBody>
      </p:sp>
      <p:sp>
        <p:nvSpPr>
          <p:cNvPr id="71" name="圆角矩形 70"/>
          <p:cNvSpPr/>
          <p:nvPr/>
        </p:nvSpPr>
        <p:spPr>
          <a:xfrm>
            <a:off x="3595396" y="2894313"/>
            <a:ext cx="2847565" cy="589407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72" name="TextBox 71"/>
          <p:cNvSpPr txBox="1"/>
          <p:nvPr/>
        </p:nvSpPr>
        <p:spPr>
          <a:xfrm>
            <a:off x="4490444" y="2537446"/>
            <a:ext cx="996417" cy="379891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zh-CN" altLang="en-US" dirty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假分数</a:t>
            </a:r>
          </a:p>
        </p:txBody>
      </p:sp>
      <p:pic>
        <p:nvPicPr>
          <p:cNvPr id="75" name="图片 74" descr="12.png"/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>
            <a:off x="5154876" y="3477964"/>
            <a:ext cx="2450149" cy="145509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455575" y="768532"/>
            <a:ext cx="6836920" cy="94028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下列分数哪些是真分数，哪些是假分数？将它们填在下面的        里。</a:t>
            </a:r>
          </a:p>
        </p:txBody>
      </p:sp>
      <p:pic>
        <p:nvPicPr>
          <p:cNvPr id="5" name="图片 5"/>
          <p:cNvPicPr>
            <a:picLocks noChangeAspect="1"/>
          </p:cNvPicPr>
          <p:nvPr/>
        </p:nvPicPr>
        <p:blipFill>
          <a:blip r:embed="rId12" cstate="email">
            <a:clrChange>
              <a:clrFrom>
                <a:srgbClr val="FCFFFA"/>
              </a:clrFrom>
              <a:clrTo>
                <a:srgbClr val="FC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7551" y="929929"/>
            <a:ext cx="255728" cy="26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圆角矩形 1"/>
          <p:cNvSpPr/>
          <p:nvPr/>
        </p:nvSpPr>
        <p:spPr>
          <a:xfrm>
            <a:off x="1816820" y="1244663"/>
            <a:ext cx="414694" cy="51573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bldLvl="0" animBg="1"/>
      <p:bldP spid="70" grpId="0"/>
      <p:bldP spid="71" grpId="0" bldLvl="0" animBg="1"/>
      <p:bldP spid="7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461</Words>
  <Application>Microsoft Office PowerPoint</Application>
  <PresentationFormat>全屏显示(16:9)</PresentationFormat>
  <Paragraphs>62</Paragraphs>
  <Slides>14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8" baseType="lpstr">
      <vt:lpstr>黑体</vt:lpstr>
      <vt:lpstr>华文楷体</vt:lpstr>
      <vt:lpstr>楷体</vt:lpstr>
      <vt:lpstr>楷体_GB2312</vt:lpstr>
      <vt:lpstr>隶书</vt:lpstr>
      <vt:lpstr>宋体</vt:lpstr>
      <vt:lpstr>微软雅黑</vt:lpstr>
      <vt:lpstr>Arial</vt:lpstr>
      <vt:lpstr>Calibri</vt:lpstr>
      <vt:lpstr>Calibri Light</vt:lpstr>
      <vt:lpstr>Wingdings</vt:lpstr>
      <vt:lpstr>WWW.2PPT.COM
</vt:lpstr>
      <vt:lpstr>Equation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2015-11-21T07:20:00Z</dcterms:created>
  <dcterms:modified xsi:type="dcterms:W3CDTF">2023-01-17T01:20:32Z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EF3B5AD8B6F0461AAEFED54E141E4F90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