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19" r:id="rId2"/>
    <p:sldId id="320" r:id="rId3"/>
    <p:sldId id="321" r:id="rId4"/>
    <p:sldId id="322" r:id="rId5"/>
    <p:sldId id="323" r:id="rId6"/>
    <p:sldId id="325" r:id="rId7"/>
    <p:sldId id="326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D4"/>
    <a:srgbClr val="0000FF"/>
    <a:srgbClr val="112991"/>
    <a:srgbClr val="155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 algn="ctr">
              <a:defRPr sz="4000" b="1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09061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单击此处编辑母版副标题样式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altLang="en-US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altLang="en-US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altLang="en-US" smtClean="0">
                <a:sym typeface="MS PGothic" panose="020B0600070205080204" pitchFamily="34" charset="-128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17764"/>
            <a:ext cx="9144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Clubs</a:t>
            </a:r>
            <a:endParaRPr lang="zh-CN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8623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16452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3600" b="1" kern="10" dirty="0" smtClean="0">
                <a:ln w="1270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World!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4339"/>
          <p:cNvSpPr txBox="1"/>
          <p:nvPr/>
        </p:nvSpPr>
        <p:spPr>
          <a:xfrm>
            <a:off x="132536" y="572135"/>
            <a:ext cx="4262755" cy="40786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indent="0" algn="r" fontAlgn="auto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throw away</a:t>
            </a:r>
          </a:p>
          <a:p>
            <a:pPr marL="0" indent="0" algn="r" fontAlgn="auto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encourage sb. to do </a:t>
            </a:r>
            <a:r>
              <a:rPr lang="en-US" altLang="zh-CN" sz="3200" b="1" dirty="0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 neither... nor... </a:t>
            </a:r>
          </a:p>
          <a:p>
            <a:pPr marL="0" indent="0" algn="r" fontAlgn="auto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turn off</a:t>
            </a:r>
          </a:p>
          <a:p>
            <a:pPr marL="0" indent="0" algn="r" fontAlgn="auto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shut down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4848046" y="720554"/>
            <a:ext cx="384302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扔掉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鼓励某人做某事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既不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也不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关掉；关闭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关闭；停下</a:t>
            </a:r>
          </a:p>
        </p:txBody>
      </p:sp>
      <p:pic>
        <p:nvPicPr>
          <p:cNvPr id="2" name="图片 1" descr="timg (2)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38975" y="4173220"/>
            <a:ext cx="1906905" cy="254190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285" y="1696085"/>
            <a:ext cx="7886700" cy="439039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What do you do when you see somebody throwing garbage on the ground?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Does your school have an environment club?</a:t>
            </a:r>
          </a:p>
        </p:txBody>
      </p:sp>
      <p:sp>
        <p:nvSpPr>
          <p:cNvPr id="5" name="矩形 4"/>
          <p:cNvSpPr/>
          <p:nvPr/>
        </p:nvSpPr>
        <p:spPr>
          <a:xfrm>
            <a:off x="2141538" y="517525"/>
            <a:ext cx="486092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 ABOUT IT</a:t>
            </a:r>
          </a:p>
        </p:txBody>
      </p:sp>
      <p:pic>
        <p:nvPicPr>
          <p:cNvPr id="2" name="图片 1" descr="L[V7{}O8RWE(TM`V[_EC{O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8240" y="3976370"/>
            <a:ext cx="1941830" cy="273939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79738" y="434975"/>
            <a:ext cx="318325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6400" y="1848485"/>
            <a:ext cx="8330565" cy="335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North America, many students join environment clubs. In an environment club, students work together to reduce pollution and protect the environment. The following is a list of their activities and advice. </a:t>
            </a:r>
          </a:p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No­garbage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lunches: How much garbage do you throw away after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lunch？Environment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clubs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6400" y="1203325"/>
            <a:ext cx="8558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and read the passage.</a:t>
            </a:r>
          </a:p>
        </p:txBody>
      </p:sp>
      <p:pic>
        <p:nvPicPr>
          <p:cNvPr id="3" name="L44课文朗读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15175" y="12858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7035" y="570230"/>
            <a:ext cx="8330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encourage students to bring their lunches in reusable bags and dishes. The class with the least garbage gets a prize.</a:t>
            </a:r>
          </a:p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No­car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days: On a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no­car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day, nobody comes to school in a car—neither the students nor the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teachers！Cars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pollute our air, so remember: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Walk, skip, bike or run.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Use your 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legs！It's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lots of fun!</a:t>
            </a:r>
          </a:p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·Bring your own shopping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bag！Bring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your own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6399" y="492760"/>
            <a:ext cx="8330565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bag when you go shopping. It's a good way to reduce packaging.</a:t>
            </a:r>
          </a:p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·Save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water！Did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know that a leaky toilet can waste 20 to 40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litres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 water an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hour？In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year, that would fill a large swimming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pool！In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environment clubs, students fix leaky toilets and sinks.</a:t>
            </a:r>
          </a:p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·Save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electricity！Turn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off the lights when you leave a room. Turn off the television and shut down the computer when you are not using them.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3"/>
          <p:cNvSpPr txBox="1"/>
          <p:nvPr/>
        </p:nvSpPr>
        <p:spPr>
          <a:xfrm>
            <a:off x="749935" y="1156087"/>
            <a:ext cx="906018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the lesson and answer the questions.</a:t>
            </a:r>
          </a:p>
        </p:txBody>
      </p:sp>
      <p:sp>
        <p:nvSpPr>
          <p:cNvPr id="16386" name="Oval 7"/>
          <p:cNvSpPr/>
          <p:nvPr/>
        </p:nvSpPr>
        <p:spPr>
          <a:xfrm>
            <a:off x="254635" y="1447552"/>
            <a:ext cx="495300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49153" name="文本框 40961"/>
          <p:cNvSpPr txBox="1"/>
          <p:nvPr/>
        </p:nvSpPr>
        <p:spPr>
          <a:xfrm>
            <a:off x="2963545" y="605542"/>
            <a:ext cx="2526665" cy="643890"/>
          </a:xfrm>
          <a:prstGeom prst="rect">
            <a:avLst/>
          </a:prstGeom>
          <a:solidFill>
            <a:srgbClr val="D39E90"/>
          </a:solidFill>
          <a:ln w="9525">
            <a:noFill/>
          </a:ln>
        </p:spPr>
        <p:txBody>
          <a:bodyPr wrap="none" lIns="91429" tIns="45715" rIns="91429" bIns="45715" anchor="t">
            <a:spAutoFit/>
          </a:bodyPr>
          <a:lstStyle/>
          <a:p>
            <a:pPr defTabSz="91313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Let’s Do It!</a:t>
            </a:r>
          </a:p>
        </p:txBody>
      </p:sp>
      <p:sp>
        <p:nvSpPr>
          <p:cNvPr id="34820" name="文本框 34819"/>
          <p:cNvSpPr txBox="1"/>
          <p:nvPr/>
        </p:nvSpPr>
        <p:spPr>
          <a:xfrm>
            <a:off x="351155" y="1947932"/>
            <a:ext cx="8719820" cy="39574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Why do many students join environment clubs in North America？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Because they want to reduce pollution and protect the environment.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Why do the students take their own bags when they go shopping？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Because it's a good way to reduce packaging.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文本框 34819"/>
          <p:cNvSpPr txBox="1"/>
          <p:nvPr/>
        </p:nvSpPr>
        <p:spPr>
          <a:xfrm>
            <a:off x="311785" y="428625"/>
            <a:ext cx="8719820" cy="33239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How do the students in an environment club save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water？How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do they save electricity？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They fix leaky toilets and sinks. Turn off the lights when they leave a room. Turn off televisions and shut down computers when they are not using them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 descr="K(GAC9BC1G0I9[8QP~%1URR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61635" y="3685937"/>
            <a:ext cx="3202940" cy="22504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44034"/>
          <p:cNvSpPr txBox="1"/>
          <p:nvPr/>
        </p:nvSpPr>
        <p:spPr>
          <a:xfrm>
            <a:off x="1352550" y="182880"/>
            <a:ext cx="77946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Fill in the blanks with the correct forms of the words in the box.</a:t>
            </a:r>
          </a:p>
        </p:txBody>
      </p:sp>
      <p:sp>
        <p:nvSpPr>
          <p:cNvPr id="16386" name="文本框 44038"/>
          <p:cNvSpPr txBox="1"/>
          <p:nvPr/>
        </p:nvSpPr>
        <p:spPr>
          <a:xfrm>
            <a:off x="838200" y="1381760"/>
            <a:ext cx="7315200" cy="737235"/>
          </a:xfrm>
          <a:prstGeom prst="rect">
            <a:avLst/>
          </a:prstGeom>
          <a:solidFill>
            <a:srgbClr val="F3F0C5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waste  least   nobody   shut    pollute</a:t>
            </a:r>
          </a:p>
        </p:txBody>
      </p:sp>
      <p:sp>
        <p:nvSpPr>
          <p:cNvPr id="16387" name="文本框 44039"/>
          <p:cNvSpPr txBox="1"/>
          <p:nvPr/>
        </p:nvSpPr>
        <p:spPr>
          <a:xfrm>
            <a:off x="457200" y="2118995"/>
            <a:ext cx="8382000" cy="39693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soap factory _______ the drinking water in this area.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Students should not _____ paper.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_______ knows when life on the earth started.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 who talks the most knows the 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couldn’t ____ the window because it was stuck.</a:t>
            </a:r>
          </a:p>
        </p:txBody>
      </p:sp>
      <p:sp>
        <p:nvSpPr>
          <p:cNvPr id="44041" name="文本框 44040"/>
          <p:cNvSpPr txBox="1"/>
          <p:nvPr/>
        </p:nvSpPr>
        <p:spPr>
          <a:xfrm>
            <a:off x="3455035" y="2119630"/>
            <a:ext cx="21634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polluted</a:t>
            </a:r>
          </a:p>
        </p:txBody>
      </p:sp>
      <p:sp>
        <p:nvSpPr>
          <p:cNvPr id="44042" name="文本框 44041"/>
          <p:cNvSpPr txBox="1"/>
          <p:nvPr/>
        </p:nvSpPr>
        <p:spPr>
          <a:xfrm>
            <a:off x="3980180" y="3427730"/>
            <a:ext cx="103187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waste</a:t>
            </a:r>
          </a:p>
        </p:txBody>
      </p:sp>
      <p:sp>
        <p:nvSpPr>
          <p:cNvPr id="44043" name="文本框 44042"/>
          <p:cNvSpPr txBox="1"/>
          <p:nvPr/>
        </p:nvSpPr>
        <p:spPr>
          <a:xfrm>
            <a:off x="838200" y="4017645"/>
            <a:ext cx="182245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Nobody </a:t>
            </a:r>
          </a:p>
        </p:txBody>
      </p:sp>
      <p:sp>
        <p:nvSpPr>
          <p:cNvPr id="44044" name="文本框 44043"/>
          <p:cNvSpPr txBox="1"/>
          <p:nvPr/>
        </p:nvSpPr>
        <p:spPr>
          <a:xfrm>
            <a:off x="5920105" y="4664710"/>
            <a:ext cx="87439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least</a:t>
            </a:r>
          </a:p>
        </p:txBody>
      </p:sp>
      <p:sp>
        <p:nvSpPr>
          <p:cNvPr id="44045" name="文本框 44044"/>
          <p:cNvSpPr txBox="1"/>
          <p:nvPr/>
        </p:nvSpPr>
        <p:spPr>
          <a:xfrm>
            <a:off x="2489200" y="5351145"/>
            <a:ext cx="83439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shut</a:t>
            </a:r>
          </a:p>
        </p:txBody>
      </p:sp>
      <p:sp>
        <p:nvSpPr>
          <p:cNvPr id="2" name="Oval 7"/>
          <p:cNvSpPr/>
          <p:nvPr/>
        </p:nvSpPr>
        <p:spPr>
          <a:xfrm>
            <a:off x="838200" y="406400"/>
            <a:ext cx="514350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42" grpId="0"/>
      <p:bldP spid="44043" grpId="0"/>
      <p:bldP spid="44044" grpId="0"/>
      <p:bldP spid="440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46081"/>
          <p:cNvSpPr txBox="1"/>
          <p:nvPr/>
        </p:nvSpPr>
        <p:spPr>
          <a:xfrm>
            <a:off x="979170" y="1091565"/>
            <a:ext cx="828992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the passage and fill in the blanks.</a:t>
            </a:r>
          </a:p>
        </p:txBody>
      </p:sp>
      <p:sp>
        <p:nvSpPr>
          <p:cNvPr id="17410" name="文本框 46083"/>
          <p:cNvSpPr txBox="1"/>
          <p:nvPr/>
        </p:nvSpPr>
        <p:spPr>
          <a:xfrm>
            <a:off x="533400" y="1736725"/>
            <a:ext cx="8382000" cy="39693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In some countries of the world, people have started to reduce the amount of garbage they make. How? First, they buy ______ things. They try to buy only what they really need. When you buy fewer things, you _____ away fewer things. Second, they reuse things. </a:t>
            </a:r>
          </a:p>
        </p:txBody>
      </p:sp>
      <p:sp>
        <p:nvSpPr>
          <p:cNvPr id="46085" name="文本框 46084"/>
          <p:cNvSpPr txBox="1"/>
          <p:nvPr/>
        </p:nvSpPr>
        <p:spPr>
          <a:xfrm>
            <a:off x="3223895" y="3060065"/>
            <a:ext cx="103187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fewer</a:t>
            </a:r>
          </a:p>
        </p:txBody>
      </p:sp>
      <p:sp>
        <p:nvSpPr>
          <p:cNvPr id="46086" name="文本框 46085"/>
          <p:cNvSpPr txBox="1"/>
          <p:nvPr/>
        </p:nvSpPr>
        <p:spPr>
          <a:xfrm>
            <a:off x="1489075" y="4305300"/>
            <a:ext cx="108394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throw</a:t>
            </a:r>
          </a:p>
        </p:txBody>
      </p:sp>
      <p:sp>
        <p:nvSpPr>
          <p:cNvPr id="16386" name="Oval 7"/>
          <p:cNvSpPr/>
          <p:nvPr/>
        </p:nvSpPr>
        <p:spPr>
          <a:xfrm>
            <a:off x="533400" y="1163955"/>
            <a:ext cx="445770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48130"/>
          <p:cNvSpPr txBox="1"/>
          <p:nvPr/>
        </p:nvSpPr>
        <p:spPr>
          <a:xfrm>
            <a:off x="381000" y="932180"/>
            <a:ext cx="8382000" cy="39693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They use things, and then they use them again! Third, they recycle things. They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  make old things into new things. People call these the “three Rs”: reduce, _____ and ______. The three Rs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help us remember that _________ is a problem. </a:t>
            </a:r>
          </a:p>
        </p:txBody>
      </p:sp>
      <p:sp>
        <p:nvSpPr>
          <p:cNvPr id="48132" name="文本框 48131"/>
          <p:cNvSpPr txBox="1"/>
          <p:nvPr/>
        </p:nvSpPr>
        <p:spPr>
          <a:xfrm>
            <a:off x="4433570" y="2875280"/>
            <a:ext cx="98615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reuse</a:t>
            </a:r>
          </a:p>
        </p:txBody>
      </p:sp>
      <p:sp>
        <p:nvSpPr>
          <p:cNvPr id="48133" name="文本框 48132"/>
          <p:cNvSpPr txBox="1"/>
          <p:nvPr/>
        </p:nvSpPr>
        <p:spPr>
          <a:xfrm>
            <a:off x="5897245" y="2875280"/>
            <a:ext cx="124333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recycle</a:t>
            </a:r>
          </a:p>
        </p:txBody>
      </p:sp>
      <p:sp>
        <p:nvSpPr>
          <p:cNvPr id="48135" name="文本框 48134"/>
          <p:cNvSpPr txBox="1"/>
          <p:nvPr/>
        </p:nvSpPr>
        <p:spPr>
          <a:xfrm>
            <a:off x="5745480" y="3470910"/>
            <a:ext cx="154622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pollution</a:t>
            </a:r>
          </a:p>
        </p:txBody>
      </p:sp>
      <p:pic>
        <p:nvPicPr>
          <p:cNvPr id="5" name="图片 4" descr="timg (5)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0" y="4346575"/>
            <a:ext cx="3321685" cy="233870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8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8345" y="1165860"/>
            <a:ext cx="8075295" cy="452628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1. Be able to use the words and phrases: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reduce, reusable, least, pollute, skip, packaging, leaky, waste, 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litre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sink, electricity, shut, throw away, encourage sb. to do 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sth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 , neither... nor... , turn off, shut down</a:t>
            </a:r>
            <a:endParaRPr lang="en-US" altLang="zh-CN" sz="28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28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Learn the environment club and learn to protect the </a:t>
            </a:r>
            <a:r>
              <a:rPr kumimoji="1" lang="en-US" altLang="zh-CN" sz="2800" b="1" kern="12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environment</a:t>
            </a:r>
            <a:endParaRPr kumimoji="1" lang="en-US" altLang="zh-CN" sz="2800" b="1" kern="1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60009" y="335132"/>
            <a:ext cx="429641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6150" name="Picture 6" descr="QQ截图2014090111490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6840" y="1308418"/>
            <a:ext cx="611188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QQ截图2014090111490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8968" y="4539783"/>
            <a:ext cx="611188" cy="569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框 29699"/>
          <p:cNvSpPr txBox="1"/>
          <p:nvPr/>
        </p:nvSpPr>
        <p:spPr>
          <a:xfrm>
            <a:off x="845185" y="559812"/>
            <a:ext cx="7924800" cy="206210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 fontAlgn="auto">
              <a:lnSpc>
                <a:spcPct val="100000"/>
              </a:lnSpc>
              <a:buClr>
                <a:schemeClr val="bg1"/>
              </a:buClr>
              <a:buAutoNum type="arabicPeriod"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Suppose your school's environment club wants to make a poster about littering and recycling. Can you make one？Here's an example.</a:t>
            </a:r>
          </a:p>
        </p:txBody>
      </p:sp>
      <p:sp>
        <p:nvSpPr>
          <p:cNvPr id="16386" name="Oval 7"/>
          <p:cNvSpPr/>
          <p:nvPr/>
        </p:nvSpPr>
        <p:spPr>
          <a:xfrm>
            <a:off x="469900" y="1268095"/>
            <a:ext cx="683260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1985" y="2621915"/>
            <a:ext cx="8330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Pollution！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nice, clean schoolyard. Let's keep it this way.</a:t>
            </a:r>
          </a:p>
          <a:p>
            <a:pPr indent="0" algn="ctr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litter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7035" y="1004570"/>
            <a:ext cx="833056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Always put your garbage in a garbage can.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Never throw it on the ground.</a:t>
            </a:r>
          </a:p>
          <a:p>
            <a:pPr indent="0" algn="ctr" fontAlgn="auto">
              <a:lnSpc>
                <a:spcPct val="150000"/>
              </a:lnSpc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Recycle！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Stop and think before you throw something out：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Can I use this again？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Can this be recycled？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Together，we can help keep our world clean！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0002" y="707346"/>
            <a:ext cx="414083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13382" y="1501021"/>
            <a:ext cx="855345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In an environment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club，students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work together to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reduce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pollution and protect the environment.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reduce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v．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减少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其反义词为increase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增加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)。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常用短语：reduce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to减少到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……；reduce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by减少了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 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例：The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number of the students has reduced to 200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year. 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今年的学生数量已减少到了两百人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7830" y="664845"/>
            <a:ext cx="8308340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2.How much garbage do you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throw away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after lunch？　　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throw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away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丢掉，扔掉。它相当于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throw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out/throw off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。该短语是动副型短语，当宾语是代词时，要放在throw与away之间；当宾语是名词时，置于throw与away之间或away之后均可。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例：Don't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throw away the old bottles. They are still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useful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不要扔掉这些旧瓶子。它们还有用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7830" y="655955"/>
            <a:ext cx="8308340" cy="36009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3.Environment clubs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encourage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students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bring their lunches in reusable bags and dishes.　　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encourage sb.to do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sth.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鼓励某人做某事。其中，动词不定式作宾语补足语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例：My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teacher always encourages me to work hard. 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我的老师总是鼓励我努力学习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 descr="W4YTSY{S%%H$D}XT(MU)QQ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2215" y="4179570"/>
            <a:ext cx="2679700" cy="24536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7830" y="692150"/>
            <a:ext cx="830834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The class with the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least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garbage gets a prize.　　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least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是little的最高级形式，意为“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最少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”，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修饰不可数名词。最高级前面通常要用定冠词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例：Tom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drank the least milk among the three boys.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这三个男孩中，汤姆喝的牛奶最少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 descr="91 截屏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24145" y="4661535"/>
            <a:ext cx="3740785" cy="204660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7830" y="833755"/>
            <a:ext cx="8308340" cy="35086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5．It's a good way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reduce packaging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该句中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reduce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packaging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是动词不定式短语作后置定语，修饰way。此句可转化为一个含定语从句的复合句：It's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 good way (that) you reduce packaging.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way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在此作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方式、方法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讲，其后可接动词不定式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短语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)、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of短语及that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/in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which引导的从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句作定语，that可省略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7830" y="562610"/>
            <a:ext cx="8308340" cy="2192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例：It's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 good way to practice spoken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English.＝It's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 good way of practicing spoken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English.＝It's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 good way(that)you practice spoken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English.那是一个练习英语口语的好方法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图片7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28589" y="2754685"/>
            <a:ext cx="3038475" cy="321373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7830" y="640715"/>
            <a:ext cx="8308340" cy="36009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6．Did you know that a leaky toilet can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waste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20 to 40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litres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water an hour？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waste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v．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浪费。常构成固定搭配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waste water/electricity/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oil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等。其反义词为save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节约，节省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例：The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naughty boy wasted much money.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那个淘气的男孩浪费了很多钱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 descr="7~F{VVJJ7R7K[2[J1DXT[P3_看图王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0020" y="4423410"/>
            <a:ext cx="2400300" cy="226504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99207" y="573229"/>
            <a:ext cx="8308340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7．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Turn off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television and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shut down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computer when you are not using them.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辨析】turn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off、turn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on、turn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up与turn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down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417830" y="2770505"/>
          <a:ext cx="7962265" cy="3105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意为“关掉，关闭”，一般指关闭电源、水等，后面常接电器、仪器等。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意为“打开”，一般指打开电源、水等，后面常接电器、仪器等。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调大电器等的频率、音量等。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调小电器等的频率、音量等。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subTitle" sz="quarter" idx="1"/>
          </p:nvPr>
        </p:nvSpPr>
        <p:spPr>
          <a:xfrm>
            <a:off x="775335" y="551815"/>
            <a:ext cx="8229600" cy="452596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Learn some key sentences: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In 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environment club, students work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together to reduce pollution and protect the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environment.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How much garbage do you throw away after lunch？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Environment clubs encourage students to bring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their lunches in reusable bags and dishes.</a:t>
            </a:r>
          </a:p>
        </p:txBody>
      </p:sp>
      <p:pic>
        <p:nvPicPr>
          <p:cNvPr id="2" name="图片 1" descr="图片9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5932805" y="5000625"/>
            <a:ext cx="3072130" cy="1689100"/>
          </a:xfrm>
          <a:prstGeom prst="rect">
            <a:avLst/>
          </a:prstGeom>
        </p:spPr>
      </p:pic>
      <p:pic>
        <p:nvPicPr>
          <p:cNvPr id="6150" name="Picture 6" descr="QQ截图2014090111490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3830" y="740093"/>
            <a:ext cx="611188" cy="569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24790" y="541020"/>
            <a:ext cx="8927465" cy="44542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例：Please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turn off the radio. My grandma is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sleeping.请关掉收音机，我的奶奶正在睡觉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Could you please help me turn on the TV？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你能帮我打开电视吗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can't hear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clearly.Please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turn up the MP3.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我听不清楚。请调大MP3的音量。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turned down the radio.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他调小了收音机的音量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7830" y="950595"/>
            <a:ext cx="830834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shut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down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也可意为“关闭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停下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”。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它强调机器等停止运转、关闭窗户等，也可指关闭公司、工厂、店铺等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bg1"/>
              </a:buClr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restaura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nt shut down last year.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这家饭店去年倒闭了。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But the company shut down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in 1995.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bg1"/>
              </a:buClr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但这家公司在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1995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年关闭了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7651"/>
          <p:cNvSpPr txBox="1"/>
          <p:nvPr/>
        </p:nvSpPr>
        <p:spPr>
          <a:xfrm>
            <a:off x="711200" y="1584548"/>
            <a:ext cx="8001000" cy="46158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School should be surrounded by a pure and healthy e__________.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Chemical wastes p______ the rivers and streams.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The ship was l______ badly.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You should not w____ food when many people are hungry. </a:t>
            </a:r>
          </a:p>
        </p:txBody>
      </p:sp>
      <p:sp>
        <p:nvSpPr>
          <p:cNvPr id="25602" name="文本框 27652"/>
          <p:cNvSpPr txBox="1"/>
          <p:nvPr/>
        </p:nvSpPr>
        <p:spPr>
          <a:xfrm>
            <a:off x="352425" y="1001300"/>
            <a:ext cx="81756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根据句意和首字母及汉语提示完成句子。</a:t>
            </a:r>
          </a:p>
        </p:txBody>
      </p:sp>
      <p:sp>
        <p:nvSpPr>
          <p:cNvPr id="27654" name="文本框 27653"/>
          <p:cNvSpPr txBox="1"/>
          <p:nvPr/>
        </p:nvSpPr>
        <p:spPr>
          <a:xfrm>
            <a:off x="2451100" y="2218913"/>
            <a:ext cx="195326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nvironment</a:t>
            </a:r>
          </a:p>
        </p:txBody>
      </p:sp>
      <p:sp>
        <p:nvSpPr>
          <p:cNvPr id="27655" name="文本框 27654"/>
          <p:cNvSpPr txBox="1"/>
          <p:nvPr/>
        </p:nvSpPr>
        <p:spPr>
          <a:xfrm>
            <a:off x="4032250" y="3085688"/>
            <a:ext cx="103251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ollute</a:t>
            </a:r>
          </a:p>
        </p:txBody>
      </p:sp>
      <p:sp>
        <p:nvSpPr>
          <p:cNvPr id="27656" name="文本框 27655"/>
          <p:cNvSpPr txBox="1"/>
          <p:nvPr/>
        </p:nvSpPr>
        <p:spPr>
          <a:xfrm>
            <a:off x="3308985" y="3946748"/>
            <a:ext cx="119062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eaking</a:t>
            </a:r>
          </a:p>
        </p:txBody>
      </p:sp>
      <p:sp>
        <p:nvSpPr>
          <p:cNvPr id="27657" name="文本框 27656"/>
          <p:cNvSpPr txBox="1"/>
          <p:nvPr/>
        </p:nvSpPr>
        <p:spPr>
          <a:xfrm>
            <a:off x="3724275" y="4812888"/>
            <a:ext cx="77533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aste</a:t>
            </a:r>
          </a:p>
        </p:txBody>
      </p:sp>
      <p:sp>
        <p:nvSpPr>
          <p:cNvPr id="5" name="矩形 4"/>
          <p:cNvSpPr/>
          <p:nvPr/>
        </p:nvSpPr>
        <p:spPr>
          <a:xfrm>
            <a:off x="3135947" y="297085"/>
            <a:ext cx="240728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/>
      <p:bldP spid="276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28675"/>
          <p:cNvSpPr txBox="1"/>
          <p:nvPr/>
        </p:nvSpPr>
        <p:spPr>
          <a:xfrm>
            <a:off x="351155" y="635318"/>
            <a:ext cx="8077200" cy="48310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I have to __________ (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关闭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 my blog.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6. The glass from bottles can be r_______.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7. We should take ________ (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可重复利用的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 bags for shopping.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8. Mr. Smith can drink five ______ (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公升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 of beer.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9. The firm has ___(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更少的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 money and fewer staff than last year.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8677" name="文本框 28676"/>
          <p:cNvSpPr txBox="1"/>
          <p:nvPr/>
        </p:nvSpPr>
        <p:spPr>
          <a:xfrm>
            <a:off x="3194050" y="2089150"/>
            <a:ext cx="146050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reusable</a:t>
            </a:r>
          </a:p>
        </p:txBody>
      </p:sp>
      <p:sp>
        <p:nvSpPr>
          <p:cNvPr id="28678" name="文本框 28677"/>
          <p:cNvSpPr txBox="1"/>
          <p:nvPr/>
        </p:nvSpPr>
        <p:spPr>
          <a:xfrm>
            <a:off x="5447665" y="1503680"/>
            <a:ext cx="128968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ecycled</a:t>
            </a:r>
          </a:p>
        </p:txBody>
      </p:sp>
      <p:sp>
        <p:nvSpPr>
          <p:cNvPr id="28679" name="文本框 28678"/>
          <p:cNvSpPr txBox="1"/>
          <p:nvPr/>
        </p:nvSpPr>
        <p:spPr>
          <a:xfrm>
            <a:off x="2204085" y="635635"/>
            <a:ext cx="175260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shut down</a:t>
            </a:r>
          </a:p>
        </p:txBody>
      </p:sp>
      <p:sp>
        <p:nvSpPr>
          <p:cNvPr id="28680" name="文本框 28679"/>
          <p:cNvSpPr txBox="1"/>
          <p:nvPr/>
        </p:nvSpPr>
        <p:spPr>
          <a:xfrm>
            <a:off x="4654550" y="3360103"/>
            <a:ext cx="94678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litres</a:t>
            </a:r>
          </a:p>
        </p:txBody>
      </p:sp>
      <p:sp>
        <p:nvSpPr>
          <p:cNvPr id="28681" name="文本框 28680"/>
          <p:cNvSpPr txBox="1"/>
          <p:nvPr/>
        </p:nvSpPr>
        <p:spPr>
          <a:xfrm>
            <a:off x="2722245" y="4097338"/>
            <a:ext cx="71691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less</a:t>
            </a:r>
          </a:p>
        </p:txBody>
      </p:sp>
      <p:pic>
        <p:nvPicPr>
          <p:cNvPr id="2" name="图片 1" descr="QQ图片20180201094048_看图王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30875" y="4882515"/>
            <a:ext cx="2487295" cy="18186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79" grpId="0"/>
      <p:bldP spid="28680" grpId="0"/>
      <p:bldP spid="286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802021506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5" y="715645"/>
            <a:ext cx="8961120" cy="60051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34565" y="2056765"/>
            <a:ext cx="586041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Learn some new words and expressions.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Be able to understand this text.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Call in people to work together to make our environment clean.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01683" y="492125"/>
            <a:ext cx="254190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01316" y="568960"/>
            <a:ext cx="285242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523875" y="1575435"/>
            <a:ext cx="8280400" cy="3022600"/>
          </a:xfrm>
        </p:spPr>
        <p:txBody>
          <a:bodyPr wrap="square" lIns="91440" tIns="45720" rIns="91440" bIns="45720" anchor="t">
            <a:no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1. Finish the exercises of Lesson 44.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Preview next lesson</a:t>
            </a:r>
            <a:r>
              <a:rPr lang="en-US" altLang="zh-CN" b="1" dirty="0" smtClean="0">
                <a:latin typeface="Times New Roman" panose="02020603050405020304" pitchFamily="18" charset="0"/>
              </a:rPr>
              <a:t>.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3. According to the text, think about the measures to protect the environment and write down your answer.  </a:t>
            </a:r>
          </a:p>
        </p:txBody>
      </p:sp>
      <p:pic>
        <p:nvPicPr>
          <p:cNvPr id="3" name="图片 2" descr="AJ$KB9XD05)XFEH_D9OHVWN"/>
          <p:cNvPicPr>
            <a:picLocks noChangeAspect="1"/>
          </p:cNvPicPr>
          <p:nvPr/>
        </p:nvPicPr>
        <p:blipFill>
          <a:blip r:embed="rId2" cstate="email"/>
          <a:srcRect b="3486"/>
          <a:stretch>
            <a:fillRect/>
          </a:stretch>
        </p:blipFill>
        <p:spPr>
          <a:xfrm>
            <a:off x="6460490" y="4187190"/>
            <a:ext cx="2343785" cy="26136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/>
        </p:nvSpPr>
        <p:spPr>
          <a:xfrm>
            <a:off x="353694" y="518010"/>
            <a:ext cx="85123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The class with the least garbage gets a prize.</a:t>
            </a:r>
          </a:p>
          <a:p>
            <a:pPr marL="0" marR="0"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 It's a good way to reduce packaging.</a:t>
            </a:r>
          </a:p>
          <a:p>
            <a:pPr marL="0" marR="0"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 Did you know that a leaky toilet can waste 20</a:t>
            </a:r>
          </a:p>
          <a:p>
            <a:pPr marL="0" marR="0"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to 40 litres of water an hour？</a:t>
            </a:r>
          </a:p>
          <a:p>
            <a:pPr marL="0" marR="0"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 Turn off the television and shut down the </a:t>
            </a:r>
          </a:p>
          <a:p>
            <a:pPr marL="0" marR="0"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computer when you are not using them.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/>
          <p:nvPr/>
        </p:nvSpPr>
        <p:spPr>
          <a:xfrm>
            <a:off x="1118870" y="1355090"/>
            <a:ext cx="75628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6" name="矩形 5"/>
          <p:cNvSpPr/>
          <p:nvPr/>
        </p:nvSpPr>
        <p:spPr>
          <a:xfrm>
            <a:off x="3443605" y="466090"/>
            <a:ext cx="19989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 in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390" y="2181860"/>
            <a:ext cx="4285615" cy="2790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905" y="2954020"/>
            <a:ext cx="4761865" cy="333311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/>
          <p:nvPr/>
        </p:nvSpPr>
        <p:spPr>
          <a:xfrm>
            <a:off x="790575" y="941705"/>
            <a:ext cx="75628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the characters in the pictures are correct? Why or why not? What should we do?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15" y="3596640"/>
            <a:ext cx="4066540" cy="285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20260" y="3497580"/>
            <a:ext cx="4022725" cy="285686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/>
          <p:nvPr/>
        </p:nvSpPr>
        <p:spPr>
          <a:xfrm>
            <a:off x="563245" y="760095"/>
            <a:ext cx="756285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them? And what are they doing?</a:t>
            </a:r>
          </a:p>
        </p:txBody>
      </p:sp>
      <p:pic>
        <p:nvPicPr>
          <p:cNvPr id="2" name="图片 1" descr="1Q%5KI@)C[3W176G9H]$%T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3245" y="2185670"/>
            <a:ext cx="4400550" cy="4067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9325" y="2185670"/>
            <a:ext cx="3809365" cy="398653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13315"/>
          <p:cNvSpPr txBox="1"/>
          <p:nvPr/>
        </p:nvSpPr>
        <p:spPr>
          <a:xfrm>
            <a:off x="-457835" y="843362"/>
            <a:ext cx="4495800" cy="517449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reduce</a:t>
            </a: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reusable</a:t>
            </a: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least</a:t>
            </a:r>
          </a:p>
          <a:p>
            <a:pPr algn="r">
              <a:lnSpc>
                <a:spcPct val="150000"/>
              </a:lnSpc>
            </a:pP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</a:pP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pollute</a:t>
            </a:r>
          </a:p>
          <a:p>
            <a:pPr algn="r"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skip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4382135" y="843679"/>
            <a:ext cx="4038600" cy="516949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减少</a:t>
            </a:r>
          </a:p>
          <a:p>
            <a:pPr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adj.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可重复使用的</a:t>
            </a:r>
          </a:p>
          <a:p>
            <a:pPr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adj. &amp; adv.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最少的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；最小的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最少量；最小物</a:t>
            </a:r>
          </a:p>
          <a:p>
            <a:pPr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污染；弄脏</a:t>
            </a:r>
          </a:p>
          <a:p>
            <a:pPr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跳跃；跳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绳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38630" y="168674"/>
            <a:ext cx="56667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 and expressions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4339"/>
          <p:cNvSpPr txBox="1"/>
          <p:nvPr/>
        </p:nvSpPr>
        <p:spPr>
          <a:xfrm>
            <a:off x="1397635" y="287020"/>
            <a:ext cx="3276600" cy="58539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packaging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leaky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waste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litre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sink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electricity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shut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4369435" y="287020"/>
            <a:ext cx="3352800" cy="668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包装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adj.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渗漏的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 &amp; n.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浪费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公升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水槽；水池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关上；合上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国外超酷媒体演示幻灯片_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1585</Words>
  <Application>Microsoft Office PowerPoint</Application>
  <PresentationFormat>全屏显示(4:3)</PresentationFormat>
  <Paragraphs>193</Paragraphs>
  <Slides>35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MS PGothic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2018-07-13T06:42:00Z</dcterms:created>
  <dcterms:modified xsi:type="dcterms:W3CDTF">2023-01-17T01:20:49Z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B6A0E34A0669484385AF4432CD1A887E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