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5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57" r:id="rId24"/>
  </p:sldIdLst>
  <p:sldSz cx="12192000" cy="6858000"/>
  <p:notesSz cx="6858000" cy="9144000"/>
  <p:embeddedFontLst>
    <p:embeddedFont>
      <p:font typeface="微软雅黑" panose="020B0503020204020204" pitchFamily="34" charset="-122"/>
      <p:regular r:id="rId26"/>
      <p:bold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FandolFang R" panose="02010600030101010101" charset="-122"/>
      <p:regular r:id="rId32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59B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710" autoAdjust="0"/>
  </p:normalViewPr>
  <p:slideViewPr>
    <p:cSldViewPr snapToGrid="0">
      <p:cViewPr varScale="1">
        <p:scale>
          <a:sx n="97" d="100"/>
          <a:sy n="97" d="100"/>
        </p:scale>
        <p:origin x="97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FandolFang R" panose="02010600030101010101" pitchFamily="50" charset="-122"/>
                <a:ea typeface="FandolFang R" panose="02010600030101010101" pitchFamily="50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FandolFang R" panose="02010600030101010101" pitchFamily="50" charset="-122"/>
                <a:ea typeface="FandolFang R" panose="02010600030101010101" pitchFamily="50" charset="-122"/>
              </a:defRPr>
            </a:lvl1pPr>
          </a:lstStyle>
          <a:p>
            <a:fld id="{29ECB443-B2B3-4EC0-99E8-1F405A3513BF}" type="datetimeFigureOut">
              <a:rPr lang="zh-CN" altLang="en-US" smtClean="0"/>
              <a:t>2023-01-10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FandolFang R" panose="02010600030101010101" pitchFamily="50" charset="-122"/>
                <a:ea typeface="FandolFang R" panose="02010600030101010101" pitchFamily="50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FandolFang R" panose="02010600030101010101" pitchFamily="50" charset="-122"/>
                <a:ea typeface="FandolFang R" panose="02010600030101010101" pitchFamily="50" charset="-122"/>
              </a:defRPr>
            </a:lvl1pPr>
          </a:lstStyle>
          <a:p>
            <a:fld id="{A2E030FB-E148-408D-912F-A06C2F6BC27F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FandolFang R" panose="02010600030101010101" pitchFamily="50" charset="-122"/>
        <a:ea typeface="FandolFang R" panose="02010600030101010101" pitchFamily="50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FandolFang R" panose="02010600030101010101" pitchFamily="50" charset="-122"/>
        <a:ea typeface="FandolFang R" panose="02010600030101010101" pitchFamily="50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FandolFang R" panose="02010600030101010101" pitchFamily="50" charset="-122"/>
        <a:ea typeface="FandolFang R" panose="02010600030101010101" pitchFamily="50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FandolFang R" panose="02010600030101010101" pitchFamily="50" charset="-122"/>
        <a:ea typeface="FandolFang R" panose="02010600030101010101" pitchFamily="50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FandolFang R" panose="02010600030101010101" pitchFamily="50" charset="-122"/>
        <a:ea typeface="FandolFang R" panose="02010600030101010101" pitchFamily="50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E030FB-E148-408D-912F-A06C2F6BC27F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E030FB-E148-408D-912F-A06C2F6BC27F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E030FB-E148-408D-912F-A06C2F6BC27F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E030FB-E148-408D-912F-A06C2F6BC27F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E030FB-E148-408D-912F-A06C2F6BC27F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E030FB-E148-408D-912F-A06C2F6BC27F}" type="slidenum">
              <a:rPr lang="zh-CN" altLang="en-US" smtClean="0"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E030FB-E148-408D-912F-A06C2F6BC27F}" type="slidenum">
              <a:rPr lang="zh-CN" altLang="en-US" smtClean="0"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E030FB-E148-408D-912F-A06C2F6BC27F}" type="slidenum">
              <a:rPr lang="zh-CN" altLang="en-US" smtClean="0"/>
              <a:t>16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E030FB-E148-408D-912F-A06C2F6BC27F}" type="slidenum">
              <a:rPr lang="zh-CN" altLang="en-US" smtClean="0"/>
              <a:t>17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E030FB-E148-408D-912F-A06C2F6BC27F}" type="slidenum">
              <a:rPr lang="zh-CN" altLang="en-US" smtClean="0"/>
              <a:t>18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E030FB-E148-408D-912F-A06C2F6BC27F}" type="slidenum">
              <a:rPr lang="zh-CN" altLang="en-US" smtClean="0"/>
              <a:t>19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E030FB-E148-408D-912F-A06C2F6BC27F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E030FB-E148-408D-912F-A06C2F6BC27F}" type="slidenum">
              <a:rPr lang="zh-CN" altLang="en-US" smtClean="0"/>
              <a:t>20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E030FB-E148-408D-912F-A06C2F6BC27F}" type="slidenum">
              <a:rPr lang="zh-CN" altLang="en-US" smtClean="0"/>
              <a:t>21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E030FB-E148-408D-912F-A06C2F6BC27F}" type="slidenum">
              <a:rPr lang="zh-CN" altLang="en-US" smtClean="0"/>
              <a:t>22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E030FB-E148-408D-912F-A06C2F6BC27F}" type="slidenum">
              <a:rPr lang="zh-CN" altLang="en-US" smtClean="0"/>
              <a:t>23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E030FB-E148-408D-912F-A06C2F6BC27F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E030FB-E148-408D-912F-A06C2F6BC27F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E030FB-E148-408D-912F-A06C2F6BC27F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E030FB-E148-408D-912F-A06C2F6BC27F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E030FB-E148-408D-912F-A06C2F6BC27F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E030FB-E148-408D-912F-A06C2F6BC27F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E030FB-E148-408D-912F-A06C2F6BC27F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2" b="38557"/>
          <a:stretch>
            <a:fillRect/>
          </a:stretch>
        </p:blipFill>
        <p:spPr>
          <a:xfrm>
            <a:off x="-485261" y="6270170"/>
            <a:ext cx="13046409" cy="108592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0800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15" t="29597" r="39745"/>
          <a:stretch>
            <a:fillRect/>
          </a:stretch>
        </p:blipFill>
        <p:spPr>
          <a:xfrm>
            <a:off x="316543" y="278894"/>
            <a:ext cx="900041" cy="8822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5D328-291A-47AC-BDFD-986BBBD9F7A5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A03F8-67D8-4B14-B435-8036BD8CFE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2" b="38557"/>
          <a:stretch>
            <a:fillRect/>
          </a:stretch>
        </p:blipFill>
        <p:spPr>
          <a:xfrm>
            <a:off x="-485261" y="5285528"/>
            <a:ext cx="13046409" cy="2070572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080000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4980113" y="1618396"/>
            <a:ext cx="5949144" cy="2202489"/>
            <a:chOff x="539757" y="2664882"/>
            <a:chExt cx="5095709" cy="2202489"/>
          </a:xfrm>
        </p:grpSpPr>
        <p:sp>
          <p:nvSpPr>
            <p:cNvPr id="27" name="文本框 26"/>
            <p:cNvSpPr txBox="1"/>
            <p:nvPr/>
          </p:nvSpPr>
          <p:spPr>
            <a:xfrm>
              <a:off x="539757" y="2664882"/>
              <a:ext cx="509570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dist">
                <a:defRPr/>
              </a:pPr>
              <a:r>
                <a:rPr lang="en-US" altLang="zh-CN" sz="5400" b="1" dirty="0">
                  <a:solidFill>
                    <a:srgbClr val="359B21"/>
                  </a:solidFill>
                  <a:latin typeface="Arial" panose="020B0604020202020204" pitchFamily="34" charset="0"/>
                  <a:ea typeface="思源黑体 CN Regular" panose="020B0500000000000000" pitchFamily="34" charset="-122"/>
                  <a:cs typeface="+mn-ea"/>
                  <a:sym typeface="Arial" panose="020B0604020202020204" pitchFamily="34" charset="0"/>
                </a:rPr>
                <a:t>《</a:t>
              </a:r>
              <a:r>
                <a:rPr lang="zh-CN" altLang="en-US" sz="5400" b="1" dirty="0">
                  <a:solidFill>
                    <a:srgbClr val="359B21"/>
                  </a:solidFill>
                  <a:latin typeface="Arial" panose="020B0604020202020204" pitchFamily="34" charset="0"/>
                  <a:ea typeface="思源黑体 CN Regular" panose="020B0500000000000000" pitchFamily="34" charset="-122"/>
                  <a:cs typeface="+mn-ea"/>
                  <a:sym typeface="Arial" panose="020B0604020202020204" pitchFamily="34" charset="0"/>
                </a:rPr>
                <a:t>识字</a:t>
              </a:r>
              <a:r>
                <a:rPr lang="en-US" altLang="zh-CN" sz="5400" b="1" dirty="0">
                  <a:solidFill>
                    <a:srgbClr val="359B21"/>
                  </a:solidFill>
                  <a:latin typeface="Arial" panose="020B0604020202020204" pitchFamily="34" charset="0"/>
                  <a:ea typeface="思源黑体 CN Regular" panose="020B0500000000000000" pitchFamily="34" charset="-122"/>
                  <a:cs typeface="+mn-ea"/>
                  <a:sym typeface="Arial" panose="020B0604020202020204" pitchFamily="34" charset="0"/>
                </a:rPr>
                <a:t>3 </a:t>
              </a:r>
              <a:r>
                <a:rPr lang="zh-CN" altLang="en-US" sz="5400" b="1" dirty="0">
                  <a:solidFill>
                    <a:srgbClr val="359B21"/>
                  </a:solidFill>
                  <a:latin typeface="Arial" panose="020B0604020202020204" pitchFamily="34" charset="0"/>
                  <a:ea typeface="思源黑体 CN Regular" panose="020B0500000000000000" pitchFamily="34" charset="-122"/>
                  <a:cs typeface="+mn-ea"/>
                  <a:sym typeface="Arial" panose="020B0604020202020204" pitchFamily="34" charset="0"/>
                </a:rPr>
                <a:t>口耳目</a:t>
              </a:r>
              <a:r>
                <a:rPr lang="en-US" altLang="zh-CN" sz="5400" b="1" dirty="0">
                  <a:solidFill>
                    <a:srgbClr val="359B21"/>
                  </a:solidFill>
                  <a:latin typeface="Arial" panose="020B0604020202020204" pitchFamily="34" charset="0"/>
                  <a:ea typeface="思源黑体 CN Regular" panose="020B0500000000000000" pitchFamily="34" charset="-122"/>
                  <a:cs typeface="+mn-ea"/>
                  <a:sym typeface="Arial" panose="020B0604020202020204" pitchFamily="34" charset="0"/>
                </a:rPr>
                <a:t>》</a:t>
              </a:r>
              <a:endPara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359B21"/>
                </a:solidFill>
                <a:effectLst/>
                <a:uLnTx/>
                <a:uFillTx/>
                <a:latin typeface="Arial" panose="020B0604020202020204" pitchFamily="34" charset="0"/>
                <a:ea typeface="思源黑体 CN Regular" panose="020B0500000000000000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752564" y="3750784"/>
              <a:ext cx="455701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思源黑体 CN Regular" panose="020B0500000000000000" pitchFamily="34" charset="-122"/>
                  <a:cs typeface="+mn-ea"/>
                  <a:sym typeface="Arial" panose="020B0604020202020204" pitchFamily="34" charset="0"/>
                </a:rPr>
                <a:t>语文精品课件 </a:t>
              </a:r>
              <a:r>
                <a:rPr lang="zh-CN" altLang="en-US" sz="2800" dirty="0">
                  <a:latin typeface="Arial" panose="020B0604020202020204" pitchFamily="34" charset="0"/>
                  <a:ea typeface="思源黑体 CN Regular" panose="020B0500000000000000" pitchFamily="34" charset="-122"/>
                  <a:cs typeface="+mn-ea"/>
                  <a:sym typeface="Arial" panose="020B0604020202020204" pitchFamily="34" charset="0"/>
                </a:rPr>
                <a:t>一</a:t>
              </a:r>
              <a:r>
                <a: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思源黑体 CN Regular" panose="020B0500000000000000" pitchFamily="34" charset="-122"/>
                  <a:cs typeface="+mn-ea"/>
                  <a:sym typeface="Arial" panose="020B0604020202020204" pitchFamily="34" charset="0"/>
                </a:rPr>
                <a:t>年级上册</a:t>
              </a:r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766529" y="4528817"/>
              <a:ext cx="452908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思源黑体 CN Regular" panose="020B0500000000000000" pitchFamily="34" charset="-122"/>
                  <a:cs typeface="+mn-ea"/>
                  <a:sym typeface="Arial" panose="020B0604020202020204" pitchFamily="34" charset="0"/>
                </a:rPr>
                <a:t>授课老师：某某 </a:t>
              </a:r>
              <a:r>
                <a:rPr kumimoji="0" lang="en-US" altLang="zh-CN" sz="1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思源黑体 CN Regular" panose="020B0500000000000000" pitchFamily="34" charset="-122"/>
                  <a:cs typeface="+mn-ea"/>
                  <a:sym typeface="Arial" panose="020B0604020202020204" pitchFamily="34" charset="0"/>
                </a:rPr>
                <a:t>| </a:t>
              </a:r>
              <a:r>
                <a: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思源黑体 CN Regular" panose="020B0500000000000000" pitchFamily="34" charset="-122"/>
                  <a:cs typeface="+mn-ea"/>
                  <a:sym typeface="Arial" panose="020B0604020202020204" pitchFamily="34" charset="0"/>
                </a:rPr>
                <a:t>授课时间：</a:t>
              </a:r>
              <a:r>
                <a:rPr kumimoji="0" lang="en-US" altLang="zh-CN" sz="1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思源黑体 CN Regular" panose="020B0500000000000000" pitchFamily="34" charset="-122"/>
                  <a:cs typeface="+mn-ea"/>
                  <a:sym typeface="Arial" panose="020B0604020202020204" pitchFamily="34" charset="0"/>
                </a:rPr>
                <a:t>20XX.XX</a:t>
              </a:r>
              <a:endParaRPr kumimoji="0" lang="zh-CN" alt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思源黑体 CN Regular" panose="020B0500000000000000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0" name="矩形: 圆角 29"/>
            <p:cNvSpPr/>
            <p:nvPr/>
          </p:nvSpPr>
          <p:spPr>
            <a:xfrm rot="10800000" flipH="1" flipV="1">
              <a:off x="828764" y="4388395"/>
              <a:ext cx="4404619" cy="47068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思源黑体 CN Regular" panose="020B0500000000000000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 flipH="1">
            <a:off x="6767158" y="4638742"/>
            <a:ext cx="2467179" cy="321642"/>
            <a:chOff x="10185400" y="5731858"/>
            <a:chExt cx="1384360" cy="321642"/>
          </a:xfrm>
        </p:grpSpPr>
        <p:sp>
          <p:nvSpPr>
            <p:cNvPr id="32" name="矩形 31"/>
            <p:cNvSpPr/>
            <p:nvPr/>
          </p:nvSpPr>
          <p:spPr>
            <a:xfrm flipH="1">
              <a:off x="10185400" y="5731858"/>
              <a:ext cx="1384360" cy="321642"/>
            </a:xfrm>
            <a:prstGeom prst="rect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>
              <a:outerShdw blurRad="381000" algn="ctr" rotWithShape="0">
                <a:prstClr val="black">
                  <a:alpha val="25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思源黑体 CN Regular" panose="020B0500000000000000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3" name="文本框 32"/>
            <p:cNvSpPr txBox="1"/>
            <p:nvPr/>
          </p:nvSpPr>
          <p:spPr>
            <a:xfrm flipH="1">
              <a:off x="10458064" y="5731858"/>
              <a:ext cx="83903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思源黑体 CN Regular" panose="020B0500000000000000" pitchFamily="34" charset="-122"/>
                  <a:cs typeface="+mn-ea"/>
                  <a:sym typeface="Arial" panose="020B0604020202020204" pitchFamily="34" charset="0"/>
                </a:rPr>
                <a:t>某某小学</a:t>
              </a: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15" t="29597" r="39745"/>
          <a:stretch>
            <a:fillRect/>
          </a:stretch>
        </p:blipFill>
        <p:spPr>
          <a:xfrm>
            <a:off x="139145" y="2277719"/>
            <a:ext cx="4817270" cy="47220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1332742" y="551495"/>
            <a:ext cx="4124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思源黑体 CN Regular" panose="020B0500000000000000" pitchFamily="34" charset="-122"/>
                <a:cs typeface="+mn-ea"/>
                <a:sym typeface="Arial" panose="020B0604020202020204" pitchFamily="34" charset="0"/>
              </a:rPr>
              <a:t>文字书写</a:t>
            </a:r>
          </a:p>
        </p:txBody>
      </p:sp>
      <p:pic>
        <p:nvPicPr>
          <p:cNvPr id="3" name="Picture 3" descr="u=1790450443,3076115024&amp;gp=10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8600" y="2848768"/>
            <a:ext cx="2571750" cy="199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手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5263" y="2771775"/>
            <a:ext cx="1519237" cy="222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AutoShape 1026"/>
          <p:cNvSpPr>
            <a:spLocks noChangeArrowheads="1"/>
          </p:cNvSpPr>
          <p:nvPr/>
        </p:nvSpPr>
        <p:spPr bwMode="auto">
          <a:xfrm>
            <a:off x="4070350" y="3357562"/>
            <a:ext cx="914400" cy="838200"/>
          </a:xfrm>
          <a:prstGeom prst="rightArrow">
            <a:avLst>
              <a:gd name="adj1" fmla="val 43935"/>
              <a:gd name="adj2" fmla="val 50551"/>
            </a:avLst>
          </a:prstGeom>
          <a:solidFill>
            <a:srgbClr val="FFEFEF"/>
          </a:soli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/>
          <a:p>
            <a:endParaRPr lang="zh-CN" altLang="en-US">
              <a:latin typeface="Arial" panose="020B0604020202020204" pitchFamily="34" charset="0"/>
              <a:ea typeface="思源黑体 CN Regular" panose="020B05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6" name="AutoShape 1026"/>
          <p:cNvSpPr>
            <a:spLocks noChangeArrowheads="1"/>
          </p:cNvSpPr>
          <p:nvPr/>
        </p:nvSpPr>
        <p:spPr bwMode="auto">
          <a:xfrm>
            <a:off x="7142163" y="3429000"/>
            <a:ext cx="914400" cy="838200"/>
          </a:xfrm>
          <a:prstGeom prst="rightArrow">
            <a:avLst>
              <a:gd name="adj1" fmla="val 43935"/>
              <a:gd name="adj2" fmla="val 50551"/>
            </a:avLst>
          </a:prstGeom>
          <a:solidFill>
            <a:srgbClr val="FFEFEF"/>
          </a:soli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/>
          <a:p>
            <a:endParaRPr lang="zh-CN" altLang="en-US">
              <a:latin typeface="Arial" panose="020B0604020202020204" pitchFamily="34" charset="0"/>
              <a:ea typeface="思源黑体 CN Regular" panose="020B0500000000000000" pitchFamily="34" charset="-122"/>
              <a:sym typeface="Arial" panose="020B0604020202020204" pitchFamily="34" charset="0"/>
            </a:endParaRPr>
          </a:p>
        </p:txBody>
      </p:sp>
      <p:grpSp>
        <p:nvGrpSpPr>
          <p:cNvPr id="8" name="Group 1035"/>
          <p:cNvGrpSpPr/>
          <p:nvPr/>
        </p:nvGrpSpPr>
        <p:grpSpPr bwMode="auto">
          <a:xfrm>
            <a:off x="8499475" y="2749550"/>
            <a:ext cx="1409700" cy="1716087"/>
            <a:chOff x="4752" y="1730"/>
            <a:chExt cx="888" cy="1081"/>
          </a:xfrm>
        </p:grpSpPr>
        <p:sp>
          <p:nvSpPr>
            <p:cNvPr id="9" name="Text Box 1028"/>
            <p:cNvSpPr txBox="1">
              <a:spLocks noChangeArrowheads="1"/>
            </p:cNvSpPr>
            <p:nvPr/>
          </p:nvSpPr>
          <p:spPr bwMode="auto">
            <a:xfrm>
              <a:off x="4797" y="2113"/>
              <a:ext cx="652" cy="6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zh-CN" altLang="en-US" sz="6600">
                  <a:solidFill>
                    <a:srgbClr val="FF0000"/>
                  </a:solidFill>
                  <a:latin typeface="Arial" panose="020B0604020202020204" pitchFamily="34" charset="0"/>
                  <a:ea typeface="思源黑体 CN Regular" panose="020B0500000000000000" pitchFamily="34" charset="-122"/>
                  <a:sym typeface="Arial" panose="020B0604020202020204" pitchFamily="34" charset="0"/>
                </a:rPr>
                <a:t>手</a:t>
              </a:r>
            </a:p>
          </p:txBody>
        </p:sp>
        <p:sp>
          <p:nvSpPr>
            <p:cNvPr id="10" name="Text Box 1029"/>
            <p:cNvSpPr txBox="1">
              <a:spLocks noChangeArrowheads="1"/>
            </p:cNvSpPr>
            <p:nvPr/>
          </p:nvSpPr>
          <p:spPr bwMode="auto">
            <a:xfrm>
              <a:off x="4752" y="1730"/>
              <a:ext cx="888" cy="4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zh-CN" sz="4400">
                  <a:solidFill>
                    <a:srgbClr val="FF0000"/>
                  </a:solidFill>
                  <a:latin typeface="Arial" panose="020B0604020202020204" pitchFamily="34" charset="0"/>
                  <a:ea typeface="思源黑体 CN Regular" panose="020B0500000000000000" pitchFamily="34" charset="-122"/>
                  <a:sym typeface="Arial" panose="020B0604020202020204" pitchFamily="34" charset="0"/>
                </a:rPr>
                <a:t>shǒu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6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1332742" y="551495"/>
            <a:ext cx="4124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思源黑体 CN Regular" panose="020B0500000000000000" pitchFamily="34" charset="-122"/>
                <a:cs typeface="+mn-ea"/>
                <a:sym typeface="Arial" panose="020B0604020202020204" pitchFamily="34" charset="0"/>
              </a:rPr>
              <a:t>文字解释</a:t>
            </a:r>
          </a:p>
        </p:txBody>
      </p:sp>
      <p:pic>
        <p:nvPicPr>
          <p:cNvPr id="3" name="Picture 1" descr="C:\Users\Administrator\AppData\Roaming\Tencent\Users\541737432\QQ\WinTemp\RichOle\J4UMHR8ZFN9BSEJZ7CRX~]B.p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4725" y="1285875"/>
            <a:ext cx="7115175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/>
          <p:cNvSpPr>
            <a:spLocks noChangeArrowheads="1"/>
          </p:cNvSpPr>
          <p:nvPr/>
        </p:nvSpPr>
        <p:spPr bwMode="auto">
          <a:xfrm>
            <a:off x="3525838" y="4929188"/>
            <a:ext cx="4714875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CN" altLang="en-US" sz="6600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站      坐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1332742" y="551495"/>
            <a:ext cx="4124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思源黑体 CN Regular" panose="020B0500000000000000" pitchFamily="34" charset="-122"/>
                <a:cs typeface="+mn-ea"/>
                <a:sym typeface="Arial" panose="020B0604020202020204" pitchFamily="34" charset="0"/>
              </a:rPr>
              <a:t>文字解释</a:t>
            </a:r>
          </a:p>
        </p:txBody>
      </p:sp>
      <p:sp>
        <p:nvSpPr>
          <p:cNvPr id="5" name="矩形 5"/>
          <p:cNvSpPr>
            <a:spLocks noChangeArrowheads="1"/>
          </p:cNvSpPr>
          <p:nvPr/>
        </p:nvSpPr>
        <p:spPr bwMode="auto">
          <a:xfrm>
            <a:off x="5524500" y="1620838"/>
            <a:ext cx="11112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7200">
                <a:solidFill>
                  <a:srgbClr val="FF0000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站</a:t>
            </a:r>
          </a:p>
        </p:txBody>
      </p:sp>
      <p:pic>
        <p:nvPicPr>
          <p:cNvPr id="6" name="Picture 5" descr="C:\Users\Administrator\AppData\Roaming\Tencent\Users\541737432\QQ\WinTemp\RichOle\TSGE4[1[`%U5WN}9PYB%9M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4187" y="3263900"/>
            <a:ext cx="6143625" cy="221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1332742" y="551495"/>
            <a:ext cx="4124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思源黑体 CN Regular" panose="020B0500000000000000" pitchFamily="34" charset="-122"/>
                <a:cs typeface="+mn-ea"/>
                <a:sym typeface="Arial" panose="020B0604020202020204" pitchFamily="34" charset="0"/>
              </a:rPr>
              <a:t>文字解释</a:t>
            </a:r>
          </a:p>
        </p:txBody>
      </p:sp>
      <p:pic>
        <p:nvPicPr>
          <p:cNvPr id="3" name="Picture 1" descr="C:\Users\Administrator\AppData\Roaming\Tencent\Users\541737432\QQ\WinTemp\RichOle\[%BT3@E5K{76L0RR}]%AT2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7988" y="3286125"/>
            <a:ext cx="6072187" cy="220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4"/>
          <p:cNvSpPr>
            <a:spLocks noChangeArrowheads="1"/>
          </p:cNvSpPr>
          <p:nvPr/>
        </p:nvSpPr>
        <p:spPr bwMode="auto">
          <a:xfrm>
            <a:off x="5376863" y="1714500"/>
            <a:ext cx="121443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CN" altLang="en-US" sz="7200">
                <a:solidFill>
                  <a:srgbClr val="FF0000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坐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1332742" y="551495"/>
            <a:ext cx="4124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思源黑体 CN Regular" panose="020B0500000000000000" pitchFamily="34" charset="-122"/>
                <a:cs typeface="+mn-ea"/>
                <a:sym typeface="Arial" panose="020B0604020202020204" pitchFamily="34" charset="0"/>
              </a:rPr>
              <a:t>文字解释</a:t>
            </a:r>
          </a:p>
        </p:txBody>
      </p:sp>
      <p:pic>
        <p:nvPicPr>
          <p:cNvPr id="2" name="图片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5222" y="1683462"/>
            <a:ext cx="5037578" cy="40250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1332742" y="551495"/>
            <a:ext cx="4124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思源黑体 CN Regular" panose="020B0500000000000000" pitchFamily="34" charset="-122"/>
                <a:cs typeface="+mn-ea"/>
                <a:sym typeface="Arial" panose="020B0604020202020204" pitchFamily="34" charset="0"/>
              </a:rPr>
              <a:t>会写的字</a:t>
            </a:r>
          </a:p>
        </p:txBody>
      </p:sp>
      <p:grpSp>
        <p:nvGrpSpPr>
          <p:cNvPr id="4" name="Group 3"/>
          <p:cNvGrpSpPr/>
          <p:nvPr/>
        </p:nvGrpSpPr>
        <p:grpSpPr bwMode="auto">
          <a:xfrm>
            <a:off x="2955925" y="3370838"/>
            <a:ext cx="1223963" cy="1271587"/>
            <a:chOff x="2426" y="1253"/>
            <a:chExt cx="1815" cy="1814"/>
          </a:xfrm>
        </p:grpSpPr>
        <p:sp>
          <p:nvSpPr>
            <p:cNvPr id="5" name="Rectangle 4"/>
            <p:cNvSpPr>
              <a:spLocks noChangeArrowheads="1"/>
            </p:cNvSpPr>
            <p:nvPr/>
          </p:nvSpPr>
          <p:spPr bwMode="auto">
            <a:xfrm>
              <a:off x="2426" y="1253"/>
              <a:ext cx="1815" cy="181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8000"/>
              </a:solidFill>
              <a:miter lim="800000"/>
            </a:ln>
          </p:spPr>
          <p:txBody>
            <a:bodyPr wrap="none" anchor="ctr"/>
            <a:lstStyle/>
            <a:p>
              <a:endParaRPr lang="zh-CN" altLang="en-US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6" name="Line 5"/>
            <p:cNvSpPr>
              <a:spLocks noChangeShapeType="1"/>
            </p:cNvSpPr>
            <p:nvPr/>
          </p:nvSpPr>
          <p:spPr bwMode="auto">
            <a:xfrm flipH="1">
              <a:off x="2426" y="2160"/>
              <a:ext cx="1815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prstDash val="sysDot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8" name="Line 6"/>
            <p:cNvSpPr>
              <a:spLocks noChangeShapeType="1"/>
            </p:cNvSpPr>
            <p:nvPr/>
          </p:nvSpPr>
          <p:spPr bwMode="auto">
            <a:xfrm>
              <a:off x="3334" y="1298"/>
              <a:ext cx="0" cy="1769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prstDash val="sysDot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9" name="Group 7"/>
          <p:cNvGrpSpPr/>
          <p:nvPr/>
        </p:nvGrpSpPr>
        <p:grpSpPr bwMode="auto">
          <a:xfrm>
            <a:off x="4511675" y="3370838"/>
            <a:ext cx="1223963" cy="1271587"/>
            <a:chOff x="2426" y="1253"/>
            <a:chExt cx="1815" cy="1814"/>
          </a:xfrm>
        </p:grpSpPr>
        <p:sp>
          <p:nvSpPr>
            <p:cNvPr id="10" name="Rectangle 8"/>
            <p:cNvSpPr>
              <a:spLocks noChangeArrowheads="1"/>
            </p:cNvSpPr>
            <p:nvPr/>
          </p:nvSpPr>
          <p:spPr bwMode="auto">
            <a:xfrm>
              <a:off x="2426" y="1253"/>
              <a:ext cx="1815" cy="181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8000"/>
              </a:solidFill>
              <a:miter lim="800000"/>
            </a:ln>
          </p:spPr>
          <p:txBody>
            <a:bodyPr wrap="none" anchor="ctr"/>
            <a:lstStyle/>
            <a:p>
              <a:endParaRPr lang="zh-CN" altLang="en-US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1" name="Line 9"/>
            <p:cNvSpPr>
              <a:spLocks noChangeShapeType="1"/>
            </p:cNvSpPr>
            <p:nvPr/>
          </p:nvSpPr>
          <p:spPr bwMode="auto">
            <a:xfrm flipH="1">
              <a:off x="2426" y="2160"/>
              <a:ext cx="1815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prstDash val="sysDot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2" name="Line 10"/>
            <p:cNvSpPr>
              <a:spLocks noChangeShapeType="1"/>
            </p:cNvSpPr>
            <p:nvPr/>
          </p:nvSpPr>
          <p:spPr bwMode="auto">
            <a:xfrm>
              <a:off x="3334" y="1298"/>
              <a:ext cx="0" cy="1769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prstDash val="sysDot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3" name="Group 7"/>
          <p:cNvGrpSpPr/>
          <p:nvPr/>
        </p:nvGrpSpPr>
        <p:grpSpPr bwMode="auto">
          <a:xfrm>
            <a:off x="6096000" y="3370838"/>
            <a:ext cx="1223963" cy="1271587"/>
            <a:chOff x="2426" y="1253"/>
            <a:chExt cx="1815" cy="1814"/>
          </a:xfrm>
        </p:grpSpPr>
        <p:sp>
          <p:nvSpPr>
            <p:cNvPr id="14" name="Rectangle 8"/>
            <p:cNvSpPr>
              <a:spLocks noChangeArrowheads="1"/>
            </p:cNvSpPr>
            <p:nvPr/>
          </p:nvSpPr>
          <p:spPr bwMode="auto">
            <a:xfrm>
              <a:off x="2426" y="1253"/>
              <a:ext cx="1815" cy="181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8000"/>
              </a:solidFill>
              <a:miter lim="800000"/>
            </a:ln>
          </p:spPr>
          <p:txBody>
            <a:bodyPr wrap="none" anchor="ctr"/>
            <a:lstStyle/>
            <a:p>
              <a:endParaRPr lang="zh-CN" altLang="en-US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5" name="Line 9"/>
            <p:cNvSpPr>
              <a:spLocks noChangeShapeType="1"/>
            </p:cNvSpPr>
            <p:nvPr/>
          </p:nvSpPr>
          <p:spPr bwMode="auto">
            <a:xfrm flipH="1">
              <a:off x="2426" y="2160"/>
              <a:ext cx="1815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prstDash val="sysDot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6" name="Line 10"/>
            <p:cNvSpPr>
              <a:spLocks noChangeShapeType="1"/>
            </p:cNvSpPr>
            <p:nvPr/>
          </p:nvSpPr>
          <p:spPr bwMode="auto">
            <a:xfrm>
              <a:off x="3334" y="1298"/>
              <a:ext cx="0" cy="1769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prstDash val="sysDot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7" name="Group 11"/>
          <p:cNvGrpSpPr/>
          <p:nvPr/>
        </p:nvGrpSpPr>
        <p:grpSpPr bwMode="auto">
          <a:xfrm>
            <a:off x="7661275" y="3370838"/>
            <a:ext cx="1223963" cy="1271587"/>
            <a:chOff x="2426" y="1253"/>
            <a:chExt cx="1815" cy="1814"/>
          </a:xfrm>
        </p:grpSpPr>
        <p:sp>
          <p:nvSpPr>
            <p:cNvPr id="18" name="Rectangle 12"/>
            <p:cNvSpPr>
              <a:spLocks noChangeArrowheads="1"/>
            </p:cNvSpPr>
            <p:nvPr/>
          </p:nvSpPr>
          <p:spPr bwMode="auto">
            <a:xfrm>
              <a:off x="2426" y="1253"/>
              <a:ext cx="1815" cy="181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8000"/>
              </a:solidFill>
              <a:miter lim="800000"/>
            </a:ln>
          </p:spPr>
          <p:txBody>
            <a:bodyPr wrap="none" anchor="ctr"/>
            <a:lstStyle/>
            <a:p>
              <a:endParaRPr lang="zh-CN" altLang="en-US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9" name="Line 13"/>
            <p:cNvSpPr>
              <a:spLocks noChangeShapeType="1"/>
            </p:cNvSpPr>
            <p:nvPr/>
          </p:nvSpPr>
          <p:spPr bwMode="auto">
            <a:xfrm flipH="1">
              <a:off x="2426" y="2160"/>
              <a:ext cx="1815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prstDash val="sysDot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0" name="Line 14"/>
            <p:cNvSpPr>
              <a:spLocks noChangeShapeType="1"/>
            </p:cNvSpPr>
            <p:nvPr/>
          </p:nvSpPr>
          <p:spPr bwMode="auto">
            <a:xfrm>
              <a:off x="3334" y="1298"/>
              <a:ext cx="0" cy="1769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prstDash val="sysDot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21" name="Text Box 19"/>
          <p:cNvSpPr txBox="1">
            <a:spLocks noChangeArrowheads="1"/>
          </p:cNvSpPr>
          <p:nvPr/>
        </p:nvSpPr>
        <p:spPr bwMode="auto">
          <a:xfrm>
            <a:off x="2955925" y="3237489"/>
            <a:ext cx="5929313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dist" eaLnBrk="0" hangingPunct="0"/>
            <a:r>
              <a:rPr lang="zh-CN" altLang="en-US" sz="8000">
                <a:solidFill>
                  <a:srgbClr val="FF3300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口目耳手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1332742" y="551495"/>
            <a:ext cx="4124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思源黑体 CN Regular" panose="020B0500000000000000" pitchFamily="34" charset="-122"/>
                <a:cs typeface="+mn-ea"/>
                <a:sym typeface="Arial" panose="020B0604020202020204" pitchFamily="34" charset="0"/>
              </a:rPr>
              <a:t>会写的字</a:t>
            </a: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200150" y="4033838"/>
            <a:ext cx="7273925" cy="113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zh-CN" sz="3200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   </a:t>
            </a:r>
            <a:r>
              <a:rPr lang="zh-CN" altLang="zh-CN" sz="3200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横折</a:t>
            </a:r>
            <a:r>
              <a:rPr lang="zh-CN" altLang="en-US" sz="3200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    </a:t>
            </a:r>
            <a:r>
              <a:rPr lang="zh-CN" altLang="zh-CN" sz="3200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撇</a:t>
            </a:r>
            <a:r>
              <a:rPr lang="zh-CN" altLang="en-US" sz="3200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（</a:t>
            </a:r>
            <a:r>
              <a:rPr lang="zh-CN" altLang="zh-CN" sz="3200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短斜撇</a:t>
            </a:r>
            <a:r>
              <a:rPr lang="zh-CN" altLang="en-US" sz="3200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）   弯勾</a:t>
            </a:r>
            <a:endParaRPr lang="zh-CN" altLang="zh-CN" sz="3200">
              <a:latin typeface="Arial" panose="020B0604020202020204" pitchFamily="34" charset="0"/>
              <a:ea typeface="思源黑体 CN Regular" panose="020B0500000000000000" pitchFamily="34" charset="-122"/>
              <a:sym typeface="Arial" panose="020B0604020202020204" pitchFamily="34" charset="0"/>
            </a:endParaRPr>
          </a:p>
          <a:p>
            <a:endParaRPr lang="zh-CN" altLang="zh-CN">
              <a:latin typeface="Arial" panose="020B0604020202020204" pitchFamily="34" charset="0"/>
              <a:ea typeface="思源黑体 CN Regular" panose="020B0500000000000000" pitchFamily="34" charset="-122"/>
              <a:sym typeface="Arial" panose="020B0604020202020204" pitchFamily="34" charset="0"/>
            </a:endParaRPr>
          </a:p>
          <a:p>
            <a:endParaRPr lang="zh-CN" altLang="en-US">
              <a:latin typeface="Arial" panose="020B0604020202020204" pitchFamily="34" charset="0"/>
              <a:ea typeface="思源黑体 CN Regular" panose="020B0500000000000000" pitchFamily="34" charset="-122"/>
              <a:sym typeface="Arial" panose="020B0604020202020204" pitchFamily="34" charset="0"/>
            </a:endParaRPr>
          </a:p>
        </p:txBody>
      </p:sp>
      <p:pic>
        <p:nvPicPr>
          <p:cNvPr id="4" name="Picture 2" descr="短斜撇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31" t="24084" r="23822" b="24869"/>
          <a:stretch>
            <a:fillRect/>
          </a:stretch>
        </p:blipFill>
        <p:spPr bwMode="auto">
          <a:xfrm>
            <a:off x="4343400" y="2676525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弯钩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99" t="14136" r="28011" b="13089"/>
          <a:stretch>
            <a:fillRect/>
          </a:stretch>
        </p:blipFill>
        <p:spPr bwMode="auto">
          <a:xfrm>
            <a:off x="6486525" y="2533650"/>
            <a:ext cx="863600" cy="1290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横折1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22" t="22589" r="16243" b="23351"/>
          <a:stretch>
            <a:fillRect/>
          </a:stretch>
        </p:blipFill>
        <p:spPr bwMode="auto">
          <a:xfrm>
            <a:off x="1843088" y="2676525"/>
            <a:ext cx="1271587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4850" y="2946400"/>
            <a:ext cx="2667000" cy="3581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1332742" y="551495"/>
            <a:ext cx="4124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思源黑体 CN Regular" panose="020B0500000000000000" pitchFamily="34" charset="-122"/>
                <a:cs typeface="+mn-ea"/>
                <a:sym typeface="Arial" panose="020B0604020202020204" pitchFamily="34" charset="0"/>
              </a:rPr>
              <a:t>正确书写姿势</a:t>
            </a:r>
          </a:p>
        </p:txBody>
      </p:sp>
      <p:pic>
        <p:nvPicPr>
          <p:cNvPr id="3" name="Picture 7" descr="https://pic.qbaobei.com/Uploads/Picture/2016-12-12/f27a8f66fadd1893bae9d40b344346e0.jpeg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EFEA8"/>
              </a:clrFrom>
              <a:clrTo>
                <a:srgbClr val="FEFEA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5"/>
          <a:stretch>
            <a:fillRect/>
          </a:stretch>
        </p:blipFill>
        <p:spPr bwMode="auto">
          <a:xfrm>
            <a:off x="3429000" y="2158620"/>
            <a:ext cx="5468143" cy="378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1332742" y="551495"/>
            <a:ext cx="4124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思源黑体 CN Regular" panose="020B0500000000000000" pitchFamily="34" charset="-122"/>
                <a:cs typeface="+mn-ea"/>
                <a:sym typeface="Arial" panose="020B0604020202020204" pitchFamily="34" charset="0"/>
              </a:rPr>
              <a:t>会写的字</a:t>
            </a:r>
          </a:p>
        </p:txBody>
      </p:sp>
      <p:grpSp>
        <p:nvGrpSpPr>
          <p:cNvPr id="4" name="组合 2"/>
          <p:cNvGrpSpPr/>
          <p:nvPr/>
        </p:nvGrpSpPr>
        <p:grpSpPr bwMode="auto">
          <a:xfrm>
            <a:off x="3924300" y="1585913"/>
            <a:ext cx="4343400" cy="4343400"/>
            <a:chOff x="672" y="960"/>
            <a:chExt cx="2736" cy="2736"/>
          </a:xfrm>
        </p:grpSpPr>
        <p:sp>
          <p:nvSpPr>
            <p:cNvPr id="5" name="矩形 3"/>
            <p:cNvSpPr>
              <a:spLocks noChangeArrowheads="1"/>
            </p:cNvSpPr>
            <p:nvPr/>
          </p:nvSpPr>
          <p:spPr bwMode="auto">
            <a:xfrm>
              <a:off x="672" y="960"/>
              <a:ext cx="2736" cy="2736"/>
            </a:xfrm>
            <a:prstGeom prst="rect">
              <a:avLst/>
            </a:prstGeom>
            <a:solidFill>
              <a:srgbClr val="CCFF99">
                <a:alpha val="50195"/>
              </a:srgbClr>
            </a:solidFill>
            <a:ln w="38100">
              <a:solidFill>
                <a:srgbClr val="000000"/>
              </a:solidFill>
              <a:miter lim="800000"/>
            </a:ln>
          </p:spPr>
          <p:txBody>
            <a:bodyPr wrap="none" anchor="ctr"/>
            <a:lstStyle/>
            <a:p>
              <a:pPr algn="ctr" eaLnBrk="0" latinLnBrk="1" hangingPunct="0">
                <a:lnSpc>
                  <a:spcPct val="90000"/>
                </a:lnSpc>
                <a:spcBef>
                  <a:spcPct val="20000"/>
                </a:spcBef>
              </a:pPr>
              <a:endParaRPr lang="zh-CN" altLang="zh-CN" sz="3200">
                <a:solidFill>
                  <a:srgbClr val="FF0000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6" name="直线 4"/>
            <p:cNvSpPr>
              <a:spLocks noChangeShapeType="1"/>
            </p:cNvSpPr>
            <p:nvPr/>
          </p:nvSpPr>
          <p:spPr bwMode="auto">
            <a:xfrm>
              <a:off x="672" y="2343"/>
              <a:ext cx="2736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prstDash val="dash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8" name="直线 5"/>
            <p:cNvSpPr>
              <a:spLocks noChangeShapeType="1"/>
            </p:cNvSpPr>
            <p:nvPr/>
          </p:nvSpPr>
          <p:spPr bwMode="auto">
            <a:xfrm>
              <a:off x="2064" y="960"/>
              <a:ext cx="0" cy="2736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prstDash val="dash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9" name="文本框 6"/>
          <p:cNvSpPr txBox="1">
            <a:spLocks noChangeArrowheads="1"/>
          </p:cNvSpPr>
          <p:nvPr/>
        </p:nvSpPr>
        <p:spPr bwMode="auto">
          <a:xfrm>
            <a:off x="4356100" y="1514475"/>
            <a:ext cx="3567112" cy="435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zh-CN" altLang="en-US" sz="28000" dirty="0">
                <a:solidFill>
                  <a:srgbClr val="FF0000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口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1332742" y="551495"/>
            <a:ext cx="4124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思源黑体 CN Regular" panose="020B0500000000000000" pitchFamily="34" charset="-122"/>
                <a:cs typeface="+mn-ea"/>
                <a:sym typeface="Arial" panose="020B0604020202020204" pitchFamily="34" charset="0"/>
              </a:rPr>
              <a:t>会写的字</a:t>
            </a:r>
          </a:p>
        </p:txBody>
      </p:sp>
      <p:grpSp>
        <p:nvGrpSpPr>
          <p:cNvPr id="3" name="组合 2"/>
          <p:cNvGrpSpPr/>
          <p:nvPr/>
        </p:nvGrpSpPr>
        <p:grpSpPr bwMode="auto">
          <a:xfrm>
            <a:off x="3779838" y="1446213"/>
            <a:ext cx="4343400" cy="4343400"/>
            <a:chOff x="672" y="960"/>
            <a:chExt cx="2736" cy="2736"/>
          </a:xfrm>
        </p:grpSpPr>
        <p:sp>
          <p:nvSpPr>
            <p:cNvPr id="4" name="矩形 3"/>
            <p:cNvSpPr>
              <a:spLocks noChangeArrowheads="1"/>
            </p:cNvSpPr>
            <p:nvPr/>
          </p:nvSpPr>
          <p:spPr bwMode="auto">
            <a:xfrm>
              <a:off x="672" y="960"/>
              <a:ext cx="2736" cy="2736"/>
            </a:xfrm>
            <a:prstGeom prst="rect">
              <a:avLst/>
            </a:prstGeom>
            <a:solidFill>
              <a:srgbClr val="CCFF99">
                <a:alpha val="50195"/>
              </a:srgbClr>
            </a:solidFill>
            <a:ln w="38100">
              <a:solidFill>
                <a:srgbClr val="000000"/>
              </a:solidFill>
              <a:miter lim="800000"/>
            </a:ln>
          </p:spPr>
          <p:txBody>
            <a:bodyPr wrap="none" anchor="ctr"/>
            <a:lstStyle/>
            <a:p>
              <a:pPr algn="ctr" eaLnBrk="0" latinLnBrk="1" hangingPunct="0">
                <a:lnSpc>
                  <a:spcPct val="90000"/>
                </a:lnSpc>
                <a:spcBef>
                  <a:spcPct val="20000"/>
                </a:spcBef>
              </a:pPr>
              <a:endParaRPr lang="zh-CN" altLang="zh-CN" sz="3200">
                <a:solidFill>
                  <a:srgbClr val="FF0000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" name="直线 4"/>
            <p:cNvSpPr>
              <a:spLocks noChangeShapeType="1"/>
            </p:cNvSpPr>
            <p:nvPr/>
          </p:nvSpPr>
          <p:spPr bwMode="auto">
            <a:xfrm>
              <a:off x="672" y="2343"/>
              <a:ext cx="2736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prstDash val="dash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6" name="直线 5"/>
            <p:cNvSpPr>
              <a:spLocks noChangeShapeType="1"/>
            </p:cNvSpPr>
            <p:nvPr/>
          </p:nvSpPr>
          <p:spPr bwMode="auto">
            <a:xfrm>
              <a:off x="2064" y="960"/>
              <a:ext cx="0" cy="2736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prstDash val="dash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8" name="文本框 6"/>
          <p:cNvSpPr txBox="1">
            <a:spLocks noChangeArrowheads="1"/>
          </p:cNvSpPr>
          <p:nvPr/>
        </p:nvSpPr>
        <p:spPr bwMode="auto">
          <a:xfrm>
            <a:off x="4211638" y="1374775"/>
            <a:ext cx="3567112" cy="435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zh-CN" altLang="en-US" sz="28000">
                <a:solidFill>
                  <a:srgbClr val="FF0000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目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1332742" y="551495"/>
            <a:ext cx="4124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思源黑体 CN Regular" panose="020B0500000000000000" pitchFamily="34" charset="-122"/>
                <a:cs typeface="+mn-ea"/>
                <a:sym typeface="Arial" panose="020B0604020202020204" pitchFamily="34" charset="0"/>
              </a:rPr>
              <a:t>背景介绍</a:t>
            </a:r>
          </a:p>
        </p:txBody>
      </p:sp>
      <p:sp>
        <p:nvSpPr>
          <p:cNvPr id="3" name="文本框 1"/>
          <p:cNvSpPr txBox="1">
            <a:spLocks noChangeArrowheads="1"/>
          </p:cNvSpPr>
          <p:nvPr/>
        </p:nvSpPr>
        <p:spPr bwMode="auto">
          <a:xfrm>
            <a:off x="2125795" y="2547654"/>
            <a:ext cx="2538853" cy="2646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CN" altLang="en-US" sz="16600" dirty="0">
                <a:solidFill>
                  <a:srgbClr val="FF0000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手</a:t>
            </a:r>
          </a:p>
        </p:txBody>
      </p:sp>
      <p:pic>
        <p:nvPicPr>
          <p:cNvPr id="4" name="Picture 2" descr="C:\Users\Administrator\AppData\Roaming\Tencent\Users\541737432\QQ\WinTemp\RichOle\Z8KQRX9QB`N]GW(%KEDOCZ2.png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14"/>
          <a:stretch>
            <a:fillRect/>
          </a:stretch>
        </p:blipFill>
        <p:spPr bwMode="auto">
          <a:xfrm>
            <a:off x="5905148" y="2080854"/>
            <a:ext cx="3998913" cy="3580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1332742" y="551495"/>
            <a:ext cx="4124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思源黑体 CN Regular" panose="020B0500000000000000" pitchFamily="34" charset="-122"/>
                <a:cs typeface="+mn-ea"/>
                <a:sym typeface="Arial" panose="020B0604020202020204" pitchFamily="34" charset="0"/>
              </a:rPr>
              <a:t>会写的字</a:t>
            </a:r>
          </a:p>
        </p:txBody>
      </p:sp>
      <p:grpSp>
        <p:nvGrpSpPr>
          <p:cNvPr id="3" name="组合 2"/>
          <p:cNvGrpSpPr/>
          <p:nvPr/>
        </p:nvGrpSpPr>
        <p:grpSpPr bwMode="auto">
          <a:xfrm>
            <a:off x="3924300" y="1573213"/>
            <a:ext cx="4343400" cy="4343400"/>
            <a:chOff x="672" y="960"/>
            <a:chExt cx="2736" cy="2736"/>
          </a:xfrm>
        </p:grpSpPr>
        <p:sp>
          <p:nvSpPr>
            <p:cNvPr id="4" name="矩形 3"/>
            <p:cNvSpPr>
              <a:spLocks noChangeArrowheads="1"/>
            </p:cNvSpPr>
            <p:nvPr/>
          </p:nvSpPr>
          <p:spPr bwMode="auto">
            <a:xfrm>
              <a:off x="672" y="960"/>
              <a:ext cx="2736" cy="2736"/>
            </a:xfrm>
            <a:prstGeom prst="rect">
              <a:avLst/>
            </a:prstGeom>
            <a:solidFill>
              <a:srgbClr val="CCFF99">
                <a:alpha val="50195"/>
              </a:srgbClr>
            </a:solidFill>
            <a:ln w="38100">
              <a:solidFill>
                <a:srgbClr val="000000"/>
              </a:solidFill>
              <a:miter lim="800000"/>
            </a:ln>
          </p:spPr>
          <p:txBody>
            <a:bodyPr wrap="none" anchor="ctr"/>
            <a:lstStyle/>
            <a:p>
              <a:pPr algn="ctr" eaLnBrk="0" latinLnBrk="1" hangingPunct="0">
                <a:lnSpc>
                  <a:spcPct val="90000"/>
                </a:lnSpc>
                <a:spcBef>
                  <a:spcPct val="20000"/>
                </a:spcBef>
              </a:pPr>
              <a:endParaRPr lang="zh-CN" altLang="zh-CN" sz="3200">
                <a:solidFill>
                  <a:srgbClr val="FF0000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" name="直线 4"/>
            <p:cNvSpPr>
              <a:spLocks noChangeShapeType="1"/>
            </p:cNvSpPr>
            <p:nvPr/>
          </p:nvSpPr>
          <p:spPr bwMode="auto">
            <a:xfrm>
              <a:off x="672" y="2343"/>
              <a:ext cx="2736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prstDash val="dash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6" name="直线 5"/>
            <p:cNvSpPr>
              <a:spLocks noChangeShapeType="1"/>
            </p:cNvSpPr>
            <p:nvPr/>
          </p:nvSpPr>
          <p:spPr bwMode="auto">
            <a:xfrm>
              <a:off x="2064" y="960"/>
              <a:ext cx="0" cy="2736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prstDash val="dash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8" name="文本框 6"/>
          <p:cNvSpPr txBox="1">
            <a:spLocks noChangeArrowheads="1"/>
          </p:cNvSpPr>
          <p:nvPr/>
        </p:nvSpPr>
        <p:spPr bwMode="auto">
          <a:xfrm>
            <a:off x="4356100" y="1501775"/>
            <a:ext cx="3567112" cy="435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zh-CN" altLang="en-US" sz="28000">
                <a:solidFill>
                  <a:srgbClr val="FF0000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耳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1332742" y="551495"/>
            <a:ext cx="4124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思源黑体 CN Regular" panose="020B0500000000000000" pitchFamily="34" charset="-122"/>
                <a:cs typeface="+mn-ea"/>
                <a:sym typeface="Arial" panose="020B0604020202020204" pitchFamily="34" charset="0"/>
              </a:rPr>
              <a:t>会写的字</a:t>
            </a:r>
          </a:p>
        </p:txBody>
      </p:sp>
      <p:grpSp>
        <p:nvGrpSpPr>
          <p:cNvPr id="3" name="组合 2"/>
          <p:cNvGrpSpPr/>
          <p:nvPr/>
        </p:nvGrpSpPr>
        <p:grpSpPr bwMode="auto">
          <a:xfrm>
            <a:off x="3924300" y="1535113"/>
            <a:ext cx="4343400" cy="4343400"/>
            <a:chOff x="672" y="960"/>
            <a:chExt cx="2736" cy="2736"/>
          </a:xfrm>
        </p:grpSpPr>
        <p:sp>
          <p:nvSpPr>
            <p:cNvPr id="4" name="矩形 3"/>
            <p:cNvSpPr>
              <a:spLocks noChangeArrowheads="1"/>
            </p:cNvSpPr>
            <p:nvPr/>
          </p:nvSpPr>
          <p:spPr bwMode="auto">
            <a:xfrm>
              <a:off x="672" y="960"/>
              <a:ext cx="2736" cy="2736"/>
            </a:xfrm>
            <a:prstGeom prst="rect">
              <a:avLst/>
            </a:prstGeom>
            <a:solidFill>
              <a:srgbClr val="CCFF99">
                <a:alpha val="50195"/>
              </a:srgbClr>
            </a:solidFill>
            <a:ln w="38100">
              <a:solidFill>
                <a:srgbClr val="000000"/>
              </a:solidFill>
              <a:miter lim="800000"/>
            </a:ln>
          </p:spPr>
          <p:txBody>
            <a:bodyPr wrap="none" anchor="ctr"/>
            <a:lstStyle/>
            <a:p>
              <a:pPr algn="ctr" eaLnBrk="0" latinLnBrk="1" hangingPunct="0">
                <a:lnSpc>
                  <a:spcPct val="90000"/>
                </a:lnSpc>
                <a:spcBef>
                  <a:spcPct val="20000"/>
                </a:spcBef>
              </a:pPr>
              <a:endParaRPr lang="zh-CN" altLang="zh-CN" sz="3200">
                <a:solidFill>
                  <a:srgbClr val="FF0000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" name="直线 4"/>
            <p:cNvSpPr>
              <a:spLocks noChangeShapeType="1"/>
            </p:cNvSpPr>
            <p:nvPr/>
          </p:nvSpPr>
          <p:spPr bwMode="auto">
            <a:xfrm>
              <a:off x="672" y="2343"/>
              <a:ext cx="2736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prstDash val="dash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6" name="直线 5"/>
            <p:cNvSpPr>
              <a:spLocks noChangeShapeType="1"/>
            </p:cNvSpPr>
            <p:nvPr/>
          </p:nvSpPr>
          <p:spPr bwMode="auto">
            <a:xfrm>
              <a:off x="2064" y="960"/>
              <a:ext cx="0" cy="2736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prstDash val="dash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8" name="文本框 6"/>
          <p:cNvSpPr txBox="1">
            <a:spLocks noChangeArrowheads="1"/>
          </p:cNvSpPr>
          <p:nvPr/>
        </p:nvSpPr>
        <p:spPr bwMode="auto">
          <a:xfrm>
            <a:off x="4356100" y="1463675"/>
            <a:ext cx="3567112" cy="435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zh-CN" altLang="en-US" sz="28000">
                <a:solidFill>
                  <a:srgbClr val="FF0000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手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1332742" y="551495"/>
            <a:ext cx="4124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思源黑体 CN Regular" panose="020B0500000000000000" pitchFamily="34" charset="-122"/>
                <a:cs typeface="+mn-ea"/>
                <a:sym typeface="Arial" panose="020B0604020202020204" pitchFamily="34" charset="0"/>
              </a:rPr>
              <a:t>会写的字</a:t>
            </a:r>
          </a:p>
        </p:txBody>
      </p:sp>
      <p:pic>
        <p:nvPicPr>
          <p:cNvPr id="9" name="Picture 7" descr="%R@JY_TJ~KWI{S5JC4K$IPE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1137" y="1266193"/>
            <a:ext cx="8572500" cy="504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文本框 3"/>
          <p:cNvSpPr txBox="1">
            <a:spLocks noChangeArrowheads="1"/>
          </p:cNvSpPr>
          <p:nvPr/>
        </p:nvSpPr>
        <p:spPr bwMode="auto">
          <a:xfrm>
            <a:off x="2495550" y="3409318"/>
            <a:ext cx="6751638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CN" altLang="en-US" sz="6000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站如松，坐如钟。</a:t>
            </a:r>
          </a:p>
          <a:p>
            <a:r>
              <a:rPr lang="zh-CN" altLang="en-US" sz="6000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行如风，卧如弓。</a:t>
            </a:r>
          </a:p>
        </p:txBody>
      </p:sp>
      <p:sp>
        <p:nvSpPr>
          <p:cNvPr id="11" name="文本框 4"/>
          <p:cNvSpPr txBox="1">
            <a:spLocks noChangeArrowheads="1"/>
          </p:cNvSpPr>
          <p:nvPr/>
        </p:nvSpPr>
        <p:spPr bwMode="auto">
          <a:xfrm>
            <a:off x="2138363" y="2194880"/>
            <a:ext cx="7107237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CN" altLang="en-US" sz="6000" dirty="0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口  耳  目  手  足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2" b="38557"/>
          <a:stretch>
            <a:fillRect/>
          </a:stretch>
        </p:blipFill>
        <p:spPr>
          <a:xfrm>
            <a:off x="-485261" y="5285528"/>
            <a:ext cx="13046409" cy="2070572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080000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4980113" y="1618396"/>
            <a:ext cx="5949144" cy="2202489"/>
            <a:chOff x="539757" y="2664882"/>
            <a:chExt cx="5095709" cy="2202489"/>
          </a:xfrm>
        </p:grpSpPr>
        <p:sp>
          <p:nvSpPr>
            <p:cNvPr id="27" name="文本框 26"/>
            <p:cNvSpPr txBox="1"/>
            <p:nvPr/>
          </p:nvSpPr>
          <p:spPr>
            <a:xfrm>
              <a:off x="539757" y="2664882"/>
              <a:ext cx="509570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zh-CN" altLang="en-US" sz="5400" b="1" dirty="0">
                  <a:solidFill>
                    <a:srgbClr val="359B21"/>
                  </a:solidFill>
                  <a:latin typeface="Arial" panose="020B0604020202020204" pitchFamily="34" charset="0"/>
                  <a:ea typeface="思源黑体 CN Regular" panose="020B0500000000000000" pitchFamily="34" charset="-122"/>
                  <a:cs typeface="+mn-ea"/>
                  <a:sym typeface="Arial" panose="020B0604020202020204" pitchFamily="34" charset="0"/>
                </a:rPr>
                <a:t>感谢各位的聆听</a:t>
              </a:r>
              <a:endPara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359B21"/>
                </a:solidFill>
                <a:effectLst/>
                <a:uLnTx/>
                <a:uFillTx/>
                <a:latin typeface="Arial" panose="020B0604020202020204" pitchFamily="34" charset="0"/>
                <a:ea typeface="思源黑体 CN Regular" panose="020B0500000000000000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752564" y="3750784"/>
              <a:ext cx="455701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思源黑体 CN Regular" panose="020B0500000000000000" pitchFamily="34" charset="-122"/>
                  <a:cs typeface="+mn-ea"/>
                  <a:sym typeface="Arial" panose="020B0604020202020204" pitchFamily="34" charset="0"/>
                </a:rPr>
                <a:t>语文精品课件 </a:t>
              </a:r>
              <a:r>
                <a:rPr lang="zh-CN" altLang="en-US" sz="2800" dirty="0">
                  <a:latin typeface="Arial" panose="020B0604020202020204" pitchFamily="34" charset="0"/>
                  <a:ea typeface="思源黑体 CN Regular" panose="020B0500000000000000" pitchFamily="34" charset="-122"/>
                  <a:cs typeface="+mn-ea"/>
                  <a:sym typeface="Arial" panose="020B0604020202020204" pitchFamily="34" charset="0"/>
                </a:rPr>
                <a:t>一</a:t>
              </a:r>
              <a:r>
                <a: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思源黑体 CN Regular" panose="020B0500000000000000" pitchFamily="34" charset="-122"/>
                  <a:cs typeface="+mn-ea"/>
                  <a:sym typeface="Arial" panose="020B0604020202020204" pitchFamily="34" charset="0"/>
                </a:rPr>
                <a:t>年级上册</a:t>
              </a:r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766529" y="4528817"/>
              <a:ext cx="452908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思源黑体 CN Regular" panose="020B0500000000000000" pitchFamily="34" charset="-122"/>
                  <a:cs typeface="+mn-ea"/>
                  <a:sym typeface="Arial" panose="020B0604020202020204" pitchFamily="34" charset="0"/>
                </a:rPr>
                <a:t>授课老师：某某 </a:t>
              </a:r>
              <a:r>
                <a:rPr kumimoji="0" lang="en-US" altLang="zh-CN" sz="1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思源黑体 CN Regular" panose="020B0500000000000000" pitchFamily="34" charset="-122"/>
                  <a:cs typeface="+mn-ea"/>
                  <a:sym typeface="Arial" panose="020B0604020202020204" pitchFamily="34" charset="0"/>
                </a:rPr>
                <a:t>| </a:t>
              </a:r>
              <a:r>
                <a: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思源黑体 CN Regular" panose="020B0500000000000000" pitchFamily="34" charset="-122"/>
                  <a:cs typeface="+mn-ea"/>
                  <a:sym typeface="Arial" panose="020B0604020202020204" pitchFamily="34" charset="0"/>
                </a:rPr>
                <a:t>授课时间：</a:t>
              </a:r>
              <a:r>
                <a:rPr kumimoji="0" lang="en-US" altLang="zh-CN" sz="1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思源黑体 CN Regular" panose="020B0500000000000000" pitchFamily="34" charset="-122"/>
                  <a:cs typeface="+mn-ea"/>
                  <a:sym typeface="Arial" panose="020B0604020202020204" pitchFamily="34" charset="0"/>
                </a:rPr>
                <a:t>20XX.XX</a:t>
              </a:r>
              <a:endParaRPr kumimoji="0" lang="zh-CN" alt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思源黑体 CN Regular" panose="020B0500000000000000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0" name="矩形: 圆角 29"/>
            <p:cNvSpPr/>
            <p:nvPr/>
          </p:nvSpPr>
          <p:spPr>
            <a:xfrm rot="10800000" flipH="1" flipV="1">
              <a:off x="828764" y="4388395"/>
              <a:ext cx="4404619" cy="47068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思源黑体 CN Regular" panose="020B0500000000000000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 flipH="1">
            <a:off x="6767158" y="4638742"/>
            <a:ext cx="2467179" cy="321642"/>
            <a:chOff x="10185400" y="5731858"/>
            <a:chExt cx="1384360" cy="321642"/>
          </a:xfrm>
        </p:grpSpPr>
        <p:sp>
          <p:nvSpPr>
            <p:cNvPr id="32" name="矩形 31"/>
            <p:cNvSpPr/>
            <p:nvPr/>
          </p:nvSpPr>
          <p:spPr>
            <a:xfrm flipH="1">
              <a:off x="10185400" y="5731858"/>
              <a:ext cx="1384360" cy="321642"/>
            </a:xfrm>
            <a:prstGeom prst="rect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>
              <a:outerShdw blurRad="381000" algn="ctr" rotWithShape="0">
                <a:prstClr val="black">
                  <a:alpha val="25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思源黑体 CN Regular" panose="020B0500000000000000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3" name="文本框 32"/>
            <p:cNvSpPr txBox="1"/>
            <p:nvPr/>
          </p:nvSpPr>
          <p:spPr>
            <a:xfrm flipH="1">
              <a:off x="10458064" y="5731858"/>
              <a:ext cx="83903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思源黑体 CN Regular" panose="020B0500000000000000" pitchFamily="34" charset="-122"/>
                  <a:cs typeface="+mn-ea"/>
                  <a:sym typeface="Arial" panose="020B0604020202020204" pitchFamily="34" charset="0"/>
                </a:rPr>
                <a:t>某某小学</a:t>
              </a: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15" t="29597" r="39745"/>
          <a:stretch>
            <a:fillRect/>
          </a:stretch>
        </p:blipFill>
        <p:spPr>
          <a:xfrm>
            <a:off x="139145" y="2277719"/>
            <a:ext cx="4817270" cy="47220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1332742" y="551495"/>
            <a:ext cx="4124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思源黑体 CN Regular" panose="020B0500000000000000" pitchFamily="34" charset="-122"/>
                <a:cs typeface="+mn-ea"/>
                <a:sym typeface="Arial" panose="020B0604020202020204" pitchFamily="34" charset="0"/>
              </a:rPr>
              <a:t>背景介绍</a:t>
            </a:r>
          </a:p>
        </p:txBody>
      </p:sp>
      <p:sp>
        <p:nvSpPr>
          <p:cNvPr id="5" name="文本框 1"/>
          <p:cNvSpPr txBox="1">
            <a:spLocks noChangeArrowheads="1"/>
          </p:cNvSpPr>
          <p:nvPr/>
        </p:nvSpPr>
        <p:spPr bwMode="auto">
          <a:xfrm>
            <a:off x="1831975" y="2282825"/>
            <a:ext cx="1836738" cy="2646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CN" altLang="en-US" sz="16600">
                <a:solidFill>
                  <a:srgbClr val="FF0000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足</a:t>
            </a:r>
          </a:p>
        </p:txBody>
      </p:sp>
      <p:pic>
        <p:nvPicPr>
          <p:cNvPr id="9" name="图片 8" descr="图片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5675" y="2005013"/>
            <a:ext cx="5264150" cy="3725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1332742" y="551495"/>
            <a:ext cx="4124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思源黑体 CN Regular" panose="020B0500000000000000" pitchFamily="34" charset="-122"/>
                <a:cs typeface="+mn-ea"/>
                <a:sym typeface="Arial" panose="020B0604020202020204" pitchFamily="34" charset="0"/>
              </a:rPr>
              <a:t>背景介绍</a:t>
            </a:r>
          </a:p>
        </p:txBody>
      </p:sp>
      <p:sp>
        <p:nvSpPr>
          <p:cNvPr id="6" name="文本框 1"/>
          <p:cNvSpPr txBox="1">
            <a:spLocks noChangeArrowheads="1"/>
          </p:cNvSpPr>
          <p:nvPr/>
        </p:nvSpPr>
        <p:spPr bwMode="auto">
          <a:xfrm>
            <a:off x="2600202" y="2136775"/>
            <a:ext cx="2051050" cy="2646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CN" altLang="en-US" sz="16600">
                <a:solidFill>
                  <a:srgbClr val="FF0000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口</a:t>
            </a:r>
          </a:p>
        </p:txBody>
      </p:sp>
      <p:pic>
        <p:nvPicPr>
          <p:cNvPr id="10" name="图片 9" descr="t01322da0fd3fa340bf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7602" y="2036763"/>
            <a:ext cx="3810000" cy="3808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1332742" y="551495"/>
            <a:ext cx="4124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思源黑体 CN Regular" panose="020B0500000000000000" pitchFamily="34" charset="-122"/>
                <a:cs typeface="+mn-ea"/>
                <a:sym typeface="Arial" panose="020B0604020202020204" pitchFamily="34" charset="0"/>
              </a:rPr>
              <a:t>背景介绍</a:t>
            </a:r>
          </a:p>
        </p:txBody>
      </p:sp>
      <p:sp>
        <p:nvSpPr>
          <p:cNvPr id="5" name="文本框 1"/>
          <p:cNvSpPr txBox="1">
            <a:spLocks noChangeArrowheads="1"/>
          </p:cNvSpPr>
          <p:nvPr/>
        </p:nvSpPr>
        <p:spPr bwMode="auto">
          <a:xfrm>
            <a:off x="2030413" y="2355057"/>
            <a:ext cx="2149475" cy="264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CN" altLang="en-US" sz="16600" dirty="0">
                <a:solidFill>
                  <a:srgbClr val="FF0000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耳</a:t>
            </a:r>
          </a:p>
        </p:txBody>
      </p:sp>
      <p:pic>
        <p:nvPicPr>
          <p:cNvPr id="8" name="Picture 1" descr="C:\Users\Administrator\AppData\Roaming\Tencent\Users\541737432\QQ\WinTemp\RichOle\FHA9$W9}JCKUY`5V$(UY3S2.p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6100" y="1908969"/>
            <a:ext cx="4065587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1332742" y="551495"/>
            <a:ext cx="4124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思源黑体 CN Regular" panose="020B0500000000000000" pitchFamily="34" charset="-122"/>
                <a:cs typeface="+mn-ea"/>
                <a:sym typeface="Arial" panose="020B0604020202020204" pitchFamily="34" charset="0"/>
              </a:rPr>
              <a:t>背景介绍</a:t>
            </a:r>
          </a:p>
        </p:txBody>
      </p:sp>
      <p:sp>
        <p:nvSpPr>
          <p:cNvPr id="6" name="文本框 1"/>
          <p:cNvSpPr txBox="1">
            <a:spLocks noChangeArrowheads="1"/>
          </p:cNvSpPr>
          <p:nvPr/>
        </p:nvSpPr>
        <p:spPr bwMode="auto">
          <a:xfrm>
            <a:off x="2228850" y="2233613"/>
            <a:ext cx="1970088" cy="262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CN" altLang="en-US" sz="16600" dirty="0">
                <a:solidFill>
                  <a:srgbClr val="FF0000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目</a:t>
            </a:r>
          </a:p>
        </p:txBody>
      </p:sp>
      <p:pic>
        <p:nvPicPr>
          <p:cNvPr id="9" name="图片 8" descr="t01b25b6a9c249428d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6988" y="2233613"/>
            <a:ext cx="5075237" cy="326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1332742" y="551495"/>
            <a:ext cx="4124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思源黑体 CN Regular" panose="020B0500000000000000" pitchFamily="34" charset="-122"/>
                <a:cs typeface="+mn-ea"/>
                <a:sym typeface="Arial" panose="020B0604020202020204" pitchFamily="34" charset="0"/>
              </a:rPr>
              <a:t>文字书写</a:t>
            </a:r>
          </a:p>
        </p:txBody>
      </p:sp>
      <p:sp>
        <p:nvSpPr>
          <p:cNvPr id="5" name="AutoShape 2"/>
          <p:cNvSpPr>
            <a:spLocks noChangeArrowheads="1"/>
          </p:cNvSpPr>
          <p:nvPr/>
        </p:nvSpPr>
        <p:spPr bwMode="auto">
          <a:xfrm>
            <a:off x="4802188" y="3441700"/>
            <a:ext cx="914400" cy="838200"/>
          </a:xfrm>
          <a:prstGeom prst="rightArrow">
            <a:avLst>
              <a:gd name="adj1" fmla="val 43935"/>
              <a:gd name="adj2" fmla="val 50551"/>
            </a:avLst>
          </a:prstGeom>
          <a:solidFill>
            <a:srgbClr val="FFEFEF"/>
          </a:soli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/>
          <a:p>
            <a:endParaRPr lang="zh-CN" altLang="en-US">
              <a:latin typeface="Arial" panose="020B0604020202020204" pitchFamily="34" charset="0"/>
              <a:ea typeface="思源黑体 CN Regular" panose="020B05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8" name="AutoShape 3"/>
          <p:cNvSpPr>
            <a:spLocks noChangeArrowheads="1"/>
          </p:cNvSpPr>
          <p:nvPr/>
        </p:nvSpPr>
        <p:spPr bwMode="auto">
          <a:xfrm>
            <a:off x="7545388" y="3441700"/>
            <a:ext cx="914400" cy="838200"/>
          </a:xfrm>
          <a:prstGeom prst="rightArrow">
            <a:avLst>
              <a:gd name="adj1" fmla="val 43935"/>
              <a:gd name="adj2" fmla="val 50551"/>
            </a:avLst>
          </a:prstGeom>
          <a:solidFill>
            <a:srgbClr val="FFEFEF"/>
          </a:soli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/>
          <a:p>
            <a:endParaRPr lang="zh-CN" altLang="en-US">
              <a:latin typeface="Arial" panose="020B0604020202020204" pitchFamily="34" charset="0"/>
              <a:ea typeface="思源黑体 CN Regular" panose="020B0500000000000000" pitchFamily="34" charset="-122"/>
              <a:sym typeface="Arial" panose="020B060402020202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 bwMode="auto">
          <a:xfrm>
            <a:off x="8683622" y="2813050"/>
            <a:ext cx="1130300" cy="1654175"/>
            <a:chOff x="4730" y="1742"/>
            <a:chExt cx="712" cy="1042"/>
          </a:xfrm>
        </p:grpSpPr>
        <p:sp>
          <p:nvSpPr>
            <p:cNvPr id="11" name="Text Box 4"/>
            <p:cNvSpPr txBox="1">
              <a:spLocks noChangeArrowheads="1"/>
            </p:cNvSpPr>
            <p:nvPr/>
          </p:nvSpPr>
          <p:spPr bwMode="auto">
            <a:xfrm>
              <a:off x="4730" y="2092"/>
              <a:ext cx="646" cy="6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zh-CN" altLang="en-US" sz="6600">
                  <a:latin typeface="Arial" panose="020B0604020202020204" pitchFamily="34" charset="0"/>
                  <a:ea typeface="思源黑体 CN Regular" panose="020B0500000000000000" pitchFamily="34" charset="-122"/>
                  <a:sym typeface="Arial" panose="020B0604020202020204" pitchFamily="34" charset="0"/>
                </a:rPr>
                <a:t>口</a:t>
              </a:r>
            </a:p>
          </p:txBody>
        </p:sp>
        <p:sp>
          <p:nvSpPr>
            <p:cNvPr id="12" name="Text Box 5"/>
            <p:cNvSpPr txBox="1">
              <a:spLocks noChangeArrowheads="1"/>
            </p:cNvSpPr>
            <p:nvPr/>
          </p:nvSpPr>
          <p:spPr bwMode="auto">
            <a:xfrm>
              <a:off x="4752" y="1742"/>
              <a:ext cx="690" cy="4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zh-CN" sz="4400">
                  <a:latin typeface="Arial" panose="020B0604020202020204" pitchFamily="34" charset="0"/>
                  <a:ea typeface="思源黑体 CN Regular" panose="020B0500000000000000" pitchFamily="34" charset="-122"/>
                  <a:sym typeface="Arial" panose="020B0604020202020204" pitchFamily="34" charset="0"/>
                </a:rPr>
                <a:t>kǒu</a:t>
              </a:r>
            </a:p>
          </p:txBody>
        </p:sp>
      </p:grpSp>
      <p:pic>
        <p:nvPicPr>
          <p:cNvPr id="13" name="Picture 6" descr="口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4188" y="2527300"/>
            <a:ext cx="3200400" cy="2560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7" descr="口-1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6588" y="2882900"/>
            <a:ext cx="2133600" cy="177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8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1332742" y="551495"/>
            <a:ext cx="4124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思源黑体 CN Regular" panose="020B0500000000000000" pitchFamily="34" charset="-122"/>
                <a:cs typeface="+mn-ea"/>
                <a:sym typeface="Arial" panose="020B0604020202020204" pitchFamily="34" charset="0"/>
              </a:rPr>
              <a:t>文字书写</a:t>
            </a:r>
          </a:p>
        </p:txBody>
      </p:sp>
      <p:pic>
        <p:nvPicPr>
          <p:cNvPr id="15" name="Picture 13" descr="耳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9088" y="2316163"/>
            <a:ext cx="3352800" cy="270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AutoShape 14"/>
          <p:cNvSpPr>
            <a:spLocks noChangeArrowheads="1"/>
          </p:cNvSpPr>
          <p:nvPr/>
        </p:nvSpPr>
        <p:spPr bwMode="auto">
          <a:xfrm>
            <a:off x="4560888" y="3416300"/>
            <a:ext cx="914400" cy="838200"/>
          </a:xfrm>
          <a:prstGeom prst="rightArrow">
            <a:avLst>
              <a:gd name="adj1" fmla="val 43935"/>
              <a:gd name="adj2" fmla="val 50551"/>
            </a:avLst>
          </a:prstGeom>
          <a:solidFill>
            <a:srgbClr val="FFEFEF"/>
          </a:soli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/>
          <a:p>
            <a:endParaRPr lang="zh-CN" altLang="en-US">
              <a:latin typeface="Arial" panose="020B0604020202020204" pitchFamily="34" charset="0"/>
              <a:ea typeface="思源黑体 CN Regular" panose="020B0500000000000000" pitchFamily="34" charset="-122"/>
              <a:sym typeface="Arial" panose="020B0604020202020204" pitchFamily="34" charset="0"/>
            </a:endParaRPr>
          </a:p>
        </p:txBody>
      </p:sp>
      <p:pic>
        <p:nvPicPr>
          <p:cNvPr id="17" name="Picture 15" descr="耳-1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9088" y="2555875"/>
            <a:ext cx="2438400" cy="238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AutoShape 16"/>
          <p:cNvSpPr>
            <a:spLocks noChangeArrowheads="1"/>
          </p:cNvSpPr>
          <p:nvPr/>
        </p:nvSpPr>
        <p:spPr bwMode="auto">
          <a:xfrm>
            <a:off x="7304088" y="3416300"/>
            <a:ext cx="914400" cy="838200"/>
          </a:xfrm>
          <a:prstGeom prst="rightArrow">
            <a:avLst>
              <a:gd name="adj1" fmla="val 43935"/>
              <a:gd name="adj2" fmla="val 50551"/>
            </a:avLst>
          </a:prstGeom>
          <a:solidFill>
            <a:srgbClr val="FFEFEF"/>
          </a:soli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/>
          <a:p>
            <a:endParaRPr lang="zh-CN" altLang="en-US">
              <a:latin typeface="Arial" panose="020B0604020202020204" pitchFamily="34" charset="0"/>
              <a:ea typeface="思源黑体 CN Regular" panose="020B0500000000000000" pitchFamily="34" charset="-122"/>
              <a:sym typeface="Arial" panose="020B0604020202020204" pitchFamily="34" charset="0"/>
            </a:endParaRPr>
          </a:p>
        </p:txBody>
      </p:sp>
      <p:grpSp>
        <p:nvGrpSpPr>
          <p:cNvPr id="19" name="Group 20"/>
          <p:cNvGrpSpPr/>
          <p:nvPr/>
        </p:nvGrpSpPr>
        <p:grpSpPr bwMode="auto">
          <a:xfrm>
            <a:off x="8488363" y="2754313"/>
            <a:ext cx="1025525" cy="1654175"/>
            <a:chOff x="4730" y="1599"/>
            <a:chExt cx="646" cy="1042"/>
          </a:xfrm>
        </p:grpSpPr>
        <p:sp>
          <p:nvSpPr>
            <p:cNvPr id="20" name="Text Box 17"/>
            <p:cNvSpPr txBox="1">
              <a:spLocks noChangeArrowheads="1"/>
            </p:cNvSpPr>
            <p:nvPr/>
          </p:nvSpPr>
          <p:spPr bwMode="auto">
            <a:xfrm>
              <a:off x="4730" y="1949"/>
              <a:ext cx="646" cy="6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zh-CN" altLang="en-US" sz="6600">
                  <a:latin typeface="Arial" panose="020B0604020202020204" pitchFamily="34" charset="0"/>
                  <a:ea typeface="思源黑体 CN Regular" panose="020B0500000000000000" pitchFamily="34" charset="-122"/>
                  <a:sym typeface="Arial" panose="020B0604020202020204" pitchFamily="34" charset="0"/>
                </a:rPr>
                <a:t>耳</a:t>
              </a:r>
            </a:p>
          </p:txBody>
        </p:sp>
        <p:sp>
          <p:nvSpPr>
            <p:cNvPr id="21" name="Text Box 18"/>
            <p:cNvSpPr txBox="1">
              <a:spLocks noChangeArrowheads="1"/>
            </p:cNvSpPr>
            <p:nvPr/>
          </p:nvSpPr>
          <p:spPr bwMode="auto">
            <a:xfrm>
              <a:off x="4874" y="1599"/>
              <a:ext cx="430" cy="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zh-CN" sz="4400">
                  <a:latin typeface="Arial" panose="020B0604020202020204" pitchFamily="34" charset="0"/>
                  <a:ea typeface="思源黑体 CN Regular" panose="020B0500000000000000" pitchFamily="34" charset="-122"/>
                  <a:sym typeface="Arial" panose="020B0604020202020204" pitchFamily="34" charset="0"/>
                </a:rPr>
                <a:t>ěr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ldLvl="0" animBg="1"/>
      <p:bldP spid="18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1332742" y="551495"/>
            <a:ext cx="4124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思源黑体 CN Regular" panose="020B0500000000000000" pitchFamily="34" charset="-122"/>
                <a:cs typeface="+mn-ea"/>
                <a:sym typeface="Arial" panose="020B0604020202020204" pitchFamily="34" charset="0"/>
              </a:rPr>
              <a:t>文字书写</a:t>
            </a:r>
          </a:p>
        </p:txBody>
      </p:sp>
      <p:sp>
        <p:nvSpPr>
          <p:cNvPr id="10" name="AutoShape 1026"/>
          <p:cNvSpPr>
            <a:spLocks noChangeArrowheads="1"/>
          </p:cNvSpPr>
          <p:nvPr/>
        </p:nvSpPr>
        <p:spPr bwMode="auto">
          <a:xfrm>
            <a:off x="4919663" y="3448050"/>
            <a:ext cx="914400" cy="838200"/>
          </a:xfrm>
          <a:prstGeom prst="rightArrow">
            <a:avLst>
              <a:gd name="adj1" fmla="val 43935"/>
              <a:gd name="adj2" fmla="val 50551"/>
            </a:avLst>
          </a:prstGeom>
          <a:solidFill>
            <a:srgbClr val="FFEFEF"/>
          </a:soli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/>
          <a:p>
            <a:endParaRPr lang="zh-CN" altLang="en-US">
              <a:latin typeface="Arial" panose="020B0604020202020204" pitchFamily="34" charset="0"/>
              <a:ea typeface="思源黑体 CN Regular" panose="020B05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11" name="AutoShape 1027"/>
          <p:cNvSpPr>
            <a:spLocks noChangeArrowheads="1"/>
          </p:cNvSpPr>
          <p:nvPr/>
        </p:nvSpPr>
        <p:spPr bwMode="auto">
          <a:xfrm>
            <a:off x="7991475" y="3519488"/>
            <a:ext cx="914400" cy="838200"/>
          </a:xfrm>
          <a:prstGeom prst="rightArrow">
            <a:avLst>
              <a:gd name="adj1" fmla="val 43935"/>
              <a:gd name="adj2" fmla="val 50551"/>
            </a:avLst>
          </a:prstGeom>
          <a:solidFill>
            <a:srgbClr val="FFEFEF"/>
          </a:soli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/>
          <a:p>
            <a:endParaRPr lang="zh-CN" altLang="en-US">
              <a:latin typeface="Arial" panose="020B0604020202020204" pitchFamily="34" charset="0"/>
              <a:ea typeface="思源黑体 CN Regular" panose="020B05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12" name="Text Box 1029"/>
          <p:cNvSpPr txBox="1">
            <a:spLocks noChangeArrowheads="1"/>
          </p:cNvSpPr>
          <p:nvPr/>
        </p:nvSpPr>
        <p:spPr bwMode="auto">
          <a:xfrm>
            <a:off x="9021763" y="2733675"/>
            <a:ext cx="96853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CN" sz="4400">
                <a:solidFill>
                  <a:srgbClr val="FF0000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mù</a:t>
            </a:r>
          </a:p>
        </p:txBody>
      </p:sp>
      <p:pic>
        <p:nvPicPr>
          <p:cNvPr id="13" name="Picture 1032" descr="眼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100" y="2519363"/>
            <a:ext cx="3554413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033" descr="眼-1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5475" y="2590800"/>
            <a:ext cx="2176463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 Box 1028"/>
          <p:cNvSpPr txBox="1">
            <a:spLocks noChangeArrowheads="1"/>
          </p:cNvSpPr>
          <p:nvPr/>
        </p:nvSpPr>
        <p:spPr bwMode="auto">
          <a:xfrm>
            <a:off x="8920163" y="3305175"/>
            <a:ext cx="103505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6600">
                <a:solidFill>
                  <a:srgbClr val="FF0000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目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1" grpId="0" bldLvl="0" animBg="1"/>
      <p:bldP spid="12" grpId="0"/>
      <p:bldP spid="22" grpId="0"/>
    </p:bldLst>
  </p:timing>
</p:sld>
</file>

<file path=ppt/theme/theme1.xml><?xml version="1.0" encoding="utf-8"?>
<a:theme xmlns:a="http://schemas.openxmlformats.org/drawingml/2006/main" name="www.2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181</Words>
  <Application>Microsoft Office PowerPoint</Application>
  <PresentationFormat>宽屏</PresentationFormat>
  <Paragraphs>77</Paragraphs>
  <Slides>23</Slides>
  <Notes>23</Notes>
  <HiddenSlides>0</HiddenSlides>
  <MMClips>0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23</vt:i4>
      </vt:variant>
    </vt:vector>
  </HeadingPairs>
  <TitlesOfParts>
    <vt:vector size="29" baseType="lpstr">
      <vt:lpstr>Arial</vt:lpstr>
      <vt:lpstr>微软雅黑</vt:lpstr>
      <vt:lpstr>思源黑体 CN Regular</vt:lpstr>
      <vt:lpstr>Calibri</vt:lpstr>
      <vt:lpstr>FandolFang R</vt:lpstr>
      <vt:lpstr>www.2ppt.com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www.ppt818.com</dc:title>
  <dc:subject>www.ppt818.com</dc:subject>
  <dc:creator>www.ppt818.com</dc:creator>
  <dc:description>www.ppt818.com-提供资源下载</dc:description>
  <cp:lastModifiedBy>Windows 用户</cp:lastModifiedBy>
  <cp:revision>2</cp:revision>
  <dcterms:created xsi:type="dcterms:W3CDTF">2021-05-07T00:35:28Z</dcterms:created>
  <dcterms:modified xsi:type="dcterms:W3CDTF">2023-01-10T07:07:04Z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2052-11.1.0.10463</vt:lpwstr>
  </property>
  <property fmtid="{D5CDD505-2E9C-101B-9397-08002B2CF9AE}" pid="3" name="ICV">
    <vt:lpwstr>917942BD77AD424797D2F4332DA33A03</vt:lpwstr>
  </property>
  <property fmtid="{A09F084E-AD41-489F-8076-AA5BE3082BCA}" pid="100">
    <vt:ui4>5</vt:ui4>
  </property>
  <property fmtid="{64440492-4C8B-11D1-8B70-080036B11A03}" pid="11">
    <vt:lpwstr>www.2ppt.com-爱PPT提供资源下载</vt:lpwstr>
  </property>
</Properties>
</file>