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70" r:id="rId5"/>
    <p:sldId id="271" r:id="rId6"/>
    <p:sldId id="272" r:id="rId7"/>
    <p:sldId id="262" r:id="rId8"/>
    <p:sldId id="263" r:id="rId9"/>
    <p:sldId id="264" r:id="rId10"/>
    <p:sldId id="265" r:id="rId11"/>
    <p:sldId id="269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81" r:id="rId21"/>
    <p:sldId id="25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42"/>
    <a:srgbClr val="FFFCDA"/>
    <a:srgbClr val="7ECEEF"/>
    <a:srgbClr val="FFC000"/>
    <a:srgbClr val="A7A9C3"/>
    <a:srgbClr val="FEF200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077177" y="2081730"/>
            <a:ext cx="541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7 Chinese festivals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4846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1219500">
            <a:off x="3955626" y="286399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971550" y="696913"/>
            <a:ext cx="794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3.Dou you know the abbreviations of twelve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s?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5121" descr="QQ截图201504182314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5713" y="1265238"/>
            <a:ext cx="17430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22" descr="QQ截图201504182314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6113" y="1265238"/>
            <a:ext cx="17637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163888" y="1401009"/>
            <a:ext cx="985837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63888" y="2000524"/>
            <a:ext cx="987425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63888" y="2600039"/>
            <a:ext cx="987425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163888" y="3133534"/>
            <a:ext cx="987425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79763" y="3667029"/>
            <a:ext cx="97155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163888" y="4200526"/>
            <a:ext cx="985837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Jun.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451600" y="1460256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Jul.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451600" y="2003924"/>
            <a:ext cx="793750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451600" y="2547592"/>
            <a:ext cx="9144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451600" y="3091260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451600" y="3634928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451600" y="4178598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1169988" y="731876"/>
            <a:ext cx="670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4.Dou you know the pronunciation of </a:t>
            </a:r>
            <a:r>
              <a:rPr lang="en-US" altLang="zh-CN" sz="2800" dirty="0" err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组合 37"/>
          <p:cNvGrpSpPr/>
          <p:nvPr/>
        </p:nvGrpSpPr>
        <p:grpSpPr bwMode="auto">
          <a:xfrm>
            <a:off x="1008063" y="1935208"/>
            <a:ext cx="7086601" cy="744492"/>
            <a:chOff x="398247" y="2235218"/>
            <a:chExt cx="8116276" cy="976003"/>
          </a:xfrm>
        </p:grpSpPr>
        <p:grpSp>
          <p:nvGrpSpPr>
            <p:cNvPr id="19" name="组合 12"/>
            <p:cNvGrpSpPr/>
            <p:nvPr/>
          </p:nvGrpSpPr>
          <p:grpSpPr bwMode="auto">
            <a:xfrm>
              <a:off x="398247" y="2235218"/>
              <a:ext cx="8116276" cy="976003"/>
              <a:chOff x="1338930" y="1460178"/>
              <a:chExt cx="9603780" cy="128546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338930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3"/>
              <p:cNvSpPr txBox="1">
                <a:spLocks noChangeArrowheads="1"/>
              </p:cNvSpPr>
              <p:nvPr/>
            </p:nvSpPr>
            <p:spPr bwMode="auto">
              <a:xfrm>
                <a:off x="1601475" y="1658616"/>
                <a:ext cx="1492870" cy="688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</a:t>
                </a:r>
                <a:r>
                  <a:rPr lang="en-US" altLang="zh-CN" sz="2800" dirty="0">
                    <a:solidFill>
                      <a:srgbClr val="EA56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endParaRPr lang="zh-CN" altLang="en-US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3886169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347353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8911803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文本框 4"/>
            <p:cNvSpPr txBox="1">
              <a:spLocks noChangeArrowheads="1"/>
            </p:cNvSpPr>
            <p:nvPr/>
          </p:nvSpPr>
          <p:spPr bwMode="auto">
            <a:xfrm>
              <a:off x="2859803" y="2422327"/>
              <a:ext cx="1123949" cy="52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ank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5"/>
            <p:cNvSpPr txBox="1">
              <a:spLocks noChangeArrowheads="1"/>
            </p:cNvSpPr>
            <p:nvPr/>
          </p:nvSpPr>
          <p:spPr bwMode="auto">
            <a:xfrm>
              <a:off x="5032357" y="2396280"/>
              <a:ext cx="850397" cy="5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6"/>
            <p:cNvSpPr txBox="1">
              <a:spLocks noChangeArrowheads="1"/>
            </p:cNvSpPr>
            <p:nvPr/>
          </p:nvSpPr>
          <p:spPr bwMode="auto">
            <a:xfrm>
              <a:off x="7093940" y="2392655"/>
              <a:ext cx="1056021" cy="5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ink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4"/>
          <p:cNvSpPr txBox="1">
            <a:spLocks noChangeArrowheads="1"/>
          </p:cNvSpPr>
          <p:nvPr/>
        </p:nvSpPr>
        <p:spPr bwMode="auto">
          <a:xfrm>
            <a:off x="6562025" y="1214109"/>
            <a:ext cx="554960" cy="523220"/>
          </a:xfrm>
          <a:prstGeom prst="rect">
            <a:avLst/>
          </a:prstGeom>
          <a:solidFill>
            <a:srgbClr val="A7A9C3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1008063" y="2854987"/>
            <a:ext cx="3819525" cy="662913"/>
            <a:chOff x="1367666" y="3690465"/>
            <a:chExt cx="3820653" cy="1009935"/>
          </a:xfrm>
        </p:grpSpPr>
        <p:sp>
          <p:nvSpPr>
            <p:cNvPr id="37" name="圆角矩形 36"/>
            <p:cNvSpPr/>
            <p:nvPr/>
          </p:nvSpPr>
          <p:spPr>
            <a:xfrm>
              <a:off x="1367666" y="3690465"/>
              <a:ext cx="3820653" cy="1009935"/>
            </a:xfrm>
            <a:prstGeom prst="roundRect">
              <a:avLst/>
            </a:prstGeom>
            <a:solidFill>
              <a:srgbClr val="7E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4"/>
            <p:cNvSpPr txBox="1">
              <a:spLocks noChangeArrowheads="1"/>
            </p:cNvSpPr>
            <p:nvPr/>
          </p:nvSpPr>
          <p:spPr bwMode="auto">
            <a:xfrm>
              <a:off x="1375441" y="3873126"/>
              <a:ext cx="2523295" cy="79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ey are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irsty.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2"/>
          <p:cNvGrpSpPr/>
          <p:nvPr/>
        </p:nvGrpSpPr>
        <p:grpSpPr bwMode="auto">
          <a:xfrm>
            <a:off x="1008063" y="3731474"/>
            <a:ext cx="6740525" cy="690672"/>
            <a:chOff x="1330719" y="5384272"/>
            <a:chExt cx="6741263" cy="690641"/>
          </a:xfrm>
        </p:grpSpPr>
        <p:sp>
          <p:nvSpPr>
            <p:cNvPr id="40" name="圆角矩形 39"/>
            <p:cNvSpPr/>
            <p:nvPr/>
          </p:nvSpPr>
          <p:spPr>
            <a:xfrm>
              <a:off x="1330719" y="5384272"/>
              <a:ext cx="6741263" cy="690641"/>
            </a:xfrm>
            <a:prstGeom prst="roundRect">
              <a:avLst/>
            </a:prstGeom>
            <a:solidFill>
              <a:srgbClr val="7E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30"/>
            <p:cNvSpPr txBox="1">
              <a:spLocks noChangeArrowheads="1"/>
            </p:cNvSpPr>
            <p:nvPr/>
          </p:nvSpPr>
          <p:spPr bwMode="auto">
            <a:xfrm>
              <a:off x="1356122" y="5435756"/>
              <a:ext cx="4306458" cy="52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ese are my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ree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cats.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元宵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442" y="1092200"/>
            <a:ext cx="3079701" cy="23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9469"/>
          <p:cNvGrpSpPr/>
          <p:nvPr/>
        </p:nvGrpSpPr>
        <p:grpSpPr bwMode="auto">
          <a:xfrm>
            <a:off x="924350" y="1092200"/>
            <a:ext cx="3673049" cy="2368887"/>
            <a:chOff x="1655" y="1162"/>
            <a:chExt cx="2581" cy="1668"/>
          </a:xfrm>
        </p:grpSpPr>
        <p:pic>
          <p:nvPicPr>
            <p:cNvPr id="5" name="图片 19470" descr="yuandan 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55" y="1162"/>
              <a:ext cx="2581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19471" descr="元旦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1" y="1933"/>
              <a:ext cx="113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3066" y="1092200"/>
            <a:ext cx="3425721" cy="23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/>
          <p:nvPr/>
        </p:nvGrpSpPr>
        <p:grpSpPr bwMode="auto">
          <a:xfrm>
            <a:off x="4894984" y="1092200"/>
            <a:ext cx="3572586" cy="2902648"/>
            <a:chOff x="5339" y="-685"/>
            <a:chExt cx="3629" cy="2284"/>
          </a:xfrm>
        </p:grpSpPr>
        <p:pic>
          <p:nvPicPr>
            <p:cNvPr id="9" name="Picture 11" descr="Double seventh festival七夕节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339" y="-685"/>
              <a:ext cx="3539" cy="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598" y="1236"/>
              <a:ext cx="337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Seventh Festival</a:t>
              </a:r>
            </a:p>
          </p:txBody>
        </p:sp>
      </p:grp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219738" y="3508355"/>
            <a:ext cx="2849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Tomb-sweeping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watch.</a:t>
            </a:r>
          </a:p>
        </p:txBody>
      </p:sp>
      <p:sp>
        <p:nvSpPr>
          <p:cNvPr id="4" name="TextBox 9"/>
          <p:cNvSpPr>
            <a:spLocks noChangeArrowheads="1"/>
          </p:cNvSpPr>
          <p:nvPr/>
        </p:nvSpPr>
        <p:spPr bwMode="auto">
          <a:xfrm>
            <a:off x="1066800" y="774700"/>
            <a:ext cx="47275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I like Halloween.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It is on the thirty-first of October.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People usually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dress up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They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knock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on people’s doors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and shout “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trick or treat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” for sweets.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" name="图片 7" descr="万圣节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9424" y="685800"/>
            <a:ext cx="1223476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万圣节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7462" y="2194451"/>
            <a:ext cx="1595438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 descr="万圣节糖果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7462" y="3500199"/>
            <a:ext cx="1595438" cy="11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152900" y="2489200"/>
            <a:ext cx="10668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打扮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997075" y="3595688"/>
            <a:ext cx="461963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敲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60600" y="4357449"/>
            <a:ext cx="22479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EA564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不给糖就捣乱</a:t>
            </a:r>
          </a:p>
        </p:txBody>
      </p:sp>
      <p:sp>
        <p:nvSpPr>
          <p:cNvPr id="11" name="流程图: 联系 10"/>
          <p:cNvSpPr>
            <a:spLocks noChangeArrowheads="1"/>
          </p:cNvSpPr>
          <p:nvPr/>
        </p:nvSpPr>
        <p:spPr bwMode="auto">
          <a:xfrm>
            <a:off x="2235200" y="1638300"/>
            <a:ext cx="3187700" cy="6985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467100" y="1041400"/>
            <a:ext cx="14097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0594" y="184150"/>
            <a:ext cx="5511800" cy="41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73138" y="1797050"/>
            <a:ext cx="41513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festivals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38.nipic.com/20140221/2531170_105358373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5691" y="192903"/>
            <a:ext cx="7341326" cy="45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18606" y="192903"/>
            <a:ext cx="7541623" cy="4588329"/>
          </a:xfrm>
          <a:prstGeom prst="rect">
            <a:avLst/>
          </a:prstGeom>
          <a:solidFill>
            <a:srgbClr val="FFFCD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91100" y="1460500"/>
            <a:ext cx="2781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复活节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27200" y="1460500"/>
            <a:ext cx="4287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Easter Day</a:t>
            </a:r>
            <a:endParaRPr lang="zh-CN" altLang="en-US" sz="4400" b="1" dirty="0">
              <a:solidFill>
                <a:srgbClr val="EA564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13000" y="7366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Christmas Day</a:t>
            </a:r>
            <a:endParaRPr lang="zh-CN" altLang="en-US" sz="3600" b="1" dirty="0">
              <a:solidFill>
                <a:srgbClr val="EA564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pic81.huitu.com/res/20160501/851091_2016050113062183050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2475" y="1651000"/>
            <a:ext cx="3768725" cy="25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>
          <a:xfrm>
            <a:off x="2552700" y="304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Common festivals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676400" y="1447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Mother’s Day</a:t>
            </a: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4953000" y="1447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Day</a:t>
            </a:r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676400" y="22733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</a:p>
        </p:txBody>
      </p:sp>
      <p:sp>
        <p:nvSpPr>
          <p:cNvPr id="12" name="标题 1"/>
          <p:cNvSpPr txBox="1">
            <a:spLocks noChangeArrowheads="1"/>
          </p:cNvSpPr>
          <p:nvPr/>
        </p:nvSpPr>
        <p:spPr>
          <a:xfrm>
            <a:off x="4902200" y="22733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Fools’ Day</a:t>
            </a: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>
          <a:xfrm>
            <a:off x="1676400" y="30734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Day</a:t>
            </a:r>
          </a:p>
        </p:txBody>
      </p:sp>
      <p:sp>
        <p:nvSpPr>
          <p:cNvPr id="15" name="标题 1"/>
          <p:cNvSpPr txBox="1">
            <a:spLocks noChangeArrowheads="1"/>
          </p:cNvSpPr>
          <p:nvPr/>
        </p:nvSpPr>
        <p:spPr>
          <a:xfrm>
            <a:off x="5003800" y="30734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1308100"/>
            <a:ext cx="723900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our culture,</a:t>
            </a:r>
            <a:b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 every festival.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84900" y="2533650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7653"/>
          <p:cNvSpPr txBox="1">
            <a:spLocks noChangeArrowheads="1"/>
          </p:cNvSpPr>
          <p:nvPr/>
        </p:nvSpPr>
        <p:spPr bwMode="auto">
          <a:xfrm>
            <a:off x="736600" y="1053395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My </a:t>
            </a:r>
            <a:r>
              <a:rPr lang="en-US" altLang="zh-CN" sz="2400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400" dirty="0">
                <a:latin typeface="Times New Roman" panose="02020603050405020304" pitchFamily="18" charset="0"/>
              </a:rPr>
              <a:t> festival is                                                             .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It is in/on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At this festival, people usually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They eat 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I like this festival because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                                                                            .</a:t>
            </a:r>
          </a:p>
        </p:txBody>
      </p:sp>
      <p:sp>
        <p:nvSpPr>
          <p:cNvPr id="6" name="直接连接符 27654"/>
          <p:cNvSpPr>
            <a:spLocks noChangeShapeType="1"/>
          </p:cNvSpPr>
          <p:nvPr/>
        </p:nvSpPr>
        <p:spPr bwMode="auto">
          <a:xfrm>
            <a:off x="3746500" y="1409700"/>
            <a:ext cx="450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27655"/>
          <p:cNvSpPr>
            <a:spLocks noChangeShapeType="1"/>
          </p:cNvSpPr>
          <p:nvPr/>
        </p:nvSpPr>
        <p:spPr bwMode="auto">
          <a:xfrm>
            <a:off x="2070100" y="1993900"/>
            <a:ext cx="618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27656"/>
          <p:cNvSpPr>
            <a:spLocks noChangeShapeType="1"/>
          </p:cNvSpPr>
          <p:nvPr/>
        </p:nvSpPr>
        <p:spPr bwMode="auto">
          <a:xfrm>
            <a:off x="4559300" y="25781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27657"/>
          <p:cNvSpPr>
            <a:spLocks noChangeShapeType="1"/>
          </p:cNvSpPr>
          <p:nvPr/>
        </p:nvSpPr>
        <p:spPr bwMode="auto">
          <a:xfrm>
            <a:off x="825500" y="3105505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27658"/>
          <p:cNvSpPr>
            <a:spLocks noChangeShapeType="1"/>
          </p:cNvSpPr>
          <p:nvPr/>
        </p:nvSpPr>
        <p:spPr bwMode="auto">
          <a:xfrm flipV="1">
            <a:off x="2019300" y="3683000"/>
            <a:ext cx="621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27659"/>
          <p:cNvSpPr>
            <a:spLocks noChangeShapeType="1"/>
          </p:cNvSpPr>
          <p:nvPr/>
        </p:nvSpPr>
        <p:spPr bwMode="auto">
          <a:xfrm>
            <a:off x="4038600" y="4229100"/>
            <a:ext cx="417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27660"/>
          <p:cNvSpPr>
            <a:spLocks noChangeShapeType="1"/>
          </p:cNvSpPr>
          <p:nvPr/>
        </p:nvSpPr>
        <p:spPr bwMode="auto">
          <a:xfrm>
            <a:off x="762000" y="4749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7661"/>
          <p:cNvSpPr txBox="1">
            <a:spLocks noChangeArrowheads="1"/>
          </p:cNvSpPr>
          <p:nvPr/>
        </p:nvSpPr>
        <p:spPr bwMode="auto">
          <a:xfrm>
            <a:off x="2260600" y="639763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festival</a:t>
            </a:r>
          </a:p>
        </p:txBody>
      </p:sp>
      <p:sp>
        <p:nvSpPr>
          <p:cNvPr id="15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share.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88048" y="889953"/>
            <a:ext cx="60309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English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much as I can.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talk about Chinese festivals.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★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name the months of the year.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know the sound of “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some 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zh-CN" altLang="en-US" sz="2400" dirty="0">
                <a:solidFill>
                  <a:srgbClr val="EA5642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en-US" sz="2400" dirty="0">
                <a:solidFill>
                  <a:srgbClr val="EA5642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...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376873" y="309563"/>
            <a:ext cx="5119687" cy="5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Try to get  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243014" y="1498600"/>
            <a:ext cx="6961186" cy="2806700"/>
            <a:chOff x="963613" y="1865380"/>
            <a:chExt cx="7542119" cy="3949258"/>
          </a:xfrm>
        </p:grpSpPr>
        <p:sp>
          <p:nvSpPr>
            <p:cNvPr id="5" name="圆角矩形 4"/>
            <p:cNvSpPr/>
            <p:nvPr/>
          </p:nvSpPr>
          <p:spPr>
            <a:xfrm>
              <a:off x="963613" y="1865380"/>
              <a:ext cx="7216775" cy="3940132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14357" y="4326948"/>
              <a:ext cx="791375" cy="148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58650" y="806022"/>
            <a:ext cx="30972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596630" y="1712332"/>
            <a:ext cx="612948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Look for more information about 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the holidays all of the world.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搜集更多的全世界其他节日的信息。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Communicate with your friends and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relatives about your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favourite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festivals. 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和你的亲朋好友交流你最喜欢的节日。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00" descr="团圆饭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9307" y="2008187"/>
            <a:ext cx="244181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4102"/>
          <p:cNvSpPr txBox="1">
            <a:spLocks noChangeArrowheads="1"/>
          </p:cNvSpPr>
          <p:nvPr/>
        </p:nvSpPr>
        <p:spPr bwMode="auto">
          <a:xfrm>
            <a:off x="1000002" y="686822"/>
            <a:ext cx="34004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Brainstorming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1700" y="145415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Spring Festival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05300" y="2046287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January/February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305300" y="257175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together with family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292600" y="3097213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have a big dinner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92600" y="3622676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dumplings</a:t>
            </a:r>
          </a:p>
        </p:txBody>
      </p:sp>
      <p:grpSp>
        <p:nvGrpSpPr>
          <p:cNvPr id="24" name="组合 4125"/>
          <p:cNvGrpSpPr/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)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27125" y="4255096"/>
            <a:ext cx="937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red packet</a:t>
            </a:r>
            <a:r>
              <a:rPr lang="en-US" altLang="zh-CN" sz="2400" dirty="0">
                <a:latin typeface="+mj-ea"/>
                <a:ea typeface="+mj-ea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</a:rPr>
              <a:t>拿红包</a:t>
            </a:r>
            <a:r>
              <a:rPr lang="en-US" altLang="zh-CN" sz="2400" dirty="0">
                <a:latin typeface="+mj-ea"/>
                <a:ea typeface="+mj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</a:rPr>
              <a:t>, play fireworks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</a:rPr>
              <a:t>放烟火</a:t>
            </a:r>
            <a:r>
              <a:rPr lang="en-US" altLang="zh-CN" sz="2400" dirty="0">
                <a:latin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/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)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03200" y="168275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Mid-Autumn Festival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495800" y="2239963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September/October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495800" y="3314699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moon cakes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495800" y="27909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look at the moon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495800" y="3802056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together with family</a:t>
            </a:r>
          </a:p>
        </p:txBody>
      </p:sp>
      <p:pic>
        <p:nvPicPr>
          <p:cNvPr id="30" name="图片 1" descr="2559B5B106908FB6D933D6022E7E53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7189" y="2362199"/>
            <a:ext cx="2716611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/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)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" name="组合 14345"/>
          <p:cNvGrpSpPr/>
          <p:nvPr/>
        </p:nvGrpSpPr>
        <p:grpSpPr bwMode="auto">
          <a:xfrm>
            <a:off x="0" y="1445766"/>
            <a:ext cx="4571427" cy="2616344"/>
            <a:chOff x="-696" y="1061"/>
            <a:chExt cx="3982" cy="2279"/>
          </a:xfrm>
        </p:grpSpPr>
        <p:pic>
          <p:nvPicPr>
            <p:cNvPr id="12" name="图片 14337" descr="double ninth festiva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8" y="1551"/>
              <a:ext cx="2736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339"/>
            <p:cNvSpPr txBox="1">
              <a:spLocks noChangeArrowheads="1"/>
            </p:cNvSpPr>
            <p:nvPr/>
          </p:nvSpPr>
          <p:spPr bwMode="auto">
            <a:xfrm>
              <a:off x="-696" y="1061"/>
              <a:ext cx="398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Double Ninth Festival</a:t>
              </a:r>
            </a:p>
          </p:txBody>
        </p:sp>
      </p:grpSp>
      <p:sp>
        <p:nvSpPr>
          <p:cNvPr id="14" name="文本框 14340"/>
          <p:cNvSpPr txBox="1">
            <a:spLocks noChangeArrowheads="1"/>
          </p:cNvSpPr>
          <p:nvPr/>
        </p:nvSpPr>
        <p:spPr bwMode="auto">
          <a:xfrm>
            <a:off x="4406900" y="1957918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October /November</a:t>
            </a:r>
          </a:p>
        </p:txBody>
      </p:sp>
      <p:sp>
        <p:nvSpPr>
          <p:cNvPr id="15" name="文本框 14341"/>
          <p:cNvSpPr txBox="1">
            <a:spLocks noChangeArrowheads="1"/>
          </p:cNvSpPr>
          <p:nvPr/>
        </p:nvSpPr>
        <p:spPr bwMode="auto">
          <a:xfrm>
            <a:off x="4406900" y="3537739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 rice cakes</a:t>
            </a:r>
          </a:p>
        </p:txBody>
      </p:sp>
      <p:sp>
        <p:nvSpPr>
          <p:cNvPr id="16" name="文本框 14342"/>
          <p:cNvSpPr txBox="1">
            <a:spLocks noChangeArrowheads="1"/>
          </p:cNvSpPr>
          <p:nvPr/>
        </p:nvSpPr>
        <p:spPr bwMode="auto">
          <a:xfrm>
            <a:off x="4406900" y="2469996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visit parents and grandparents</a:t>
            </a:r>
          </a:p>
        </p:txBody>
      </p:sp>
      <p:sp>
        <p:nvSpPr>
          <p:cNvPr id="17" name="文本框 14343"/>
          <p:cNvSpPr txBox="1">
            <a:spLocks noChangeArrowheads="1"/>
          </p:cNvSpPr>
          <p:nvPr/>
        </p:nvSpPr>
        <p:spPr bwMode="auto">
          <a:xfrm>
            <a:off x="4406900" y="3003891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climb mountains</a:t>
            </a:r>
          </a:p>
        </p:txBody>
      </p:sp>
      <p:sp>
        <p:nvSpPr>
          <p:cNvPr id="22" name="矩形 14348"/>
          <p:cNvSpPr>
            <a:spLocks noChangeArrowheads="1"/>
          </p:cNvSpPr>
          <p:nvPr/>
        </p:nvSpPr>
        <p:spPr bwMode="auto">
          <a:xfrm>
            <a:off x="4406900" y="3977218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7" name="文本框 14359"/>
          <p:cNvSpPr txBox="1">
            <a:spLocks noChangeArrowheads="1"/>
          </p:cNvSpPr>
          <p:nvPr/>
        </p:nvSpPr>
        <p:spPr bwMode="auto">
          <a:xfrm>
            <a:off x="1536700" y="4045480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come in autumn, a festival for old people…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/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)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8" name="图片 18434" descr="dragon boat festival"/>
          <p:cNvPicPr>
            <a:picLocks noChangeAspect="1" noChangeArrowheads="1"/>
          </p:cNvPicPr>
          <p:nvPr/>
        </p:nvPicPr>
        <p:blipFill rotWithShape="1">
          <a:blip r:embed="rId2" cstate="email"/>
          <a:srcRect t="-4377"/>
          <a:stretch>
            <a:fillRect/>
          </a:stretch>
        </p:blipFill>
        <p:spPr bwMode="auto">
          <a:xfrm>
            <a:off x="928945" y="2091308"/>
            <a:ext cx="2612510" cy="180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-139700" y="158750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</a:rPr>
              <a:t>Dragon Boat Festival</a:t>
            </a:r>
          </a:p>
        </p:txBody>
      </p:sp>
      <p:sp>
        <p:nvSpPr>
          <p:cNvPr id="20" name="文本框 18437"/>
          <p:cNvSpPr txBox="1">
            <a:spLocks noChangeArrowheads="1"/>
          </p:cNvSpPr>
          <p:nvPr/>
        </p:nvSpPr>
        <p:spPr bwMode="auto">
          <a:xfrm>
            <a:off x="4343400" y="2145517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May/June </a:t>
            </a:r>
          </a:p>
        </p:txBody>
      </p:sp>
      <p:sp>
        <p:nvSpPr>
          <p:cNvPr id="21" name="文本框 18438"/>
          <p:cNvSpPr txBox="1">
            <a:spLocks noChangeArrowheads="1"/>
          </p:cNvSpPr>
          <p:nvPr/>
        </p:nvSpPr>
        <p:spPr bwMode="auto">
          <a:xfrm>
            <a:off x="4343400" y="271189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have dragon boat races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305300" y="324688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rice dumplings</a:t>
            </a:r>
          </a:p>
        </p:txBody>
      </p:sp>
      <p:sp>
        <p:nvSpPr>
          <p:cNvPr id="28" name="矩形 18441"/>
          <p:cNvSpPr>
            <a:spLocks noChangeArrowheads="1"/>
          </p:cNvSpPr>
          <p:nvPr/>
        </p:nvSpPr>
        <p:spPr bwMode="auto">
          <a:xfrm>
            <a:off x="0" y="1371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18442"/>
          <p:cNvSpPr>
            <a:spLocks noChangeArrowheads="1"/>
          </p:cNvSpPr>
          <p:nvPr/>
        </p:nvSpPr>
        <p:spPr bwMode="auto">
          <a:xfrm>
            <a:off x="4191000" y="20574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981200" y="4133800"/>
            <a:ext cx="952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remember the great poet </a:t>
            </a:r>
            <a:r>
              <a:rPr lang="en-US" altLang="zh-CN" sz="2400" dirty="0" err="1" smtClean="0">
                <a:latin typeface="Times New Roman" panose="02020603050405020304" pitchFamily="18" charset="0"/>
              </a:rPr>
              <a:t>Qu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Yuan</a:t>
            </a:r>
            <a:r>
              <a:rPr lang="en-US" altLang="zh-CN" sz="2400" dirty="0"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6010" y="322878"/>
            <a:ext cx="3581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</a:p>
        </p:txBody>
      </p:sp>
      <p:sp>
        <p:nvSpPr>
          <p:cNvPr id="4" name="文本框 20494"/>
          <p:cNvSpPr txBox="1">
            <a:spLocks noChangeArrowheads="1"/>
          </p:cNvSpPr>
          <p:nvPr/>
        </p:nvSpPr>
        <p:spPr bwMode="auto">
          <a:xfrm>
            <a:off x="1546225" y="479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0496"/>
          <p:cNvSpPr txBox="1">
            <a:spLocks noChangeArrowheads="1"/>
          </p:cNvSpPr>
          <p:nvPr/>
        </p:nvSpPr>
        <p:spPr bwMode="auto">
          <a:xfrm>
            <a:off x="1016000" y="805479"/>
            <a:ext cx="74549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If you want to know the details of a festival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what questions can you ask?</a:t>
            </a:r>
            <a:r>
              <a:rPr lang="zh-CN" altLang="en-US" sz="2400" dirty="0">
                <a:latin typeface="Times New Roman" panose="02020603050405020304" pitchFamily="18" charset="0"/>
              </a:rPr>
              <a:t>（如果你想详细了解一个节日，可以提哪些问题</a:t>
            </a:r>
            <a:r>
              <a:rPr lang="en-US" altLang="zh-CN" sz="2400" dirty="0">
                <a:latin typeface="Times New Roman" panose="02020603050405020304" pitchFamily="18" charset="0"/>
              </a:rPr>
              <a:t>?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6000" y="2227263"/>
            <a:ext cx="684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When’s  the  Dragon  Boat Festival?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16000" y="302289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What do people do at this festival?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16000" y="3818533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eat at this festival?</a:t>
            </a:r>
          </a:p>
        </p:txBody>
      </p:sp>
      <p:sp>
        <p:nvSpPr>
          <p:cNvPr id="15" name="矩形 20515"/>
          <p:cNvSpPr>
            <a:spLocks noChangeArrowheads="1"/>
          </p:cNvSpPr>
          <p:nvPr/>
        </p:nvSpPr>
        <p:spPr bwMode="auto">
          <a:xfrm>
            <a:off x="1485900" y="53340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21379149">
            <a:off x="950253" y="223784"/>
            <a:ext cx="3431225" cy="2000250"/>
            <a:chOff x="428624" y="447676"/>
            <a:chExt cx="3431225" cy="2000250"/>
          </a:xfrm>
        </p:grpSpPr>
        <p:sp>
          <p:nvSpPr>
            <p:cNvPr id="10" name="圆角矩形 9"/>
            <p:cNvSpPr/>
            <p:nvPr/>
          </p:nvSpPr>
          <p:spPr>
            <a:xfrm>
              <a:off x="428624" y="447676"/>
              <a:ext cx="3431225" cy="2000250"/>
            </a:xfrm>
            <a:prstGeom prst="roundRect">
              <a:avLst>
                <a:gd name="adj" fmla="val 11282"/>
              </a:avLst>
            </a:prstGeom>
            <a:solidFill>
              <a:srgbClr val="FAD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1642" y="498651"/>
              <a:ext cx="1678665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9750" y="908668"/>
              <a:ext cx="321851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January/February</a:t>
              </a:r>
            </a:p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get together with families</a:t>
              </a:r>
            </a:p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a big dinner and eat dumplings</a:t>
              </a:r>
              <a:endPara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268950">
            <a:off x="5019707" y="98069"/>
            <a:ext cx="3165833" cy="1630910"/>
            <a:chOff x="4416067" y="220716"/>
            <a:chExt cx="3165833" cy="1630910"/>
          </a:xfrm>
        </p:grpSpPr>
        <p:sp>
          <p:nvSpPr>
            <p:cNvPr id="14" name="圆角矩形 13"/>
            <p:cNvSpPr/>
            <p:nvPr/>
          </p:nvSpPr>
          <p:spPr>
            <a:xfrm>
              <a:off x="4416067" y="220716"/>
              <a:ext cx="3165833" cy="1630910"/>
            </a:xfrm>
            <a:prstGeom prst="roundRect">
              <a:avLst>
                <a:gd name="adj" fmla="val 11282"/>
              </a:avLst>
            </a:prstGeom>
            <a:solidFill>
              <a:srgbClr val="FEE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Mid-Autumn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90143" y="693347"/>
              <a:ext cx="23449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September/October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 at the moon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moon cakes</a:t>
              </a:r>
              <a:endPara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1394" y="3243813"/>
            <a:ext cx="1054100" cy="1054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1489" y="3243394"/>
            <a:ext cx="1077516" cy="1077516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85738" y="2354094"/>
            <a:ext cx="2380059" cy="358115"/>
          </a:xfrm>
          <a:prstGeom prst="wedgeRoundRectCallout">
            <a:avLst>
              <a:gd name="adj1" fmla="val 25590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55954" y="2275924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When’s the Spring Festival?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85738" y="2826534"/>
            <a:ext cx="3007042" cy="358115"/>
          </a:xfrm>
          <a:prstGeom prst="wedgeRoundRectCallout">
            <a:avLst>
              <a:gd name="adj1" fmla="val 25590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768" y="2824564"/>
            <a:ext cx="3076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do at this festival?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490914" y="2335044"/>
            <a:ext cx="923798" cy="358115"/>
          </a:xfrm>
          <a:prstGeom prst="wedgeRoundRectCallout">
            <a:avLst>
              <a:gd name="adj1" fmla="val -29057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598468" y="2344824"/>
            <a:ext cx="793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in...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3490913" y="2935119"/>
            <a:ext cx="1561713" cy="358115"/>
          </a:xfrm>
          <a:prstGeom prst="wedgeRoundRectCallout">
            <a:avLst>
              <a:gd name="adj1" fmla="val -36376"/>
              <a:gd name="adj2" fmla="val 7180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598468" y="2944899"/>
            <a:ext cx="1651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usually...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260333" y="4313272"/>
            <a:ext cx="3406792" cy="358115"/>
          </a:xfrm>
          <a:prstGeom prst="wedgeRoundRectCallout">
            <a:avLst>
              <a:gd name="adj1" fmla="val -1334"/>
              <a:gd name="adj2" fmla="val -109054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1804" y="4225848"/>
            <a:ext cx="3504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eat at this festival?</a:t>
            </a:r>
            <a:endParaRPr lang="en-US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12397" y="4216067"/>
            <a:ext cx="1248420" cy="507831"/>
            <a:chOff x="3712397" y="3791645"/>
            <a:chExt cx="1248420" cy="507831"/>
          </a:xfrm>
        </p:grpSpPr>
        <p:sp>
          <p:nvSpPr>
            <p:cNvPr id="31" name="圆角矩形标注 30"/>
            <p:cNvSpPr/>
            <p:nvPr/>
          </p:nvSpPr>
          <p:spPr>
            <a:xfrm>
              <a:off x="3712397" y="3907373"/>
              <a:ext cx="1248420" cy="358115"/>
            </a:xfrm>
            <a:prstGeom prst="wedgeRoundRectCallout">
              <a:avLst>
                <a:gd name="adj1" fmla="val -52398"/>
                <a:gd name="adj2" fmla="val -8245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724131" y="3791645"/>
              <a:ext cx="121700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eat…</a:t>
              </a:r>
              <a:endPara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21254204">
            <a:off x="5307475" y="1601472"/>
            <a:ext cx="3165833" cy="1630910"/>
            <a:chOff x="4416067" y="220716"/>
            <a:chExt cx="3165833" cy="1630910"/>
          </a:xfrm>
        </p:grpSpPr>
        <p:sp>
          <p:nvSpPr>
            <p:cNvPr id="34" name="圆角矩形 33"/>
            <p:cNvSpPr/>
            <p:nvPr/>
          </p:nvSpPr>
          <p:spPr>
            <a:xfrm>
              <a:off x="4416067" y="220716"/>
              <a:ext cx="3165833" cy="1630910"/>
            </a:xfrm>
            <a:prstGeom prst="roundRect">
              <a:avLst>
                <a:gd name="adj" fmla="val 11282"/>
              </a:avLst>
            </a:prstGeom>
            <a:solidFill>
              <a:srgbClr val="A5C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Dragon Boat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590143" y="693346"/>
              <a:ext cx="27967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May/June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dragon boat races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rice dumplings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589" y="3205892"/>
            <a:ext cx="3437048" cy="1644482"/>
            <a:chOff x="4425593" y="254770"/>
            <a:chExt cx="3437048" cy="1644482"/>
          </a:xfrm>
        </p:grpSpPr>
        <p:sp>
          <p:nvSpPr>
            <p:cNvPr id="38" name="圆角矩形 37"/>
            <p:cNvSpPr/>
            <p:nvPr/>
          </p:nvSpPr>
          <p:spPr>
            <a:xfrm>
              <a:off x="4425593" y="268342"/>
              <a:ext cx="3437048" cy="1630910"/>
            </a:xfrm>
            <a:prstGeom prst="roundRect">
              <a:avLst>
                <a:gd name="adj" fmla="val 11282"/>
              </a:avLst>
            </a:prstGeom>
            <a:solidFill>
              <a:srgbClr val="BBD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Ninth Festival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573016" y="629705"/>
              <a:ext cx="32454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October/November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 parents and grandparents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climb mountains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rice cakes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do exercises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15988" y="1235075"/>
            <a:ext cx="79930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 the 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birthday with this sentence?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你能用这个句型告诉我你生日的月份吗？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15988" y="2023627"/>
            <a:ext cx="4851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 startAt="2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months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four seasons?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你知道四个季节的月份吗？</a:t>
            </a:r>
          </a:p>
        </p:txBody>
      </p:sp>
      <p:sp>
        <p:nvSpPr>
          <p:cNvPr id="7" name="文本框 75780"/>
          <p:cNvSpPr txBox="1">
            <a:spLocks noChangeArrowheads="1"/>
          </p:cNvSpPr>
          <p:nvPr/>
        </p:nvSpPr>
        <p:spPr bwMode="auto">
          <a:xfrm>
            <a:off x="2196306" y="814387"/>
            <a:ext cx="489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里。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31887" y="3039290"/>
            <a:ext cx="777716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Spring is in____________________________________.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Summer is in___________________________________.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Autumn is in____________________________________.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Winter is in____________________________________.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219450" y="303929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March, April and May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19450" y="3544115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July and August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19450" y="4047353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October and November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19450" y="4514078"/>
            <a:ext cx="4824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January and February</a:t>
            </a:r>
          </a:p>
        </p:txBody>
      </p:sp>
      <p:sp>
        <p:nvSpPr>
          <p:cNvPr id="13" name="五角星 14356"/>
          <p:cNvSpPr>
            <a:spLocks noChangeArrowheads="1"/>
          </p:cNvSpPr>
          <p:nvPr/>
        </p:nvSpPr>
        <p:spPr bwMode="auto">
          <a:xfrm>
            <a:off x="481013" y="1260475"/>
            <a:ext cx="304800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五角星 14356"/>
          <p:cNvSpPr>
            <a:spLocks noChangeArrowheads="1"/>
          </p:cNvSpPr>
          <p:nvPr/>
        </p:nvSpPr>
        <p:spPr bwMode="auto">
          <a:xfrm>
            <a:off x="274637" y="2163327"/>
            <a:ext cx="304801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五角星 14356"/>
          <p:cNvSpPr>
            <a:spLocks noChangeArrowheads="1"/>
          </p:cNvSpPr>
          <p:nvPr/>
        </p:nvSpPr>
        <p:spPr bwMode="auto">
          <a:xfrm>
            <a:off x="579438" y="2163327"/>
            <a:ext cx="304800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667</Words>
  <Application>Microsoft Office PowerPoint</Application>
  <PresentationFormat>全屏显示(16:9)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黑体</vt:lpstr>
      <vt:lpstr>楷体</vt:lpstr>
      <vt:lpstr>思源黑体 CN Regular</vt:lpstr>
      <vt:lpstr>宋体</vt:lpstr>
      <vt:lpstr>微软雅黑</vt:lpstr>
      <vt:lpstr>Arial</vt:lpstr>
      <vt:lpstr>Calibri</vt:lpstr>
      <vt:lpstr>Calibri Light</vt:lpstr>
      <vt:lpstr>Century Schoolbook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2023-01-17T01:21:03Z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88F5AB73A607416CB3DCB3BBA0667B20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