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864">
          <p15:clr>
            <a:srgbClr val="A4A3A4"/>
          </p15:clr>
        </p15:guide>
        <p15:guide id="6" orient="horz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B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46" y="114"/>
      </p:cViewPr>
      <p:guideLst>
        <p:guide pos="416"/>
        <p:guide pos="7256"/>
        <p:guide orient="horz" pos="600"/>
        <p:guide orient="horz" pos="664"/>
        <p:guide orient="horz" pos="3864"/>
        <p:guide orient="horz"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DEB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DEB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1" t="339" r="29213" b="45174"/>
          <a:stretch>
            <a:fillRect/>
          </a:stretch>
        </p:blipFill>
        <p:spPr>
          <a:xfrm>
            <a:off x="-1" y="0"/>
            <a:ext cx="4651589" cy="3745938"/>
          </a:xfrm>
          <a:custGeom>
            <a:avLst/>
            <a:gdLst>
              <a:gd name="connsiteX0" fmla="*/ 0 w 4651589"/>
              <a:gd name="connsiteY0" fmla="*/ 0 h 3745938"/>
              <a:gd name="connsiteX1" fmla="*/ 4651589 w 4651589"/>
              <a:gd name="connsiteY1" fmla="*/ 0 h 3745938"/>
              <a:gd name="connsiteX2" fmla="*/ 4295510 w 4651589"/>
              <a:gd name="connsiteY2" fmla="*/ 3745938 h 3745938"/>
              <a:gd name="connsiteX3" fmla="*/ 0 w 4651589"/>
              <a:gd name="connsiteY3" fmla="*/ 0 h 374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1589" h="3745938">
                <a:moveTo>
                  <a:pt x="0" y="0"/>
                </a:moveTo>
                <a:lnTo>
                  <a:pt x="4651589" y="0"/>
                </a:lnTo>
                <a:lnTo>
                  <a:pt x="4295510" y="3745938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3" t="3284" r="33154" b="17091"/>
          <a:stretch>
            <a:fillRect/>
          </a:stretch>
        </p:blipFill>
        <p:spPr>
          <a:xfrm>
            <a:off x="6822" y="202468"/>
            <a:ext cx="4269615" cy="5474180"/>
          </a:xfrm>
          <a:custGeom>
            <a:avLst/>
            <a:gdLst>
              <a:gd name="connsiteX0" fmla="*/ 0 w 4269615"/>
              <a:gd name="connsiteY0" fmla="*/ 0 h 5474180"/>
              <a:gd name="connsiteX1" fmla="*/ 4269615 w 4269615"/>
              <a:gd name="connsiteY1" fmla="*/ 3758427 h 5474180"/>
              <a:gd name="connsiteX2" fmla="*/ 4124755 w 4269615"/>
              <a:gd name="connsiteY2" fmla="*/ 5474180 h 5474180"/>
              <a:gd name="connsiteX3" fmla="*/ 5610 w 4269615"/>
              <a:gd name="connsiteY3" fmla="*/ 1773627 h 5474180"/>
              <a:gd name="connsiteX4" fmla="*/ 0 w 4269615"/>
              <a:gd name="connsiteY4" fmla="*/ 0 h 547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9615" h="5474180">
                <a:moveTo>
                  <a:pt x="0" y="0"/>
                </a:moveTo>
                <a:lnTo>
                  <a:pt x="4269615" y="3758427"/>
                </a:lnTo>
                <a:lnTo>
                  <a:pt x="4124755" y="5474180"/>
                </a:lnTo>
                <a:lnTo>
                  <a:pt x="5610" y="177362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1" t="31526" r="23399" b="45"/>
          <a:stretch>
            <a:fillRect/>
          </a:stretch>
        </p:blipFill>
        <p:spPr>
          <a:xfrm>
            <a:off x="0" y="2144086"/>
            <a:ext cx="5205081" cy="4704477"/>
          </a:xfrm>
          <a:custGeom>
            <a:avLst/>
            <a:gdLst>
              <a:gd name="connsiteX0" fmla="*/ 0 w 5205081"/>
              <a:gd name="connsiteY0" fmla="*/ 0 h 4704477"/>
              <a:gd name="connsiteX1" fmla="*/ 5205081 w 5205081"/>
              <a:gd name="connsiteY1" fmla="*/ 4704477 h 4704477"/>
              <a:gd name="connsiteX2" fmla="*/ 6226 w 5205081"/>
              <a:gd name="connsiteY2" fmla="*/ 4704477 h 4704477"/>
              <a:gd name="connsiteX3" fmla="*/ 3363 w 5205081"/>
              <a:gd name="connsiteY3" fmla="*/ 3546124 h 4704477"/>
              <a:gd name="connsiteX4" fmla="*/ 0 w 5205081"/>
              <a:gd name="connsiteY4" fmla="*/ 0 h 470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5081" h="4704477">
                <a:moveTo>
                  <a:pt x="0" y="0"/>
                </a:moveTo>
                <a:lnTo>
                  <a:pt x="5205081" y="4704477"/>
                </a:lnTo>
                <a:lnTo>
                  <a:pt x="6226" y="4704477"/>
                </a:lnTo>
                <a:lnTo>
                  <a:pt x="3363" y="3546124"/>
                </a:lnTo>
                <a:cubicBezTo>
                  <a:pt x="2242" y="2364083"/>
                  <a:pt x="5195" y="1191299"/>
                  <a:pt x="0" y="0"/>
                </a:cubicBezTo>
                <a:close/>
              </a:path>
            </a:pathLst>
          </a:cu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4" t="100000" r="27545" b="-406"/>
          <a:stretch>
            <a:fillRect/>
          </a:stretch>
        </p:blipFill>
        <p:spPr>
          <a:xfrm>
            <a:off x="6226" y="6848563"/>
            <a:ext cx="5222266" cy="27803"/>
          </a:xfrm>
          <a:custGeom>
            <a:avLst/>
            <a:gdLst>
              <a:gd name="connsiteX0" fmla="*/ 0 w 5222266"/>
              <a:gd name="connsiteY0" fmla="*/ 0 h 27803"/>
              <a:gd name="connsiteX1" fmla="*/ 5198855 w 5222266"/>
              <a:gd name="connsiteY1" fmla="*/ 0 h 27803"/>
              <a:gd name="connsiteX2" fmla="*/ 5222266 w 5222266"/>
              <a:gd name="connsiteY2" fmla="*/ 21160 h 27803"/>
              <a:gd name="connsiteX3" fmla="*/ 69 w 5222266"/>
              <a:gd name="connsiteY3" fmla="*/ 27803 h 27803"/>
              <a:gd name="connsiteX4" fmla="*/ 0 w 5222266"/>
              <a:gd name="connsiteY4" fmla="*/ 0 h 2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2266" h="27803">
                <a:moveTo>
                  <a:pt x="0" y="0"/>
                </a:moveTo>
                <a:lnTo>
                  <a:pt x="5198855" y="0"/>
                </a:lnTo>
                <a:lnTo>
                  <a:pt x="5222266" y="21160"/>
                </a:lnTo>
                <a:lnTo>
                  <a:pt x="69" y="27803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DEB0A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DEB0A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5.1.1</a:t>
                  </a:r>
                  <a:r>
                    <a:rPr lang="zh-CN" altLang="en-US" sz="4800" b="1" dirty="0">
                      <a:solidFill>
                        <a:srgbClr val="DEB0A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 平行与垂直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第五单元  平行四边形与梯形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DEB0A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24" name="矩形 23"/>
          <p:cNvSpPr/>
          <p:nvPr/>
        </p:nvSpPr>
        <p:spPr>
          <a:xfrm>
            <a:off x="4139807" y="5578242"/>
            <a:ext cx="8052193" cy="1323000"/>
          </a:xfrm>
          <a:custGeom>
            <a:avLst/>
            <a:gdLst>
              <a:gd name="connsiteX0" fmla="*/ 0 w 6986919"/>
              <a:gd name="connsiteY0" fmla="*/ 0 h 1171915"/>
              <a:gd name="connsiteX1" fmla="*/ 6986919 w 6986919"/>
              <a:gd name="connsiteY1" fmla="*/ 0 h 1171915"/>
              <a:gd name="connsiteX2" fmla="*/ 6986919 w 6986919"/>
              <a:gd name="connsiteY2" fmla="*/ 1171915 h 1171915"/>
              <a:gd name="connsiteX3" fmla="*/ 0 w 6986919"/>
              <a:gd name="connsiteY3" fmla="*/ 1171915 h 1171915"/>
              <a:gd name="connsiteX4" fmla="*/ 0 w 6986919"/>
              <a:gd name="connsiteY4" fmla="*/ 0 h 1171915"/>
              <a:gd name="connsiteX0-1" fmla="*/ 0 w 8167537"/>
              <a:gd name="connsiteY0-2" fmla="*/ 92598 h 1171915"/>
              <a:gd name="connsiteX1-3" fmla="*/ 8167537 w 8167537"/>
              <a:gd name="connsiteY1-4" fmla="*/ 0 h 1171915"/>
              <a:gd name="connsiteX2-5" fmla="*/ 8167537 w 8167537"/>
              <a:gd name="connsiteY2-6" fmla="*/ 1171915 h 1171915"/>
              <a:gd name="connsiteX3-7" fmla="*/ 1180618 w 8167537"/>
              <a:gd name="connsiteY3-8" fmla="*/ 1171915 h 1171915"/>
              <a:gd name="connsiteX4-9" fmla="*/ 0 w 8167537"/>
              <a:gd name="connsiteY4-10" fmla="*/ 92598 h 1171915"/>
              <a:gd name="connsiteX0-11" fmla="*/ 0 w 8167537"/>
              <a:gd name="connsiteY0-12" fmla="*/ 92598 h 1171915"/>
              <a:gd name="connsiteX1-13" fmla="*/ 8167537 w 8167537"/>
              <a:gd name="connsiteY1-14" fmla="*/ 0 h 1171915"/>
              <a:gd name="connsiteX2-15" fmla="*/ 8167537 w 8167537"/>
              <a:gd name="connsiteY2-16" fmla="*/ 1171915 h 1171915"/>
              <a:gd name="connsiteX3-17" fmla="*/ 1335018 w 8167537"/>
              <a:gd name="connsiteY3-18" fmla="*/ 1140947 h 1171915"/>
              <a:gd name="connsiteX4-19" fmla="*/ 0 w 8167537"/>
              <a:gd name="connsiteY4-20" fmla="*/ 92598 h 1171915"/>
              <a:gd name="connsiteX0-21" fmla="*/ 0 w 8167537"/>
              <a:gd name="connsiteY0-22" fmla="*/ 92598 h 1171915"/>
              <a:gd name="connsiteX1-23" fmla="*/ 8167537 w 8167537"/>
              <a:gd name="connsiteY1-24" fmla="*/ 0 h 1171915"/>
              <a:gd name="connsiteX2-25" fmla="*/ 8167537 w 8167537"/>
              <a:gd name="connsiteY2-26" fmla="*/ 1171915 h 1171915"/>
              <a:gd name="connsiteX3-27" fmla="*/ 1323444 w 8167537"/>
              <a:gd name="connsiteY3-28" fmla="*/ 1151409 h 1171915"/>
              <a:gd name="connsiteX4-29" fmla="*/ 0 w 8167537"/>
              <a:gd name="connsiteY4-30" fmla="*/ 92598 h 1171915"/>
              <a:gd name="connsiteX0-31" fmla="*/ 0 w 8167537"/>
              <a:gd name="connsiteY0-32" fmla="*/ 92598 h 1171915"/>
              <a:gd name="connsiteX1-33" fmla="*/ 8167537 w 8167537"/>
              <a:gd name="connsiteY1-34" fmla="*/ 0 h 1171915"/>
              <a:gd name="connsiteX2-35" fmla="*/ 8167537 w 8167537"/>
              <a:gd name="connsiteY2-36" fmla="*/ 1171915 h 1171915"/>
              <a:gd name="connsiteX3-37" fmla="*/ 1346593 w 8167537"/>
              <a:gd name="connsiteY3-38" fmla="*/ 1140947 h 1171915"/>
              <a:gd name="connsiteX4-39" fmla="*/ 0 w 8167537"/>
              <a:gd name="connsiteY4-40" fmla="*/ 92598 h 117191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167537" h="1171915">
                <a:moveTo>
                  <a:pt x="0" y="92598"/>
                </a:moveTo>
                <a:lnTo>
                  <a:pt x="8167537" y="0"/>
                </a:lnTo>
                <a:lnTo>
                  <a:pt x="8167537" y="1171915"/>
                </a:lnTo>
                <a:lnTo>
                  <a:pt x="1346593" y="1140947"/>
                </a:lnTo>
                <a:lnTo>
                  <a:pt x="0" y="92598"/>
                </a:lnTo>
                <a:close/>
              </a:path>
            </a:pathLst>
          </a:custGeom>
          <a:solidFill>
            <a:srgbClr val="DEB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660400" y="3776242"/>
            <a:ext cx="10960099" cy="216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1219200"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两条直线相交成直角，就说这两条直线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互相垂直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，其中一条直线叫做另一条直线的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垂线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，这两条直线的交点叫做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垂足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2474384" y="3081867"/>
            <a:ext cx="2588683" cy="2101851"/>
            <a:chOff x="1855787" y="2406233"/>
            <a:chExt cx="1942106" cy="1576976"/>
          </a:xfrm>
        </p:grpSpPr>
        <p:cxnSp>
          <p:nvCxnSpPr>
            <p:cNvPr id="18435" name="直接连接符 13"/>
            <p:cNvCxnSpPr>
              <a:cxnSpLocks noChangeShapeType="1"/>
            </p:cNvCxnSpPr>
            <p:nvPr/>
          </p:nvCxnSpPr>
          <p:spPr bwMode="auto">
            <a:xfrm flipV="1">
              <a:off x="2708275" y="2406233"/>
              <a:ext cx="0" cy="15769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36" name="直接连接符 14"/>
            <p:cNvCxnSpPr>
              <a:cxnSpLocks noChangeShapeType="1"/>
            </p:cNvCxnSpPr>
            <p:nvPr/>
          </p:nvCxnSpPr>
          <p:spPr bwMode="auto">
            <a:xfrm>
              <a:off x="1855787" y="3356144"/>
              <a:ext cx="1942106" cy="171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0" name="Picture 2" descr="D:\我的文档\My Pictures\R四数上素材\三角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0"/>
            <a:ext cx="1509184" cy="321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24"/>
          <p:cNvGrpSpPr/>
          <p:nvPr/>
        </p:nvGrpSpPr>
        <p:grpSpPr bwMode="auto">
          <a:xfrm>
            <a:off x="5990167" y="3139018"/>
            <a:ext cx="190500" cy="190500"/>
            <a:chOff x="1316" y="2313"/>
            <a:chExt cx="484" cy="484"/>
          </a:xfrm>
        </p:grpSpPr>
        <p:cxnSp>
          <p:nvCxnSpPr>
            <p:cNvPr id="18439" name="直接连接符 13"/>
            <p:cNvCxnSpPr>
              <a:cxnSpLocks noChangeShapeType="1"/>
            </p:cNvCxnSpPr>
            <p:nvPr/>
          </p:nvCxnSpPr>
          <p:spPr bwMode="auto">
            <a:xfrm rot="-5400000">
              <a:off x="1514" y="2555"/>
              <a:ext cx="48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0" name="直接连接符 14"/>
            <p:cNvCxnSpPr>
              <a:cxnSpLocks noChangeShapeType="1"/>
            </p:cNvCxnSpPr>
            <p:nvPr/>
          </p:nvCxnSpPr>
          <p:spPr bwMode="auto">
            <a:xfrm>
              <a:off x="1316" y="2353"/>
              <a:ext cx="48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椭圆 13"/>
          <p:cNvSpPr/>
          <p:nvPr/>
        </p:nvSpPr>
        <p:spPr>
          <a:xfrm>
            <a:off x="5958418" y="3295651"/>
            <a:ext cx="71967" cy="719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93 L 0.19583 -0.1496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64 0.0142 L -0.02378 0.0157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393014" y="1232385"/>
            <a:ext cx="53387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“互相垂直”的表示方法</a:t>
            </a:r>
          </a:p>
        </p:txBody>
      </p:sp>
      <p:grpSp>
        <p:nvGrpSpPr>
          <p:cNvPr id="38" name="Group 49"/>
          <p:cNvGrpSpPr/>
          <p:nvPr/>
        </p:nvGrpSpPr>
        <p:grpSpPr bwMode="auto">
          <a:xfrm>
            <a:off x="2450055" y="1704975"/>
            <a:ext cx="2116138" cy="2219325"/>
            <a:chOff x="835" y="1326"/>
            <a:chExt cx="1090" cy="1143"/>
          </a:xfrm>
        </p:grpSpPr>
        <p:grpSp>
          <p:nvGrpSpPr>
            <p:cNvPr id="39" name="Group 14"/>
            <p:cNvGrpSpPr/>
            <p:nvPr/>
          </p:nvGrpSpPr>
          <p:grpSpPr bwMode="auto">
            <a:xfrm>
              <a:off x="1283" y="1870"/>
              <a:ext cx="90" cy="91"/>
              <a:chOff x="4967" y="1298"/>
              <a:chExt cx="90" cy="91"/>
            </a:xfrm>
          </p:grpSpPr>
          <p:sp>
            <p:nvSpPr>
              <p:cNvPr id="45" name="Line 12"/>
              <p:cNvSpPr>
                <a:spLocks noChangeShapeType="1"/>
              </p:cNvSpPr>
              <p:nvPr/>
            </p:nvSpPr>
            <p:spPr bwMode="auto">
              <a:xfrm>
                <a:off x="4967" y="1298"/>
                <a:ext cx="9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46" name="Line 13"/>
              <p:cNvSpPr>
                <a:spLocks noChangeShapeType="1"/>
              </p:cNvSpPr>
              <p:nvPr/>
            </p:nvSpPr>
            <p:spPr bwMode="auto">
              <a:xfrm>
                <a:off x="5057" y="1298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>
              <a:off x="835" y="1961"/>
              <a:ext cx="8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41" name="Line 11"/>
            <p:cNvSpPr>
              <a:spLocks noChangeShapeType="1"/>
            </p:cNvSpPr>
            <p:nvPr/>
          </p:nvSpPr>
          <p:spPr bwMode="auto">
            <a:xfrm>
              <a:off x="1283" y="1471"/>
              <a:ext cx="0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42" name="Text Box 15"/>
            <p:cNvSpPr txBox="1">
              <a:spLocks noChangeArrowheads="1"/>
            </p:cNvSpPr>
            <p:nvPr/>
          </p:nvSpPr>
          <p:spPr bwMode="auto">
            <a:xfrm>
              <a:off x="1095" y="1912"/>
              <a:ext cx="27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O</a:t>
              </a:r>
            </a:p>
          </p:txBody>
        </p:sp>
        <p:sp>
          <p:nvSpPr>
            <p:cNvPr id="43" name="Text Box 16"/>
            <p:cNvSpPr txBox="1">
              <a:spLocks noChangeArrowheads="1"/>
            </p:cNvSpPr>
            <p:nvPr/>
          </p:nvSpPr>
          <p:spPr bwMode="auto">
            <a:xfrm>
              <a:off x="1265" y="1326"/>
              <a:ext cx="27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a</a:t>
              </a:r>
            </a:p>
          </p:txBody>
        </p:sp>
        <p:sp>
          <p:nvSpPr>
            <p:cNvPr id="44" name="Text Box 17"/>
            <p:cNvSpPr txBox="1">
              <a:spLocks noChangeArrowheads="1"/>
            </p:cNvSpPr>
            <p:nvPr/>
          </p:nvSpPr>
          <p:spPr bwMode="auto">
            <a:xfrm>
              <a:off x="1652" y="1819"/>
              <a:ext cx="27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b</a:t>
              </a:r>
            </a:p>
          </p:txBody>
        </p:sp>
      </p:grpSp>
      <p:grpSp>
        <p:nvGrpSpPr>
          <p:cNvPr id="47" name="Group 48"/>
          <p:cNvGrpSpPr/>
          <p:nvPr/>
        </p:nvGrpSpPr>
        <p:grpSpPr bwMode="auto">
          <a:xfrm>
            <a:off x="5290093" y="1957388"/>
            <a:ext cx="1724025" cy="1938337"/>
            <a:chOff x="2460" y="1468"/>
            <a:chExt cx="888" cy="998"/>
          </a:xfrm>
        </p:grpSpPr>
        <p:grpSp>
          <p:nvGrpSpPr>
            <p:cNvPr id="48" name="Group 20"/>
            <p:cNvGrpSpPr/>
            <p:nvPr/>
          </p:nvGrpSpPr>
          <p:grpSpPr bwMode="auto">
            <a:xfrm rot="1806779">
              <a:off x="2930" y="1910"/>
              <a:ext cx="90" cy="91"/>
              <a:chOff x="4967" y="1298"/>
              <a:chExt cx="90" cy="91"/>
            </a:xfrm>
          </p:grpSpPr>
          <p:sp>
            <p:nvSpPr>
              <p:cNvPr id="54" name="Line 21"/>
              <p:cNvSpPr>
                <a:spLocks noChangeShapeType="1"/>
              </p:cNvSpPr>
              <p:nvPr/>
            </p:nvSpPr>
            <p:spPr bwMode="auto">
              <a:xfrm>
                <a:off x="4967" y="1298"/>
                <a:ext cx="9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55" name="Line 22"/>
              <p:cNvSpPr>
                <a:spLocks noChangeShapeType="1"/>
              </p:cNvSpPr>
              <p:nvPr/>
            </p:nvSpPr>
            <p:spPr bwMode="auto">
              <a:xfrm>
                <a:off x="5057" y="1298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845747" flipV="1">
              <a:off x="2460" y="1956"/>
              <a:ext cx="888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822730">
              <a:off x="2908" y="1468"/>
              <a:ext cx="0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51" name="Text Box 31"/>
            <p:cNvSpPr txBox="1">
              <a:spLocks noChangeArrowheads="1"/>
            </p:cNvSpPr>
            <p:nvPr/>
          </p:nvSpPr>
          <p:spPr bwMode="auto">
            <a:xfrm>
              <a:off x="2819" y="1962"/>
              <a:ext cx="27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O</a:t>
              </a:r>
            </a:p>
          </p:txBody>
        </p:sp>
        <p:sp>
          <p:nvSpPr>
            <p:cNvPr id="52" name="Text Box 32"/>
            <p:cNvSpPr txBox="1">
              <a:spLocks noChangeArrowheads="1"/>
            </p:cNvSpPr>
            <p:nvPr/>
          </p:nvSpPr>
          <p:spPr bwMode="auto">
            <a:xfrm>
              <a:off x="2551" y="1556"/>
              <a:ext cx="27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a</a:t>
              </a:r>
            </a:p>
          </p:txBody>
        </p:sp>
        <p:sp>
          <p:nvSpPr>
            <p:cNvPr id="53" name="Text Box 33"/>
            <p:cNvSpPr txBox="1">
              <a:spLocks noChangeArrowheads="1"/>
            </p:cNvSpPr>
            <p:nvPr/>
          </p:nvSpPr>
          <p:spPr bwMode="auto">
            <a:xfrm>
              <a:off x="2481" y="2154"/>
              <a:ext cx="27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b</a:t>
              </a:r>
            </a:p>
          </p:txBody>
        </p:sp>
      </p:grpSp>
      <p:grpSp>
        <p:nvGrpSpPr>
          <p:cNvPr id="56" name="Group 47"/>
          <p:cNvGrpSpPr/>
          <p:nvPr/>
        </p:nvGrpSpPr>
        <p:grpSpPr bwMode="auto">
          <a:xfrm>
            <a:off x="7655468" y="1939925"/>
            <a:ext cx="2128837" cy="1970088"/>
            <a:chOff x="3921" y="1407"/>
            <a:chExt cx="1097" cy="1014"/>
          </a:xfrm>
        </p:grpSpPr>
        <p:grpSp>
          <p:nvGrpSpPr>
            <p:cNvPr id="57" name="Group 26"/>
            <p:cNvGrpSpPr/>
            <p:nvPr/>
          </p:nvGrpSpPr>
          <p:grpSpPr bwMode="auto">
            <a:xfrm rot="-686608">
              <a:off x="4403" y="1900"/>
              <a:ext cx="90" cy="91"/>
              <a:chOff x="4967" y="1298"/>
              <a:chExt cx="90" cy="91"/>
            </a:xfrm>
          </p:grpSpPr>
          <p:sp>
            <p:nvSpPr>
              <p:cNvPr id="63" name="Line 27"/>
              <p:cNvSpPr>
                <a:spLocks noChangeShapeType="1"/>
              </p:cNvSpPr>
              <p:nvPr/>
            </p:nvSpPr>
            <p:spPr bwMode="auto">
              <a:xfrm>
                <a:off x="4967" y="1298"/>
                <a:ext cx="9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64" name="Line 28"/>
              <p:cNvSpPr>
                <a:spLocks noChangeShapeType="1"/>
              </p:cNvSpPr>
              <p:nvPr/>
            </p:nvSpPr>
            <p:spPr bwMode="auto">
              <a:xfrm>
                <a:off x="5057" y="1298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rot="4766601">
              <a:off x="3969" y="1987"/>
              <a:ext cx="86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59" name="Line 25"/>
            <p:cNvSpPr>
              <a:spLocks noChangeShapeType="1"/>
            </p:cNvSpPr>
            <p:nvPr/>
          </p:nvSpPr>
          <p:spPr bwMode="auto">
            <a:xfrm rot="4762089">
              <a:off x="4417" y="1497"/>
              <a:ext cx="1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60" name="Text Box 34"/>
            <p:cNvSpPr txBox="1">
              <a:spLocks noChangeArrowheads="1"/>
            </p:cNvSpPr>
            <p:nvPr/>
          </p:nvSpPr>
          <p:spPr bwMode="auto">
            <a:xfrm>
              <a:off x="4226" y="1973"/>
              <a:ext cx="27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O</a:t>
              </a:r>
            </a:p>
          </p:txBody>
        </p:sp>
        <p:sp>
          <p:nvSpPr>
            <p:cNvPr id="61" name="Text Box 35"/>
            <p:cNvSpPr txBox="1">
              <a:spLocks noChangeArrowheads="1"/>
            </p:cNvSpPr>
            <p:nvPr/>
          </p:nvSpPr>
          <p:spPr bwMode="auto">
            <a:xfrm>
              <a:off x="4306" y="1407"/>
              <a:ext cx="27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a</a:t>
              </a:r>
            </a:p>
          </p:txBody>
        </p:sp>
        <p:sp>
          <p:nvSpPr>
            <p:cNvPr id="62" name="Text Box 36"/>
            <p:cNvSpPr txBox="1">
              <a:spLocks noChangeArrowheads="1"/>
            </p:cNvSpPr>
            <p:nvPr/>
          </p:nvSpPr>
          <p:spPr bwMode="auto">
            <a:xfrm>
              <a:off x="4791" y="1854"/>
              <a:ext cx="227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b</a:t>
              </a:r>
            </a:p>
          </p:txBody>
        </p:sp>
      </p:grpSp>
      <p:sp>
        <p:nvSpPr>
          <p:cNvPr id="65" name="Rectangle 42"/>
          <p:cNvSpPr>
            <a:spLocks noChangeArrowheads="1"/>
          </p:cNvSpPr>
          <p:nvPr/>
        </p:nvSpPr>
        <p:spPr bwMode="auto">
          <a:xfrm>
            <a:off x="2030955" y="3919538"/>
            <a:ext cx="2752725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i="1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        </a:t>
            </a:r>
            <a:r>
              <a:rPr lang="en-US" altLang="zh-CN" sz="2400" i="1" dirty="0" err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</a:t>
            </a:r>
            <a:r>
              <a:rPr lang="en-US" altLang="zh-CN" sz="2400" dirty="0" err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⊥</a:t>
            </a:r>
            <a:r>
              <a:rPr lang="en-US" altLang="zh-CN" sz="2400" i="1" dirty="0" err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b</a:t>
            </a:r>
            <a:endParaRPr lang="en-US" altLang="zh-CN" sz="2400" dirty="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>
              <a:defRPr/>
            </a:pPr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读作</a:t>
            </a:r>
            <a:r>
              <a:rPr lang="en-US" altLang="zh-CN" sz="2400" i="1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垂直于</a:t>
            </a:r>
            <a:r>
              <a:rPr lang="en-US" altLang="zh-CN" sz="2400" i="1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</a:t>
            </a:r>
          </a:p>
        </p:txBody>
      </p:sp>
      <p:grpSp>
        <p:nvGrpSpPr>
          <p:cNvPr id="66" name="组合 65"/>
          <p:cNvGrpSpPr/>
          <p:nvPr/>
        </p:nvGrpSpPr>
        <p:grpSpPr bwMode="auto">
          <a:xfrm>
            <a:off x="5731777" y="4956143"/>
            <a:ext cx="4965216" cy="1279020"/>
            <a:chOff x="3589402" y="3810343"/>
            <a:chExt cx="4965433" cy="1279525"/>
          </a:xfrm>
        </p:grpSpPr>
        <p:pic>
          <p:nvPicPr>
            <p:cNvPr id="67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2107" y="3810343"/>
              <a:ext cx="912728" cy="1279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AutoShape 27"/>
            <p:cNvSpPr>
              <a:spLocks noChangeArrowheads="1"/>
            </p:cNvSpPr>
            <p:nvPr/>
          </p:nvSpPr>
          <p:spPr bwMode="auto">
            <a:xfrm>
              <a:off x="3589402" y="3922026"/>
              <a:ext cx="3303859" cy="919764"/>
            </a:xfrm>
            <a:prstGeom prst="wedgeRoundRectCallout">
              <a:avLst>
                <a:gd name="adj1" fmla="val 62838"/>
                <a:gd name="adj2" fmla="val 15593"/>
                <a:gd name="adj3" fmla="val 16667"/>
              </a:avLst>
            </a:prstGeom>
            <a:noFill/>
            <a:ln w="19050">
              <a:solidFill>
                <a:srgbClr val="C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你能举一些生活中有关垂直的例子吗？</a:t>
              </a:r>
            </a:p>
          </p:txBody>
        </p:sp>
      </p:grpSp>
      <p:sp>
        <p:nvSpPr>
          <p:cNvPr id="69" name="Rectangle 42"/>
          <p:cNvSpPr>
            <a:spLocks noChangeArrowheads="1"/>
          </p:cNvSpPr>
          <p:nvPr/>
        </p:nvSpPr>
        <p:spPr bwMode="auto">
          <a:xfrm>
            <a:off x="2030955" y="4822825"/>
            <a:ext cx="2752725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i="1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       </a:t>
            </a:r>
            <a:r>
              <a:rPr lang="en-US" altLang="zh-CN" sz="2400" i="1" dirty="0" err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b</a:t>
            </a:r>
            <a:r>
              <a:rPr lang="en-US" altLang="zh-CN" sz="2400" dirty="0" err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⊥</a:t>
            </a:r>
            <a:r>
              <a:rPr lang="en-US" altLang="zh-CN" sz="2400" i="1" dirty="0" err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</a:t>
            </a:r>
            <a:endParaRPr lang="en-US" altLang="zh-CN" sz="2400" i="1" dirty="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>
              <a:defRPr/>
            </a:pPr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读作</a:t>
            </a:r>
            <a:r>
              <a:rPr lang="en-US" altLang="zh-CN" sz="2400" i="1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垂直于</a:t>
            </a:r>
            <a:r>
              <a:rPr lang="en-US" altLang="zh-CN" sz="2400" i="1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</a:t>
            </a:r>
          </a:p>
        </p:txBody>
      </p:sp>
      <p:sp>
        <p:nvSpPr>
          <p:cNvPr id="70" name="Rectangle 42"/>
          <p:cNvSpPr>
            <a:spLocks noChangeArrowheads="1"/>
          </p:cNvSpPr>
          <p:nvPr/>
        </p:nvSpPr>
        <p:spPr bwMode="auto">
          <a:xfrm>
            <a:off x="4783680" y="3956050"/>
            <a:ext cx="2752725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i="1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        </a:t>
            </a:r>
            <a:r>
              <a:rPr lang="en-US" altLang="zh-CN" sz="2400" i="1" dirty="0" err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</a:t>
            </a:r>
            <a:r>
              <a:rPr lang="en-US" altLang="zh-CN" sz="2400" dirty="0" err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⊥</a:t>
            </a:r>
            <a:r>
              <a:rPr lang="en-US" altLang="zh-CN" sz="2400" i="1" dirty="0" err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b</a:t>
            </a:r>
            <a:endParaRPr lang="en-US" altLang="zh-CN" sz="2400" dirty="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>
              <a:defRPr/>
            </a:pPr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读作</a:t>
            </a:r>
            <a:r>
              <a:rPr lang="en-US" altLang="zh-CN" sz="2400" i="1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垂直于</a:t>
            </a:r>
            <a:r>
              <a:rPr lang="en-US" altLang="zh-CN" sz="2400" i="1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</a:t>
            </a:r>
          </a:p>
        </p:txBody>
      </p:sp>
      <p:sp>
        <p:nvSpPr>
          <p:cNvPr id="71" name="Rectangle 42"/>
          <p:cNvSpPr>
            <a:spLocks noChangeArrowheads="1"/>
          </p:cNvSpPr>
          <p:nvPr/>
        </p:nvSpPr>
        <p:spPr bwMode="auto">
          <a:xfrm>
            <a:off x="7555455" y="3956050"/>
            <a:ext cx="2752725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i="1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        </a:t>
            </a:r>
            <a:r>
              <a:rPr lang="en-US" altLang="zh-CN" sz="2400" i="1" dirty="0" err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</a:t>
            </a:r>
            <a:r>
              <a:rPr lang="en-US" altLang="zh-CN" sz="2400" dirty="0" err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⊥</a:t>
            </a:r>
            <a:r>
              <a:rPr lang="en-US" altLang="zh-CN" sz="2400" i="1" dirty="0" err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b</a:t>
            </a:r>
            <a:endParaRPr lang="en-US" altLang="zh-CN" sz="2400" dirty="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>
              <a:defRPr/>
            </a:pPr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读作</a:t>
            </a:r>
            <a:r>
              <a:rPr lang="en-US" altLang="zh-CN" sz="2400" i="1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垂直于</a:t>
            </a:r>
            <a:r>
              <a:rPr lang="en-US" altLang="zh-CN" sz="2400" i="1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</a:t>
            </a:r>
          </a:p>
        </p:txBody>
      </p:sp>
      <p:sp>
        <p:nvSpPr>
          <p:cNvPr id="73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bldLvl="0" animBg="1"/>
      <p:bldP spid="69" grpId="0" bldLvl="0" animBg="1"/>
      <p:bldP spid="70" grpId="0" bldLvl="0" animBg="1"/>
      <p:bldP spid="71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  <p:cxnSp>
        <p:nvCxnSpPr>
          <p:cNvPr id="27" name="直接连接符 26"/>
          <p:cNvCxnSpPr/>
          <p:nvPr/>
        </p:nvCxnSpPr>
        <p:spPr>
          <a:xfrm flipV="1">
            <a:off x="4382175" y="3126009"/>
            <a:ext cx="2020888" cy="5826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V="1">
            <a:off x="4293275" y="2894234"/>
            <a:ext cx="1998663" cy="5778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1653263" y="3419697"/>
            <a:ext cx="2527300" cy="40163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1816775" y="2943447"/>
            <a:ext cx="2349500" cy="5572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660400" y="1054100"/>
            <a:ext cx="7832725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1.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下面各组直线，哪一组互相平行？哪一组互相垂直？</a:t>
            </a:r>
            <a:endParaRPr lang="en-US" altLang="zh-CN" sz="24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2123163" y="3018059"/>
            <a:ext cx="1322387" cy="3111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2024738" y="3530822"/>
            <a:ext cx="1420812" cy="223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4439325" y="3018059"/>
            <a:ext cx="1420813" cy="4016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V="1">
            <a:off x="4486950" y="3256184"/>
            <a:ext cx="1489075" cy="4238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7781013" y="2894234"/>
            <a:ext cx="0" cy="101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6604675" y="3389534"/>
            <a:ext cx="117633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8416013" y="2949797"/>
            <a:ext cx="1322387" cy="8048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8317588" y="3419697"/>
            <a:ext cx="1420812" cy="222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 bwMode="auto">
          <a:xfrm rot="10800000">
            <a:off x="7652425" y="3286347"/>
            <a:ext cx="106363" cy="106362"/>
            <a:chOff x="6207512" y="3731941"/>
            <a:chExt cx="105512" cy="107797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6306725" y="3731941"/>
              <a:ext cx="0" cy="10779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6207512" y="3833302"/>
              <a:ext cx="10551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弧形 47"/>
          <p:cNvSpPr/>
          <p:nvPr/>
        </p:nvSpPr>
        <p:spPr>
          <a:xfrm rot="13863141">
            <a:off x="8847812" y="3224435"/>
            <a:ext cx="925513" cy="912812"/>
          </a:xfrm>
          <a:prstGeom prst="arc">
            <a:avLst>
              <a:gd name="adj1" fmla="val 19482175"/>
              <a:gd name="adj2" fmla="val 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51" name="文本框 50"/>
          <p:cNvSpPr txBox="1">
            <a:spLocks noChangeArrowheads="1"/>
          </p:cNvSpPr>
          <p:nvPr/>
        </p:nvSpPr>
        <p:spPr bwMode="auto">
          <a:xfrm>
            <a:off x="2093000" y="4173759"/>
            <a:ext cx="1763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不互相平行</a:t>
            </a:r>
          </a:p>
        </p:txBody>
      </p:sp>
      <p:sp>
        <p:nvSpPr>
          <p:cNvPr id="54" name="文本框 53"/>
          <p:cNvSpPr txBox="1">
            <a:spLocks noChangeArrowheads="1"/>
          </p:cNvSpPr>
          <p:nvPr/>
        </p:nvSpPr>
        <p:spPr bwMode="auto">
          <a:xfrm>
            <a:off x="4682213" y="4175347"/>
            <a:ext cx="1447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互相平行</a:t>
            </a:r>
          </a:p>
        </p:txBody>
      </p: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6545938" y="4173759"/>
            <a:ext cx="1447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互相垂直</a:t>
            </a:r>
          </a:p>
        </p:txBody>
      </p:sp>
      <p:sp>
        <p:nvSpPr>
          <p:cNvPr id="59" name="文本框 58"/>
          <p:cNvSpPr txBox="1">
            <a:spLocks noChangeArrowheads="1"/>
          </p:cNvSpPr>
          <p:nvPr/>
        </p:nvSpPr>
        <p:spPr bwMode="auto">
          <a:xfrm>
            <a:off x="8254088" y="4180109"/>
            <a:ext cx="1763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不互相垂直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4" grpId="0"/>
      <p:bldP spid="55" grpId="0"/>
      <p:bldP spid="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  <p:sp>
        <p:nvSpPr>
          <p:cNvPr id="48" name="Rectangle 2"/>
          <p:cNvSpPr>
            <a:spLocks noChangeArrowheads="1"/>
          </p:cNvSpPr>
          <p:nvPr/>
        </p:nvSpPr>
        <p:spPr bwMode="auto">
          <a:xfrm>
            <a:off x="587505" y="976314"/>
            <a:ext cx="10735751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2.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下面每个图形中哪两条线段互相平行？哪两条线段，互相垂直。</a:t>
            </a:r>
            <a:endParaRPr lang="en-US" altLang="zh-CN" sz="24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153434" y="3136555"/>
            <a:ext cx="1612900" cy="806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50" name="直角三角形 49"/>
          <p:cNvSpPr/>
          <p:nvPr/>
        </p:nvSpPr>
        <p:spPr>
          <a:xfrm>
            <a:off x="4510871" y="2968280"/>
            <a:ext cx="2303463" cy="974725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51" name="任意多边形: 形状 14"/>
          <p:cNvSpPr/>
          <p:nvPr/>
        </p:nvSpPr>
        <p:spPr>
          <a:xfrm rot="5400000">
            <a:off x="7675553" y="2268986"/>
            <a:ext cx="1333500" cy="2014537"/>
          </a:xfrm>
          <a:custGeom>
            <a:avLst/>
            <a:gdLst>
              <a:gd name="connsiteX0" fmla="*/ 0 w 1333696"/>
              <a:gd name="connsiteY0" fmla="*/ 1167162 h 2014654"/>
              <a:gd name="connsiteX1" fmla="*/ 0 w 1333696"/>
              <a:gd name="connsiteY1" fmla="*/ 1 h 2014654"/>
              <a:gd name="connsiteX2" fmla="*/ 639338 w 1333696"/>
              <a:gd name="connsiteY2" fmla="*/ 1 h 2014654"/>
              <a:gd name="connsiteX3" fmla="*/ 639338 w 1333696"/>
              <a:gd name="connsiteY3" fmla="*/ 0 h 2014654"/>
              <a:gd name="connsiteX4" fmla="*/ 1333696 w 1333696"/>
              <a:gd name="connsiteY4" fmla="*/ 0 h 2014654"/>
              <a:gd name="connsiteX5" fmla="*/ 1333696 w 1333696"/>
              <a:gd name="connsiteY5" fmla="*/ 1 h 2014654"/>
              <a:gd name="connsiteX6" fmla="*/ 1333696 w 1333696"/>
              <a:gd name="connsiteY6" fmla="*/ 1 h 2014654"/>
              <a:gd name="connsiteX7" fmla="*/ 1333696 w 1333696"/>
              <a:gd name="connsiteY7" fmla="*/ 1167162 h 2014654"/>
              <a:gd name="connsiteX8" fmla="*/ 1333696 w 1333696"/>
              <a:gd name="connsiteY8" fmla="*/ 1167162 h 2014654"/>
              <a:gd name="connsiteX9" fmla="*/ 1333696 w 1333696"/>
              <a:gd name="connsiteY9" fmla="*/ 2014654 h 2014654"/>
              <a:gd name="connsiteX10" fmla="*/ 639338 w 1333696"/>
              <a:gd name="connsiteY10" fmla="*/ 2014654 h 2014654"/>
              <a:gd name="connsiteX11" fmla="*/ 639338 w 1333696"/>
              <a:gd name="connsiteY11" fmla="*/ 1167162 h 201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3696" h="2014654">
                <a:moveTo>
                  <a:pt x="0" y="1167162"/>
                </a:moveTo>
                <a:lnTo>
                  <a:pt x="0" y="1"/>
                </a:lnTo>
                <a:lnTo>
                  <a:pt x="639338" y="1"/>
                </a:lnTo>
                <a:lnTo>
                  <a:pt x="639338" y="0"/>
                </a:lnTo>
                <a:lnTo>
                  <a:pt x="1333696" y="0"/>
                </a:lnTo>
                <a:lnTo>
                  <a:pt x="1333696" y="1"/>
                </a:lnTo>
                <a:lnTo>
                  <a:pt x="1333696" y="1"/>
                </a:lnTo>
                <a:lnTo>
                  <a:pt x="1333696" y="1167162"/>
                </a:lnTo>
                <a:lnTo>
                  <a:pt x="1333696" y="1167162"/>
                </a:lnTo>
                <a:lnTo>
                  <a:pt x="1333696" y="2014654"/>
                </a:lnTo>
                <a:lnTo>
                  <a:pt x="639338" y="2014654"/>
                </a:lnTo>
                <a:lnTo>
                  <a:pt x="639338" y="116716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1885146" y="2784130"/>
            <a:ext cx="3337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54" name="文本框 53"/>
          <p:cNvSpPr txBox="1">
            <a:spLocks noChangeArrowheads="1"/>
          </p:cNvSpPr>
          <p:nvPr/>
        </p:nvSpPr>
        <p:spPr bwMode="auto">
          <a:xfrm>
            <a:off x="3591709" y="2784130"/>
            <a:ext cx="4026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B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3636159" y="3887443"/>
            <a:ext cx="3337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56" name="文本框 55"/>
          <p:cNvSpPr txBox="1">
            <a:spLocks noChangeArrowheads="1"/>
          </p:cNvSpPr>
          <p:nvPr/>
        </p:nvSpPr>
        <p:spPr bwMode="auto">
          <a:xfrm>
            <a:off x="1843871" y="3758855"/>
            <a:ext cx="3529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D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3" name="文本框 62"/>
          <p:cNvSpPr txBox="1">
            <a:spLocks noChangeArrowheads="1"/>
          </p:cNvSpPr>
          <p:nvPr/>
        </p:nvSpPr>
        <p:spPr bwMode="auto">
          <a:xfrm>
            <a:off x="4331484" y="2631730"/>
            <a:ext cx="3337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4" name="文本框 63"/>
          <p:cNvSpPr txBox="1">
            <a:spLocks noChangeArrowheads="1"/>
          </p:cNvSpPr>
          <p:nvPr/>
        </p:nvSpPr>
        <p:spPr bwMode="auto">
          <a:xfrm>
            <a:off x="6723846" y="3854105"/>
            <a:ext cx="3449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B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5" name="文本框 64"/>
          <p:cNvSpPr txBox="1">
            <a:spLocks noChangeArrowheads="1"/>
          </p:cNvSpPr>
          <p:nvPr/>
        </p:nvSpPr>
        <p:spPr bwMode="auto">
          <a:xfrm>
            <a:off x="4201309" y="3887443"/>
            <a:ext cx="3337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cxnSp>
        <p:nvCxnSpPr>
          <p:cNvPr id="66" name="直接连接符 65"/>
          <p:cNvCxnSpPr/>
          <p:nvPr/>
        </p:nvCxnSpPr>
        <p:spPr>
          <a:xfrm>
            <a:off x="5350659" y="3330230"/>
            <a:ext cx="0" cy="6127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框 66"/>
          <p:cNvSpPr txBox="1">
            <a:spLocks noChangeArrowheads="1"/>
          </p:cNvSpPr>
          <p:nvPr/>
        </p:nvSpPr>
        <p:spPr bwMode="auto">
          <a:xfrm>
            <a:off x="5203021" y="2936530"/>
            <a:ext cx="3529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D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8" name="文本框 67"/>
          <p:cNvSpPr txBox="1">
            <a:spLocks noChangeArrowheads="1"/>
          </p:cNvSpPr>
          <p:nvPr/>
        </p:nvSpPr>
        <p:spPr bwMode="auto">
          <a:xfrm>
            <a:off x="5206196" y="3909668"/>
            <a:ext cx="334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E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9" name="文本框 68"/>
          <p:cNvSpPr txBox="1">
            <a:spLocks noChangeArrowheads="1"/>
          </p:cNvSpPr>
          <p:nvPr/>
        </p:nvSpPr>
        <p:spPr bwMode="auto">
          <a:xfrm>
            <a:off x="7122309" y="2890493"/>
            <a:ext cx="3337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0" name="文本框 69"/>
          <p:cNvSpPr txBox="1">
            <a:spLocks noChangeArrowheads="1"/>
          </p:cNvSpPr>
          <p:nvPr/>
        </p:nvSpPr>
        <p:spPr bwMode="auto">
          <a:xfrm>
            <a:off x="7855734" y="2858743"/>
            <a:ext cx="3449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B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1" name="文本框 70"/>
          <p:cNvSpPr txBox="1">
            <a:spLocks noChangeArrowheads="1"/>
          </p:cNvSpPr>
          <p:nvPr/>
        </p:nvSpPr>
        <p:spPr bwMode="auto">
          <a:xfrm>
            <a:off x="7990671" y="2252318"/>
            <a:ext cx="3337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2" name="文本框 71"/>
          <p:cNvSpPr txBox="1">
            <a:spLocks noChangeArrowheads="1"/>
          </p:cNvSpPr>
          <p:nvPr/>
        </p:nvSpPr>
        <p:spPr bwMode="auto">
          <a:xfrm>
            <a:off x="9190821" y="2244380"/>
            <a:ext cx="3529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D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3" name="文本框 72"/>
          <p:cNvSpPr txBox="1">
            <a:spLocks noChangeArrowheads="1"/>
          </p:cNvSpPr>
          <p:nvPr/>
        </p:nvSpPr>
        <p:spPr bwMode="auto">
          <a:xfrm>
            <a:off x="9349571" y="3758855"/>
            <a:ext cx="334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E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4" name="文本框 73"/>
          <p:cNvSpPr txBox="1">
            <a:spLocks noChangeArrowheads="1"/>
          </p:cNvSpPr>
          <p:nvPr/>
        </p:nvSpPr>
        <p:spPr bwMode="auto">
          <a:xfrm>
            <a:off x="7158821" y="3909668"/>
            <a:ext cx="322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70C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F</a:t>
            </a:r>
            <a:endParaRPr lang="zh-CN" altLang="en-US">
              <a:solidFill>
                <a:srgbClr val="0070C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5" name="文本框 74"/>
          <p:cNvSpPr txBox="1">
            <a:spLocks noChangeArrowheads="1"/>
          </p:cNvSpPr>
          <p:nvPr/>
        </p:nvSpPr>
        <p:spPr bwMode="auto">
          <a:xfrm>
            <a:off x="1618446" y="4308130"/>
            <a:ext cx="1058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AD</a:t>
            </a:r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∥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BC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6" name="文本框 75"/>
          <p:cNvSpPr txBox="1">
            <a:spLocks noChangeArrowheads="1"/>
          </p:cNvSpPr>
          <p:nvPr/>
        </p:nvSpPr>
        <p:spPr bwMode="auto">
          <a:xfrm>
            <a:off x="2759859" y="4311305"/>
            <a:ext cx="1058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AB</a:t>
            </a:r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∥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DC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7" name="文本框 76"/>
          <p:cNvSpPr txBox="1">
            <a:spLocks noChangeArrowheads="1"/>
          </p:cNvSpPr>
          <p:nvPr/>
        </p:nvSpPr>
        <p:spPr bwMode="auto">
          <a:xfrm>
            <a:off x="1618446" y="4743105"/>
            <a:ext cx="1071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AD</a:t>
            </a:r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⊥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DC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8" name="文本框 77"/>
          <p:cNvSpPr txBox="1">
            <a:spLocks noChangeArrowheads="1"/>
          </p:cNvSpPr>
          <p:nvPr/>
        </p:nvSpPr>
        <p:spPr bwMode="auto">
          <a:xfrm>
            <a:off x="2759859" y="4735168"/>
            <a:ext cx="1046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AB</a:t>
            </a:r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⊥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BC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9" name="文本框 78"/>
          <p:cNvSpPr txBox="1">
            <a:spLocks noChangeArrowheads="1"/>
          </p:cNvSpPr>
          <p:nvPr/>
        </p:nvSpPr>
        <p:spPr bwMode="auto">
          <a:xfrm>
            <a:off x="4623584" y="4297018"/>
            <a:ext cx="14334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10AB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DE</a:t>
            </a:r>
            <a:r>
              <a:rPr lang="zh-CN" altLang="en-US">
                <a:solidFill>
                  <a:srgbClr val="010AB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∥（     ）</a:t>
            </a:r>
          </a:p>
        </p:txBody>
      </p:sp>
      <p:sp>
        <p:nvSpPr>
          <p:cNvPr id="80" name="文本框 79"/>
          <p:cNvSpPr txBox="1">
            <a:spLocks noChangeArrowheads="1"/>
          </p:cNvSpPr>
          <p:nvPr/>
        </p:nvSpPr>
        <p:spPr bwMode="auto">
          <a:xfrm>
            <a:off x="4623584" y="4711355"/>
            <a:ext cx="14334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10AB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DE</a:t>
            </a:r>
            <a:r>
              <a:rPr lang="zh-CN" altLang="en-US">
                <a:solidFill>
                  <a:srgbClr val="010AB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⊥（     ）</a:t>
            </a:r>
          </a:p>
        </p:txBody>
      </p:sp>
      <p:sp>
        <p:nvSpPr>
          <p:cNvPr id="81" name="文本框 80"/>
          <p:cNvSpPr txBox="1">
            <a:spLocks noChangeArrowheads="1"/>
          </p:cNvSpPr>
          <p:nvPr/>
        </p:nvSpPr>
        <p:spPr bwMode="auto">
          <a:xfrm>
            <a:off x="7074684" y="4287493"/>
            <a:ext cx="14446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10AB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CD</a:t>
            </a:r>
            <a:r>
              <a:rPr lang="zh-CN" altLang="en-US">
                <a:solidFill>
                  <a:srgbClr val="010AB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∥（     ）</a:t>
            </a:r>
          </a:p>
        </p:txBody>
      </p:sp>
      <p:sp>
        <p:nvSpPr>
          <p:cNvPr id="82" name="文本框 81"/>
          <p:cNvSpPr txBox="1">
            <a:spLocks noChangeArrowheads="1"/>
          </p:cNvSpPr>
          <p:nvPr/>
        </p:nvSpPr>
        <p:spPr bwMode="auto">
          <a:xfrm>
            <a:off x="8508196" y="4287493"/>
            <a:ext cx="14446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10AB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CD</a:t>
            </a:r>
            <a:r>
              <a:rPr lang="zh-CN" altLang="en-US">
                <a:solidFill>
                  <a:srgbClr val="010AB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∥（     ）</a:t>
            </a:r>
          </a:p>
        </p:txBody>
      </p:sp>
      <p:sp>
        <p:nvSpPr>
          <p:cNvPr id="83" name="文本框 82"/>
          <p:cNvSpPr txBox="1">
            <a:spLocks noChangeArrowheads="1"/>
          </p:cNvSpPr>
          <p:nvPr/>
        </p:nvSpPr>
        <p:spPr bwMode="auto">
          <a:xfrm>
            <a:off x="7074684" y="4755805"/>
            <a:ext cx="14446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10AB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CD</a:t>
            </a:r>
            <a:r>
              <a:rPr lang="zh-CN" altLang="en-US">
                <a:solidFill>
                  <a:srgbClr val="010AB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⊥（     ）</a:t>
            </a:r>
          </a:p>
        </p:txBody>
      </p:sp>
      <p:sp>
        <p:nvSpPr>
          <p:cNvPr id="84" name="文本框 83"/>
          <p:cNvSpPr txBox="1">
            <a:spLocks noChangeArrowheads="1"/>
          </p:cNvSpPr>
          <p:nvPr/>
        </p:nvSpPr>
        <p:spPr bwMode="auto">
          <a:xfrm>
            <a:off x="8508196" y="4755805"/>
            <a:ext cx="1495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10AB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CD</a:t>
            </a:r>
            <a:r>
              <a:rPr lang="zh-CN" altLang="en-US">
                <a:solidFill>
                  <a:srgbClr val="010AB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⊥（     ）</a:t>
            </a:r>
          </a:p>
        </p:txBody>
      </p:sp>
      <p:cxnSp>
        <p:nvCxnSpPr>
          <p:cNvPr id="85" name="直接连接符 84"/>
          <p:cNvCxnSpPr/>
          <p:nvPr/>
        </p:nvCxnSpPr>
        <p:spPr>
          <a:xfrm>
            <a:off x="5350659" y="3309593"/>
            <a:ext cx="1587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>
            <a:stCxn id="51" idx="1"/>
            <a:endCxn id="51" idx="0"/>
          </p:cNvCxnSpPr>
          <p:nvPr/>
        </p:nvCxnSpPr>
        <p:spPr>
          <a:xfrm flipH="1">
            <a:off x="8182759" y="2609505"/>
            <a:ext cx="11668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文本框 86"/>
          <p:cNvSpPr txBox="1">
            <a:spLocks noChangeArrowheads="1"/>
          </p:cNvSpPr>
          <p:nvPr/>
        </p:nvSpPr>
        <p:spPr bwMode="auto">
          <a:xfrm>
            <a:off x="5356056" y="4287493"/>
            <a:ext cx="4866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AC</a:t>
            </a:r>
            <a:endParaRPr lang="zh-CN" altLang="en-US" dirty="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88" name="文本框 87"/>
          <p:cNvSpPr txBox="1">
            <a:spLocks noChangeArrowheads="1"/>
          </p:cNvSpPr>
          <p:nvPr/>
        </p:nvSpPr>
        <p:spPr bwMode="auto">
          <a:xfrm>
            <a:off x="5356056" y="4695480"/>
            <a:ext cx="500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CB</a:t>
            </a:r>
            <a:endParaRPr lang="zh-CN" altLang="en-US" dirty="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89" name="文本框 88"/>
          <p:cNvSpPr txBox="1">
            <a:spLocks noChangeArrowheads="1"/>
          </p:cNvSpPr>
          <p:nvPr/>
        </p:nvSpPr>
        <p:spPr bwMode="auto">
          <a:xfrm>
            <a:off x="7877959" y="4279555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EF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90" name="文本框 89"/>
          <p:cNvSpPr txBox="1">
            <a:spLocks noChangeArrowheads="1"/>
          </p:cNvSpPr>
          <p:nvPr/>
        </p:nvSpPr>
        <p:spPr bwMode="auto">
          <a:xfrm>
            <a:off x="9264481" y="4297018"/>
            <a:ext cx="500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AB</a:t>
            </a:r>
            <a:endParaRPr lang="zh-CN" altLang="en-US" dirty="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91" name="文本框 90"/>
          <p:cNvSpPr txBox="1">
            <a:spLocks noChangeArrowheads="1"/>
          </p:cNvSpPr>
          <p:nvPr/>
        </p:nvSpPr>
        <p:spPr bwMode="auto">
          <a:xfrm>
            <a:off x="7877959" y="4755805"/>
            <a:ext cx="500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CB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92" name="文本框 91"/>
          <p:cNvSpPr txBox="1">
            <a:spLocks noChangeArrowheads="1"/>
          </p:cNvSpPr>
          <p:nvPr/>
        </p:nvSpPr>
        <p:spPr bwMode="auto">
          <a:xfrm>
            <a:off x="9327981" y="4743105"/>
            <a:ext cx="500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DE</a:t>
            </a:r>
            <a:endParaRPr lang="zh-CN" altLang="en-US" dirty="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5" grpId="0"/>
      <p:bldP spid="56" grpId="0"/>
      <p:bldP spid="63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660400" y="1458904"/>
            <a:ext cx="107406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1C1C1C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3.</a:t>
            </a:r>
            <a:r>
              <a:rPr lang="zh-CN" altLang="en-US" sz="2400" dirty="0">
                <a:solidFill>
                  <a:srgbClr val="1C1C1C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摆一摆。</a:t>
            </a:r>
            <a:endParaRPr lang="en-US" altLang="zh-CN" sz="2400" dirty="0">
              <a:solidFill>
                <a:srgbClr val="1C1C1C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1C1C1C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400" dirty="0">
                <a:solidFill>
                  <a:srgbClr val="1C1C1C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sz="2400" dirty="0">
                <a:solidFill>
                  <a:srgbClr val="1C1C1C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）把两根小棒都摆成和第三根小棒互相平行。看一看，这两根小棒的位置关系是（                       ）。</a:t>
            </a:r>
            <a:endParaRPr lang="en-US" altLang="zh-CN" sz="2400" dirty="0">
              <a:solidFill>
                <a:srgbClr val="1C1C1C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grpSp>
        <p:nvGrpSpPr>
          <p:cNvPr id="33" name="组合 32"/>
          <p:cNvGrpSpPr/>
          <p:nvPr/>
        </p:nvGrpSpPr>
        <p:grpSpPr bwMode="auto">
          <a:xfrm>
            <a:off x="2677432" y="3643177"/>
            <a:ext cx="2216150" cy="1265457"/>
            <a:chOff x="965974" y="2561411"/>
            <a:chExt cx="2216150" cy="1266353"/>
          </a:xfrm>
        </p:grpSpPr>
        <p:cxnSp>
          <p:nvCxnSpPr>
            <p:cNvPr id="34" name="直接连接符 18"/>
            <p:cNvCxnSpPr>
              <a:cxnSpLocks noChangeShapeType="1"/>
            </p:cNvCxnSpPr>
            <p:nvPr/>
          </p:nvCxnSpPr>
          <p:spPr bwMode="auto">
            <a:xfrm>
              <a:off x="1497787" y="3308351"/>
              <a:ext cx="115093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直接连接符 17"/>
            <p:cNvCxnSpPr>
              <a:cxnSpLocks noChangeShapeType="1"/>
            </p:cNvCxnSpPr>
            <p:nvPr/>
          </p:nvCxnSpPr>
          <p:spPr bwMode="auto">
            <a:xfrm>
              <a:off x="1469212" y="3642735"/>
              <a:ext cx="11795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直接连接符 20"/>
            <p:cNvCxnSpPr>
              <a:cxnSpLocks noChangeShapeType="1"/>
            </p:cNvCxnSpPr>
            <p:nvPr/>
          </p:nvCxnSpPr>
          <p:spPr bwMode="auto">
            <a:xfrm flipH="1">
              <a:off x="1595495" y="2823021"/>
              <a:ext cx="8064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TextBox 21"/>
            <p:cNvSpPr txBox="1">
              <a:spLocks noChangeArrowheads="1"/>
            </p:cNvSpPr>
            <p:nvPr/>
          </p:nvSpPr>
          <p:spPr bwMode="auto">
            <a:xfrm>
              <a:off x="2677299" y="3025776"/>
              <a:ext cx="504825" cy="461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三</a:t>
              </a:r>
            </a:p>
          </p:txBody>
        </p:sp>
        <p:sp>
          <p:nvSpPr>
            <p:cNvPr id="38" name="TextBox 22"/>
            <p:cNvSpPr txBox="1">
              <a:spLocks noChangeArrowheads="1"/>
            </p:cNvSpPr>
            <p:nvPr/>
          </p:nvSpPr>
          <p:spPr bwMode="auto">
            <a:xfrm>
              <a:off x="965974" y="2561411"/>
              <a:ext cx="503237" cy="461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一</a:t>
              </a:r>
            </a:p>
          </p:txBody>
        </p:sp>
        <p:sp>
          <p:nvSpPr>
            <p:cNvPr id="39" name="TextBox 23"/>
            <p:cNvSpPr txBox="1">
              <a:spLocks noChangeArrowheads="1"/>
            </p:cNvSpPr>
            <p:nvPr/>
          </p:nvSpPr>
          <p:spPr bwMode="auto">
            <a:xfrm>
              <a:off x="965974" y="3365772"/>
              <a:ext cx="503238" cy="461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二</a:t>
              </a:r>
            </a:p>
          </p:txBody>
        </p:sp>
      </p:grpSp>
      <p:grpSp>
        <p:nvGrpSpPr>
          <p:cNvPr id="41" name="组合 40"/>
          <p:cNvGrpSpPr/>
          <p:nvPr/>
        </p:nvGrpSpPr>
        <p:grpSpPr bwMode="auto">
          <a:xfrm>
            <a:off x="5557157" y="3744777"/>
            <a:ext cx="2239962" cy="1147852"/>
            <a:chOff x="957165" y="2679727"/>
            <a:chExt cx="2239732" cy="1147615"/>
          </a:xfrm>
        </p:grpSpPr>
        <p:cxnSp>
          <p:nvCxnSpPr>
            <p:cNvPr id="42" name="直接连接符 18"/>
            <p:cNvCxnSpPr>
              <a:cxnSpLocks noChangeShapeType="1"/>
            </p:cNvCxnSpPr>
            <p:nvPr/>
          </p:nvCxnSpPr>
          <p:spPr bwMode="auto">
            <a:xfrm>
              <a:off x="1483499" y="2941337"/>
              <a:ext cx="115093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直接连接符 17"/>
            <p:cNvCxnSpPr>
              <a:cxnSpLocks noChangeShapeType="1"/>
            </p:cNvCxnSpPr>
            <p:nvPr/>
          </p:nvCxnSpPr>
          <p:spPr bwMode="auto">
            <a:xfrm>
              <a:off x="1469212" y="3642735"/>
              <a:ext cx="11795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直接连接符 20"/>
            <p:cNvCxnSpPr>
              <a:cxnSpLocks noChangeShapeType="1"/>
            </p:cNvCxnSpPr>
            <p:nvPr/>
          </p:nvCxnSpPr>
          <p:spPr bwMode="auto">
            <a:xfrm flipH="1">
              <a:off x="1537997" y="3302175"/>
              <a:ext cx="8064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Box 21"/>
            <p:cNvSpPr txBox="1">
              <a:spLocks noChangeArrowheads="1"/>
            </p:cNvSpPr>
            <p:nvPr/>
          </p:nvSpPr>
          <p:spPr bwMode="auto">
            <a:xfrm>
              <a:off x="2692072" y="2679727"/>
              <a:ext cx="504825" cy="46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三</a:t>
              </a:r>
            </a:p>
          </p:txBody>
        </p:sp>
        <p:sp>
          <p:nvSpPr>
            <p:cNvPr id="46" name="TextBox 22"/>
            <p:cNvSpPr txBox="1">
              <a:spLocks noChangeArrowheads="1"/>
            </p:cNvSpPr>
            <p:nvPr/>
          </p:nvSpPr>
          <p:spPr bwMode="auto">
            <a:xfrm>
              <a:off x="957165" y="2949236"/>
              <a:ext cx="503237" cy="46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一</a:t>
              </a:r>
            </a:p>
          </p:txBody>
        </p:sp>
        <p:sp>
          <p:nvSpPr>
            <p:cNvPr id="47" name="TextBox 23"/>
            <p:cNvSpPr txBox="1">
              <a:spLocks noChangeArrowheads="1"/>
            </p:cNvSpPr>
            <p:nvPr/>
          </p:nvSpPr>
          <p:spPr bwMode="auto">
            <a:xfrm>
              <a:off x="965974" y="3365772"/>
              <a:ext cx="503238" cy="46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二</a:t>
              </a:r>
            </a:p>
          </p:txBody>
        </p:sp>
      </p:grpSp>
      <p:grpSp>
        <p:nvGrpSpPr>
          <p:cNvPr id="49" name="组合 48"/>
          <p:cNvGrpSpPr/>
          <p:nvPr/>
        </p:nvGrpSpPr>
        <p:grpSpPr bwMode="auto">
          <a:xfrm rot="-5400000">
            <a:off x="8552716" y="3324142"/>
            <a:ext cx="2173393" cy="1319214"/>
            <a:chOff x="1016824" y="2558245"/>
            <a:chExt cx="2173887" cy="1320147"/>
          </a:xfrm>
        </p:grpSpPr>
        <p:cxnSp>
          <p:nvCxnSpPr>
            <p:cNvPr id="50" name="直接连接符 18"/>
            <p:cNvCxnSpPr>
              <a:cxnSpLocks noChangeShapeType="1"/>
            </p:cNvCxnSpPr>
            <p:nvPr/>
          </p:nvCxnSpPr>
          <p:spPr bwMode="auto">
            <a:xfrm>
              <a:off x="1497787" y="3308351"/>
              <a:ext cx="115093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直接连接符 17"/>
            <p:cNvCxnSpPr>
              <a:cxnSpLocks noChangeShapeType="1"/>
            </p:cNvCxnSpPr>
            <p:nvPr/>
          </p:nvCxnSpPr>
          <p:spPr bwMode="auto">
            <a:xfrm>
              <a:off x="1469212" y="3642735"/>
              <a:ext cx="11795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直接连接符 20"/>
            <p:cNvCxnSpPr>
              <a:cxnSpLocks noChangeShapeType="1"/>
            </p:cNvCxnSpPr>
            <p:nvPr/>
          </p:nvCxnSpPr>
          <p:spPr bwMode="auto">
            <a:xfrm flipH="1">
              <a:off x="1595495" y="2823021"/>
              <a:ext cx="8064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TextBox 21"/>
            <p:cNvSpPr txBox="1">
              <a:spLocks noChangeArrowheads="1"/>
            </p:cNvSpPr>
            <p:nvPr/>
          </p:nvSpPr>
          <p:spPr bwMode="auto">
            <a:xfrm rot="5400000">
              <a:off x="2707413" y="3055889"/>
              <a:ext cx="504825" cy="46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三</a:t>
              </a:r>
            </a:p>
          </p:txBody>
        </p:sp>
        <p:sp>
          <p:nvSpPr>
            <p:cNvPr id="54" name="TextBox 22"/>
            <p:cNvSpPr txBox="1">
              <a:spLocks noChangeArrowheads="1"/>
            </p:cNvSpPr>
            <p:nvPr/>
          </p:nvSpPr>
          <p:spPr bwMode="auto">
            <a:xfrm rot="5400000">
              <a:off x="1112379" y="2578979"/>
              <a:ext cx="503237" cy="46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一</a:t>
              </a:r>
            </a:p>
          </p:txBody>
        </p:sp>
        <p:sp>
          <p:nvSpPr>
            <p:cNvPr id="55" name="TextBox 23"/>
            <p:cNvSpPr txBox="1">
              <a:spLocks noChangeArrowheads="1"/>
            </p:cNvSpPr>
            <p:nvPr/>
          </p:nvSpPr>
          <p:spPr bwMode="auto">
            <a:xfrm rot="5400000">
              <a:off x="996090" y="3395888"/>
              <a:ext cx="503238" cy="46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二</a:t>
              </a:r>
            </a:p>
          </p:txBody>
        </p:sp>
      </p:grpSp>
      <p:sp>
        <p:nvSpPr>
          <p:cNvPr id="57" name="文本框 56"/>
          <p:cNvSpPr txBox="1">
            <a:spLocks noChangeArrowheads="1"/>
          </p:cNvSpPr>
          <p:nvPr/>
        </p:nvSpPr>
        <p:spPr bwMode="auto">
          <a:xfrm>
            <a:off x="1746451" y="1996297"/>
            <a:ext cx="1406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互相平行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  <p:grpSp>
        <p:nvGrpSpPr>
          <p:cNvPr id="30" name="组合 29"/>
          <p:cNvGrpSpPr/>
          <p:nvPr/>
        </p:nvGrpSpPr>
        <p:grpSpPr bwMode="auto">
          <a:xfrm>
            <a:off x="2685685" y="3141376"/>
            <a:ext cx="1844675" cy="2017765"/>
            <a:chOff x="1337392" y="2238111"/>
            <a:chExt cx="1844732" cy="2017079"/>
          </a:xfrm>
        </p:grpSpPr>
        <p:cxnSp>
          <p:nvCxnSpPr>
            <p:cNvPr id="31" name="直接连接符 18"/>
            <p:cNvCxnSpPr>
              <a:cxnSpLocks noChangeShapeType="1"/>
            </p:cNvCxnSpPr>
            <p:nvPr/>
          </p:nvCxnSpPr>
          <p:spPr bwMode="auto">
            <a:xfrm>
              <a:off x="1497787" y="3308351"/>
              <a:ext cx="115093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直接连接符 17"/>
            <p:cNvCxnSpPr>
              <a:cxnSpLocks noChangeShapeType="1"/>
            </p:cNvCxnSpPr>
            <p:nvPr/>
          </p:nvCxnSpPr>
          <p:spPr bwMode="auto">
            <a:xfrm flipV="1">
              <a:off x="2215375" y="2499721"/>
              <a:ext cx="0" cy="13895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直接连接符 20"/>
            <p:cNvCxnSpPr>
              <a:cxnSpLocks noChangeShapeType="1"/>
            </p:cNvCxnSpPr>
            <p:nvPr/>
          </p:nvCxnSpPr>
          <p:spPr bwMode="auto">
            <a:xfrm flipV="1">
              <a:off x="1595495" y="2823021"/>
              <a:ext cx="1" cy="7259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Box 21"/>
            <p:cNvSpPr txBox="1">
              <a:spLocks noChangeArrowheads="1"/>
            </p:cNvSpPr>
            <p:nvPr/>
          </p:nvSpPr>
          <p:spPr bwMode="auto">
            <a:xfrm>
              <a:off x="2677299" y="3025776"/>
              <a:ext cx="504825" cy="461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三</a:t>
              </a:r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337392" y="2238111"/>
              <a:ext cx="503237" cy="461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一</a:t>
              </a:r>
            </a:p>
          </p:txBody>
        </p:sp>
        <p:sp>
          <p:nvSpPr>
            <p:cNvPr id="36" name="TextBox 23"/>
            <p:cNvSpPr txBox="1">
              <a:spLocks noChangeArrowheads="1"/>
            </p:cNvSpPr>
            <p:nvPr/>
          </p:nvSpPr>
          <p:spPr bwMode="auto">
            <a:xfrm>
              <a:off x="1959690" y="3793682"/>
              <a:ext cx="503238" cy="461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二</a:t>
              </a:r>
            </a:p>
          </p:txBody>
        </p:sp>
      </p:grp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595593" y="1425181"/>
            <a:ext cx="1092330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1C1C1C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3.</a:t>
            </a:r>
            <a:r>
              <a:rPr lang="zh-CN" altLang="en-US" sz="2400" dirty="0">
                <a:solidFill>
                  <a:srgbClr val="1C1C1C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摆一摆。</a:t>
            </a:r>
            <a:endParaRPr lang="en-US" altLang="zh-CN" sz="2400" dirty="0">
              <a:solidFill>
                <a:srgbClr val="1C1C1C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1C1C1C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400" dirty="0">
                <a:solidFill>
                  <a:srgbClr val="1C1C1C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zh-CN" altLang="en-US" sz="2400" dirty="0">
                <a:solidFill>
                  <a:srgbClr val="1C1C1C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）把两根小棒都摆成和第三根小棒互相垂直。看一看，这两根小棒的位置关系是（                        ）。</a:t>
            </a:r>
            <a:endParaRPr lang="en-US" altLang="zh-CN" sz="2400" dirty="0">
              <a:solidFill>
                <a:srgbClr val="1C1C1C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 bwMode="auto">
          <a:xfrm>
            <a:off x="5509848" y="3176300"/>
            <a:ext cx="1957387" cy="2081282"/>
            <a:chOff x="1238899" y="2679727"/>
            <a:chExt cx="1957998" cy="2080926"/>
          </a:xfrm>
        </p:grpSpPr>
        <p:cxnSp>
          <p:nvCxnSpPr>
            <p:cNvPr id="39" name="直接连接符 18"/>
            <p:cNvCxnSpPr>
              <a:cxnSpLocks noChangeShapeType="1"/>
            </p:cNvCxnSpPr>
            <p:nvPr/>
          </p:nvCxnSpPr>
          <p:spPr bwMode="auto">
            <a:xfrm>
              <a:off x="1483499" y="2941337"/>
              <a:ext cx="115093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直接连接符 17"/>
            <p:cNvCxnSpPr>
              <a:cxnSpLocks noChangeShapeType="1"/>
            </p:cNvCxnSpPr>
            <p:nvPr/>
          </p:nvCxnSpPr>
          <p:spPr bwMode="auto">
            <a:xfrm flipH="1">
              <a:off x="2169737" y="2949236"/>
              <a:ext cx="14957" cy="1434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直接连接符 20"/>
            <p:cNvCxnSpPr>
              <a:cxnSpLocks noChangeShapeType="1"/>
            </p:cNvCxnSpPr>
            <p:nvPr/>
          </p:nvCxnSpPr>
          <p:spPr bwMode="auto">
            <a:xfrm flipH="1">
              <a:off x="1537997" y="2941337"/>
              <a:ext cx="1" cy="8537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Box 21"/>
            <p:cNvSpPr txBox="1">
              <a:spLocks noChangeArrowheads="1"/>
            </p:cNvSpPr>
            <p:nvPr/>
          </p:nvSpPr>
          <p:spPr bwMode="auto">
            <a:xfrm>
              <a:off x="2692072" y="2679727"/>
              <a:ext cx="504825" cy="461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三</a:t>
              </a:r>
            </a:p>
          </p:txBody>
        </p:sp>
        <p:sp>
          <p:nvSpPr>
            <p:cNvPr id="43" name="TextBox 22"/>
            <p:cNvSpPr txBox="1">
              <a:spLocks noChangeArrowheads="1"/>
            </p:cNvSpPr>
            <p:nvPr/>
          </p:nvSpPr>
          <p:spPr bwMode="auto">
            <a:xfrm>
              <a:off x="1238899" y="3703804"/>
              <a:ext cx="503237" cy="461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一</a:t>
              </a:r>
            </a:p>
          </p:txBody>
        </p:sp>
        <p:sp>
          <p:nvSpPr>
            <p:cNvPr id="44" name="TextBox 23"/>
            <p:cNvSpPr txBox="1">
              <a:spLocks noChangeArrowheads="1"/>
            </p:cNvSpPr>
            <p:nvPr/>
          </p:nvSpPr>
          <p:spPr bwMode="auto">
            <a:xfrm>
              <a:off x="1908697" y="4299067"/>
              <a:ext cx="503238" cy="461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二</a:t>
              </a:r>
            </a:p>
          </p:txBody>
        </p:sp>
      </p:grpSp>
      <p:grpSp>
        <p:nvGrpSpPr>
          <p:cNvPr id="46" name="组合 45"/>
          <p:cNvGrpSpPr/>
          <p:nvPr/>
        </p:nvGrpSpPr>
        <p:grpSpPr bwMode="auto">
          <a:xfrm rot="-5400000">
            <a:off x="8346886" y="2734803"/>
            <a:ext cx="1695100" cy="2949577"/>
            <a:chOff x="1496734" y="1930413"/>
            <a:chExt cx="1693968" cy="2952068"/>
          </a:xfrm>
        </p:grpSpPr>
        <p:cxnSp>
          <p:nvCxnSpPr>
            <p:cNvPr id="47" name="直接连接符 18"/>
            <p:cNvCxnSpPr>
              <a:cxnSpLocks noChangeShapeType="1"/>
            </p:cNvCxnSpPr>
            <p:nvPr/>
          </p:nvCxnSpPr>
          <p:spPr bwMode="auto">
            <a:xfrm>
              <a:off x="1497787" y="3308351"/>
              <a:ext cx="115093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直接连接符 17"/>
            <p:cNvCxnSpPr>
              <a:cxnSpLocks noChangeShapeType="1"/>
            </p:cNvCxnSpPr>
            <p:nvPr/>
          </p:nvCxnSpPr>
          <p:spPr bwMode="auto">
            <a:xfrm rot="5400000">
              <a:off x="1008457" y="3606671"/>
              <a:ext cx="14658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直接连接符 20"/>
            <p:cNvCxnSpPr>
              <a:cxnSpLocks noChangeShapeType="1"/>
            </p:cNvCxnSpPr>
            <p:nvPr/>
          </p:nvCxnSpPr>
          <p:spPr bwMode="auto">
            <a:xfrm rot="5400000" flipV="1">
              <a:off x="1923939" y="2873759"/>
              <a:ext cx="84480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TextBox 21"/>
            <p:cNvSpPr txBox="1">
              <a:spLocks noChangeArrowheads="1"/>
            </p:cNvSpPr>
            <p:nvPr/>
          </p:nvSpPr>
          <p:spPr bwMode="auto">
            <a:xfrm rot="5400000">
              <a:off x="2707611" y="3056089"/>
              <a:ext cx="504825" cy="46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三</a:t>
              </a:r>
            </a:p>
          </p:txBody>
        </p:sp>
        <p:sp>
          <p:nvSpPr>
            <p:cNvPr id="51" name="TextBox 22"/>
            <p:cNvSpPr txBox="1">
              <a:spLocks noChangeArrowheads="1"/>
            </p:cNvSpPr>
            <p:nvPr/>
          </p:nvSpPr>
          <p:spPr bwMode="auto">
            <a:xfrm rot="5400000">
              <a:off x="2159574" y="1951353"/>
              <a:ext cx="503237" cy="46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一</a:t>
              </a:r>
            </a:p>
          </p:txBody>
        </p:sp>
        <p:sp>
          <p:nvSpPr>
            <p:cNvPr id="52" name="TextBox 23"/>
            <p:cNvSpPr txBox="1">
              <a:spLocks noChangeArrowheads="1"/>
            </p:cNvSpPr>
            <p:nvPr/>
          </p:nvSpPr>
          <p:spPr bwMode="auto">
            <a:xfrm rot="5400000">
              <a:off x="1475794" y="4400183"/>
              <a:ext cx="503238" cy="46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C1C1C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二</a:t>
              </a:r>
            </a:p>
          </p:txBody>
        </p:sp>
      </p:grpSp>
      <p:sp>
        <p:nvSpPr>
          <p:cNvPr id="56" name="文本框 55"/>
          <p:cNvSpPr txBox="1">
            <a:spLocks noChangeArrowheads="1"/>
          </p:cNvSpPr>
          <p:nvPr/>
        </p:nvSpPr>
        <p:spPr bwMode="auto">
          <a:xfrm>
            <a:off x="1706827" y="1989974"/>
            <a:ext cx="1406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互相平行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60400" y="1576569"/>
            <a:ext cx="9988309" cy="79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12192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折一折。</a:t>
            </a:r>
            <a:endParaRPr lang="en-US" altLang="zh-CN" sz="2400" kern="0" dirty="0">
              <a:solidFill>
                <a:srgbClr val="1C1C1C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）把一张长方形的纸折两次，使三条折痕互相平行。</a:t>
            </a:r>
            <a:endParaRPr lang="en-US" altLang="zh-CN" sz="2400" kern="0" dirty="0">
              <a:solidFill>
                <a:srgbClr val="1C1C1C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）把一张正方形的纸折两次，使两条折痕互相垂直。</a:t>
            </a:r>
            <a:endParaRPr lang="en-US" altLang="zh-CN" sz="2400" kern="0" dirty="0">
              <a:solidFill>
                <a:srgbClr val="1C1C1C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4579" name="图片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42"/>
          <a:stretch>
            <a:fillRect/>
          </a:stretch>
        </p:blipFill>
        <p:spPr bwMode="auto">
          <a:xfrm>
            <a:off x="7686500" y="3325977"/>
            <a:ext cx="2962209" cy="247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4" name="组合 12"/>
          <p:cNvGrpSpPr/>
          <p:nvPr/>
        </p:nvGrpSpPr>
        <p:grpSpPr bwMode="auto">
          <a:xfrm>
            <a:off x="1228051" y="1817225"/>
            <a:ext cx="7260693" cy="2050247"/>
            <a:chOff x="833121" y="1494444"/>
            <a:chExt cx="7267786" cy="2052320"/>
          </a:xfrm>
        </p:grpSpPr>
        <p:sp>
          <p:nvSpPr>
            <p:cNvPr id="6" name="思想气泡: 云 5"/>
            <p:cNvSpPr/>
            <p:nvPr/>
          </p:nvSpPr>
          <p:spPr>
            <a:xfrm>
              <a:off x="833121" y="1494444"/>
              <a:ext cx="7267786" cy="2052320"/>
            </a:xfrm>
            <a:prstGeom prst="cloudCallout">
              <a:avLst>
                <a:gd name="adj1" fmla="val 39649"/>
                <a:gd name="adj2" fmla="val 74546"/>
              </a:avLst>
            </a:prstGeom>
            <a:solidFill>
              <a:srgbClr val="FFFEF2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06" name="矩形 2"/>
            <p:cNvSpPr>
              <a:spLocks noChangeArrowheads="1"/>
            </p:cNvSpPr>
            <p:nvPr/>
          </p:nvSpPr>
          <p:spPr bwMode="auto">
            <a:xfrm>
              <a:off x="1889027" y="2174409"/>
              <a:ext cx="3831093" cy="346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通过本节课的学习，你有什么收获？</a:t>
              </a:r>
            </a:p>
          </p:txBody>
        </p:sp>
      </p:grpSp>
      <p:sp>
        <p:nvSpPr>
          <p:cNvPr id="9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7956" y="3192019"/>
            <a:ext cx="2190697" cy="312337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1" t="339" r="29213" b="45174"/>
          <a:stretch>
            <a:fillRect/>
          </a:stretch>
        </p:blipFill>
        <p:spPr>
          <a:xfrm>
            <a:off x="-1" y="0"/>
            <a:ext cx="4651589" cy="3745938"/>
          </a:xfrm>
          <a:custGeom>
            <a:avLst/>
            <a:gdLst>
              <a:gd name="connsiteX0" fmla="*/ 0 w 4651589"/>
              <a:gd name="connsiteY0" fmla="*/ 0 h 3745938"/>
              <a:gd name="connsiteX1" fmla="*/ 4651589 w 4651589"/>
              <a:gd name="connsiteY1" fmla="*/ 0 h 3745938"/>
              <a:gd name="connsiteX2" fmla="*/ 4295510 w 4651589"/>
              <a:gd name="connsiteY2" fmla="*/ 3745938 h 3745938"/>
              <a:gd name="connsiteX3" fmla="*/ 0 w 4651589"/>
              <a:gd name="connsiteY3" fmla="*/ 0 h 374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1589" h="3745938">
                <a:moveTo>
                  <a:pt x="0" y="0"/>
                </a:moveTo>
                <a:lnTo>
                  <a:pt x="4651589" y="0"/>
                </a:lnTo>
                <a:lnTo>
                  <a:pt x="4295510" y="3745938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3" t="3284" r="33154" b="17091"/>
          <a:stretch>
            <a:fillRect/>
          </a:stretch>
        </p:blipFill>
        <p:spPr>
          <a:xfrm>
            <a:off x="6822" y="202468"/>
            <a:ext cx="4269615" cy="5474180"/>
          </a:xfrm>
          <a:custGeom>
            <a:avLst/>
            <a:gdLst>
              <a:gd name="connsiteX0" fmla="*/ 0 w 4269615"/>
              <a:gd name="connsiteY0" fmla="*/ 0 h 5474180"/>
              <a:gd name="connsiteX1" fmla="*/ 4269615 w 4269615"/>
              <a:gd name="connsiteY1" fmla="*/ 3758427 h 5474180"/>
              <a:gd name="connsiteX2" fmla="*/ 4124755 w 4269615"/>
              <a:gd name="connsiteY2" fmla="*/ 5474180 h 5474180"/>
              <a:gd name="connsiteX3" fmla="*/ 5610 w 4269615"/>
              <a:gd name="connsiteY3" fmla="*/ 1773627 h 5474180"/>
              <a:gd name="connsiteX4" fmla="*/ 0 w 4269615"/>
              <a:gd name="connsiteY4" fmla="*/ 0 h 547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9615" h="5474180">
                <a:moveTo>
                  <a:pt x="0" y="0"/>
                </a:moveTo>
                <a:lnTo>
                  <a:pt x="4269615" y="3758427"/>
                </a:lnTo>
                <a:lnTo>
                  <a:pt x="4124755" y="5474180"/>
                </a:lnTo>
                <a:lnTo>
                  <a:pt x="5610" y="177362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1" t="31526" r="23399" b="45"/>
          <a:stretch>
            <a:fillRect/>
          </a:stretch>
        </p:blipFill>
        <p:spPr>
          <a:xfrm>
            <a:off x="0" y="2144086"/>
            <a:ext cx="5205081" cy="4704477"/>
          </a:xfrm>
          <a:custGeom>
            <a:avLst/>
            <a:gdLst>
              <a:gd name="connsiteX0" fmla="*/ 0 w 5205081"/>
              <a:gd name="connsiteY0" fmla="*/ 0 h 4704477"/>
              <a:gd name="connsiteX1" fmla="*/ 5205081 w 5205081"/>
              <a:gd name="connsiteY1" fmla="*/ 4704477 h 4704477"/>
              <a:gd name="connsiteX2" fmla="*/ 6226 w 5205081"/>
              <a:gd name="connsiteY2" fmla="*/ 4704477 h 4704477"/>
              <a:gd name="connsiteX3" fmla="*/ 3363 w 5205081"/>
              <a:gd name="connsiteY3" fmla="*/ 3546124 h 4704477"/>
              <a:gd name="connsiteX4" fmla="*/ 0 w 5205081"/>
              <a:gd name="connsiteY4" fmla="*/ 0 h 470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5081" h="4704477">
                <a:moveTo>
                  <a:pt x="0" y="0"/>
                </a:moveTo>
                <a:lnTo>
                  <a:pt x="5205081" y="4704477"/>
                </a:lnTo>
                <a:lnTo>
                  <a:pt x="6226" y="4704477"/>
                </a:lnTo>
                <a:lnTo>
                  <a:pt x="3363" y="3546124"/>
                </a:lnTo>
                <a:cubicBezTo>
                  <a:pt x="2242" y="2364083"/>
                  <a:pt x="5195" y="1191299"/>
                  <a:pt x="0" y="0"/>
                </a:cubicBezTo>
                <a:close/>
              </a:path>
            </a:pathLst>
          </a:cu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4" t="100000" r="27545" b="-406"/>
          <a:stretch>
            <a:fillRect/>
          </a:stretch>
        </p:blipFill>
        <p:spPr>
          <a:xfrm>
            <a:off x="6226" y="6848563"/>
            <a:ext cx="5222266" cy="27803"/>
          </a:xfrm>
          <a:custGeom>
            <a:avLst/>
            <a:gdLst>
              <a:gd name="connsiteX0" fmla="*/ 0 w 5222266"/>
              <a:gd name="connsiteY0" fmla="*/ 0 h 27803"/>
              <a:gd name="connsiteX1" fmla="*/ 5198855 w 5222266"/>
              <a:gd name="connsiteY1" fmla="*/ 0 h 27803"/>
              <a:gd name="connsiteX2" fmla="*/ 5222266 w 5222266"/>
              <a:gd name="connsiteY2" fmla="*/ 21160 h 27803"/>
              <a:gd name="connsiteX3" fmla="*/ 69 w 5222266"/>
              <a:gd name="connsiteY3" fmla="*/ 27803 h 27803"/>
              <a:gd name="connsiteX4" fmla="*/ 0 w 5222266"/>
              <a:gd name="connsiteY4" fmla="*/ 0 h 2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2266" h="27803">
                <a:moveTo>
                  <a:pt x="0" y="0"/>
                </a:moveTo>
                <a:lnTo>
                  <a:pt x="5198855" y="0"/>
                </a:lnTo>
                <a:lnTo>
                  <a:pt x="5222266" y="21160"/>
                </a:lnTo>
                <a:lnTo>
                  <a:pt x="69" y="27803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DEB0A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4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DEB0A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lang="zh-CN" altLang="en-US" sz="4800" b="1" dirty="0">
                    <a:solidFill>
                      <a:srgbClr val="DEB0A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第五单元  平行四边形与梯形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DEB0A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24" name="矩形 23"/>
          <p:cNvSpPr/>
          <p:nvPr/>
        </p:nvSpPr>
        <p:spPr>
          <a:xfrm>
            <a:off x="4139807" y="5578242"/>
            <a:ext cx="8052193" cy="1323000"/>
          </a:xfrm>
          <a:custGeom>
            <a:avLst/>
            <a:gdLst>
              <a:gd name="connsiteX0" fmla="*/ 0 w 6986919"/>
              <a:gd name="connsiteY0" fmla="*/ 0 h 1171915"/>
              <a:gd name="connsiteX1" fmla="*/ 6986919 w 6986919"/>
              <a:gd name="connsiteY1" fmla="*/ 0 h 1171915"/>
              <a:gd name="connsiteX2" fmla="*/ 6986919 w 6986919"/>
              <a:gd name="connsiteY2" fmla="*/ 1171915 h 1171915"/>
              <a:gd name="connsiteX3" fmla="*/ 0 w 6986919"/>
              <a:gd name="connsiteY3" fmla="*/ 1171915 h 1171915"/>
              <a:gd name="connsiteX4" fmla="*/ 0 w 6986919"/>
              <a:gd name="connsiteY4" fmla="*/ 0 h 1171915"/>
              <a:gd name="connsiteX0-1" fmla="*/ 0 w 8167537"/>
              <a:gd name="connsiteY0-2" fmla="*/ 92598 h 1171915"/>
              <a:gd name="connsiteX1-3" fmla="*/ 8167537 w 8167537"/>
              <a:gd name="connsiteY1-4" fmla="*/ 0 h 1171915"/>
              <a:gd name="connsiteX2-5" fmla="*/ 8167537 w 8167537"/>
              <a:gd name="connsiteY2-6" fmla="*/ 1171915 h 1171915"/>
              <a:gd name="connsiteX3-7" fmla="*/ 1180618 w 8167537"/>
              <a:gd name="connsiteY3-8" fmla="*/ 1171915 h 1171915"/>
              <a:gd name="connsiteX4-9" fmla="*/ 0 w 8167537"/>
              <a:gd name="connsiteY4-10" fmla="*/ 92598 h 1171915"/>
              <a:gd name="connsiteX0-11" fmla="*/ 0 w 8167537"/>
              <a:gd name="connsiteY0-12" fmla="*/ 92598 h 1171915"/>
              <a:gd name="connsiteX1-13" fmla="*/ 8167537 w 8167537"/>
              <a:gd name="connsiteY1-14" fmla="*/ 0 h 1171915"/>
              <a:gd name="connsiteX2-15" fmla="*/ 8167537 w 8167537"/>
              <a:gd name="connsiteY2-16" fmla="*/ 1171915 h 1171915"/>
              <a:gd name="connsiteX3-17" fmla="*/ 1335018 w 8167537"/>
              <a:gd name="connsiteY3-18" fmla="*/ 1140947 h 1171915"/>
              <a:gd name="connsiteX4-19" fmla="*/ 0 w 8167537"/>
              <a:gd name="connsiteY4-20" fmla="*/ 92598 h 1171915"/>
              <a:gd name="connsiteX0-21" fmla="*/ 0 w 8167537"/>
              <a:gd name="connsiteY0-22" fmla="*/ 92598 h 1171915"/>
              <a:gd name="connsiteX1-23" fmla="*/ 8167537 w 8167537"/>
              <a:gd name="connsiteY1-24" fmla="*/ 0 h 1171915"/>
              <a:gd name="connsiteX2-25" fmla="*/ 8167537 w 8167537"/>
              <a:gd name="connsiteY2-26" fmla="*/ 1171915 h 1171915"/>
              <a:gd name="connsiteX3-27" fmla="*/ 1323444 w 8167537"/>
              <a:gd name="connsiteY3-28" fmla="*/ 1151409 h 1171915"/>
              <a:gd name="connsiteX4-29" fmla="*/ 0 w 8167537"/>
              <a:gd name="connsiteY4-30" fmla="*/ 92598 h 1171915"/>
              <a:gd name="connsiteX0-31" fmla="*/ 0 w 8167537"/>
              <a:gd name="connsiteY0-32" fmla="*/ 92598 h 1171915"/>
              <a:gd name="connsiteX1-33" fmla="*/ 8167537 w 8167537"/>
              <a:gd name="connsiteY1-34" fmla="*/ 0 h 1171915"/>
              <a:gd name="connsiteX2-35" fmla="*/ 8167537 w 8167537"/>
              <a:gd name="connsiteY2-36" fmla="*/ 1171915 h 1171915"/>
              <a:gd name="connsiteX3-37" fmla="*/ 1346593 w 8167537"/>
              <a:gd name="connsiteY3-38" fmla="*/ 1140947 h 1171915"/>
              <a:gd name="connsiteX4-39" fmla="*/ 0 w 8167537"/>
              <a:gd name="connsiteY4-40" fmla="*/ 92598 h 117191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167537" h="1171915">
                <a:moveTo>
                  <a:pt x="0" y="92598"/>
                </a:moveTo>
                <a:lnTo>
                  <a:pt x="8167537" y="0"/>
                </a:lnTo>
                <a:lnTo>
                  <a:pt x="8167537" y="1171915"/>
                </a:lnTo>
                <a:lnTo>
                  <a:pt x="1346593" y="1140947"/>
                </a:lnTo>
                <a:lnTo>
                  <a:pt x="0" y="92598"/>
                </a:lnTo>
                <a:close/>
              </a:path>
            </a:pathLst>
          </a:custGeom>
          <a:solidFill>
            <a:srgbClr val="DEB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861" y="2450959"/>
            <a:ext cx="197749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27"/>
          <p:cNvSpPr>
            <a:spLocks noChangeArrowheads="1"/>
          </p:cNvSpPr>
          <p:nvPr/>
        </p:nvSpPr>
        <p:spPr bwMode="auto">
          <a:xfrm>
            <a:off x="3010831" y="1940181"/>
            <a:ext cx="5851815" cy="510778"/>
          </a:xfrm>
          <a:prstGeom prst="wedgeRoundRectCallout">
            <a:avLst>
              <a:gd name="adj1" fmla="val -39973"/>
              <a:gd name="adj2" fmla="val 132705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在纸上任意画两条直线，会有哪几种情况？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一、情景导入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  <p:pic>
        <p:nvPicPr>
          <p:cNvPr id="34" name="Picture 3" descr="D:\我的文档\My Pictures\R四数上素材\直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53" y="2028478"/>
            <a:ext cx="75739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D:\我的文档\My Pictures\R四数上素材\铅笔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53" y="1310928"/>
            <a:ext cx="4095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D:\我的文档\My Pictures\R四数上素材\铅笔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803" y="1744316"/>
            <a:ext cx="4095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矩形 36"/>
          <p:cNvSpPr/>
          <p:nvPr/>
        </p:nvSpPr>
        <p:spPr>
          <a:xfrm>
            <a:off x="1433553" y="2653953"/>
            <a:ext cx="974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39" name="直接连接符 5"/>
          <p:cNvCxnSpPr>
            <a:cxnSpLocks noChangeShapeType="1"/>
          </p:cNvCxnSpPr>
          <p:nvPr/>
        </p:nvCxnSpPr>
        <p:spPr bwMode="auto">
          <a:xfrm>
            <a:off x="1297028" y="2052291"/>
            <a:ext cx="1500187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直接连接符 6"/>
          <p:cNvCxnSpPr>
            <a:cxnSpLocks noChangeShapeType="1"/>
          </p:cNvCxnSpPr>
          <p:nvPr/>
        </p:nvCxnSpPr>
        <p:spPr bwMode="auto">
          <a:xfrm>
            <a:off x="1293853" y="2479328"/>
            <a:ext cx="1500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矩形 40"/>
          <p:cNvSpPr/>
          <p:nvPr/>
        </p:nvSpPr>
        <p:spPr>
          <a:xfrm>
            <a:off x="5257840" y="2684116"/>
            <a:ext cx="974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43" name="直接连接符 8"/>
          <p:cNvCxnSpPr>
            <a:cxnSpLocks noChangeShapeType="1"/>
          </p:cNvCxnSpPr>
          <p:nvPr/>
        </p:nvCxnSpPr>
        <p:spPr bwMode="auto">
          <a:xfrm flipV="1">
            <a:off x="4700628" y="1696691"/>
            <a:ext cx="2024062" cy="300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5" name="Picture 3" descr="D:\我的文档\My Pictures\R四数上素材\直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7441">
            <a:off x="4440278" y="1471266"/>
            <a:ext cx="75739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" descr="D:\我的文档\My Pictures\R四数上素材\铅笔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5" y="1261716"/>
            <a:ext cx="4095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 descr="D:\我的文档\My Pictures\R四数上素材\铅笔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65" y="1568103"/>
            <a:ext cx="4095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直接连接符 9"/>
          <p:cNvCxnSpPr>
            <a:cxnSpLocks noChangeShapeType="1"/>
          </p:cNvCxnSpPr>
          <p:nvPr/>
        </p:nvCxnSpPr>
        <p:spPr bwMode="auto">
          <a:xfrm>
            <a:off x="4640303" y="2279303"/>
            <a:ext cx="1916112" cy="41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矩形 48"/>
          <p:cNvSpPr/>
          <p:nvPr/>
        </p:nvSpPr>
        <p:spPr>
          <a:xfrm>
            <a:off x="1662474" y="5238055"/>
            <a:ext cx="974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3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50" name="直接连接符 13"/>
          <p:cNvCxnSpPr>
            <a:cxnSpLocks noChangeShapeType="1"/>
          </p:cNvCxnSpPr>
          <p:nvPr/>
        </p:nvCxnSpPr>
        <p:spPr bwMode="auto">
          <a:xfrm flipV="1">
            <a:off x="2152690" y="3346103"/>
            <a:ext cx="0" cy="1576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直接连接符 14"/>
          <p:cNvCxnSpPr>
            <a:cxnSpLocks noChangeShapeType="1"/>
          </p:cNvCxnSpPr>
          <p:nvPr/>
        </p:nvCxnSpPr>
        <p:spPr bwMode="auto">
          <a:xfrm>
            <a:off x="1300203" y="4295428"/>
            <a:ext cx="19415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2" name="Picture 2" descr="D:\我的文档\My Pictures\R四数上素材\铅笔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53" y="3562003"/>
            <a:ext cx="4095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3" descr="D:\我的文档\My Pictures\R四数上素材\直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53" y="4279553"/>
            <a:ext cx="75739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矩形 53"/>
          <p:cNvSpPr/>
          <p:nvPr/>
        </p:nvSpPr>
        <p:spPr>
          <a:xfrm>
            <a:off x="5397540" y="4866928"/>
            <a:ext cx="974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4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55" name="直接连接符 16"/>
          <p:cNvCxnSpPr>
            <a:cxnSpLocks noChangeShapeType="1"/>
          </p:cNvCxnSpPr>
          <p:nvPr/>
        </p:nvCxnSpPr>
        <p:spPr bwMode="auto">
          <a:xfrm flipV="1">
            <a:off x="4557753" y="4274791"/>
            <a:ext cx="226060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直接连接符 17"/>
          <p:cNvCxnSpPr>
            <a:cxnSpLocks noChangeShapeType="1"/>
          </p:cNvCxnSpPr>
          <p:nvPr/>
        </p:nvCxnSpPr>
        <p:spPr bwMode="auto">
          <a:xfrm>
            <a:off x="4557753" y="4079528"/>
            <a:ext cx="2133600" cy="447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7" name="Picture 3" descr="D:\我的文档\My Pictures\R四数上素材\直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7441">
            <a:off x="4286290" y="4089053"/>
            <a:ext cx="75739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 descr="D:\我的文档\My Pictures\R四数上素材\铅笔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765" y="3881091"/>
            <a:ext cx="4095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 descr="D:\我的文档\My Pictures\R四数上素材\铅笔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53" y="3346103"/>
            <a:ext cx="4095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文本框 59"/>
          <p:cNvSpPr txBox="1">
            <a:spLocks noChangeArrowheads="1"/>
          </p:cNvSpPr>
          <p:nvPr/>
        </p:nvSpPr>
        <p:spPr bwMode="auto">
          <a:xfrm>
            <a:off x="1803150" y="5774035"/>
            <a:ext cx="49215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你们画出的两条直线是怎样的呢？</a:t>
            </a:r>
            <a:endParaRPr lang="en-US" altLang="zh-CN" sz="24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3 L 0.16268 -4.44444E-6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031 L -0.00069 0.085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062 L 0.16302 0.00031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092 L 0.21997 -0.0571 " pathEditMode="relative" rAng="0" ptsTypes="AA">
                                      <p:cBhvr>
                                        <p:cTn id="53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29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6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3.95062E-6 L -0.02657 0.2898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63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86 0.00093 L 0.20937 0.07778 " pathEditMode="relative" rAng="0" ptsTypes="AA">
                                      <p:cBhvr>
                                        <p:cTn id="71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380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250"/>
                            </p:stCondLst>
                            <p:childTnLst>
                              <p:par>
                                <p:cTn id="7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75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25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31 L 0.21025 1.23457E-6 " pathEditMode="relative" rAng="0" ptsTypes="AA">
                                      <p:cBhvr>
                                        <p:cTn id="96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0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216 L -0.00034 -0.32222 C -0.00034 -0.46728 -0.06701 -0.64228 -0.12031 -0.64228 L -0.24027 -0.64228 " pathEditMode="relative" rAng="0" ptsTypes="AAAA">
                                      <p:cBhvr>
                                        <p:cTn id="10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-3200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0.00092 L 0.24652 -0.06513 " pathEditMode="relative" rAng="0" ptsTypes="AA">
                                      <p:cBhvr>
                                        <p:cTn id="130" dur="1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-3300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4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4.5679E-6 L -0.0191 0.1308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" y="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500"/>
                            </p:stCondLst>
                            <p:childTnLst>
                              <p:par>
                                <p:cTn id="14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093 L 0.23351 0.08087 " pathEditMode="relative" rAng="0" ptsTypes="AA">
                                      <p:cBhvr>
                                        <p:cTn id="148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0" y="400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000"/>
                            </p:stCondLst>
                            <p:childTnLst>
                              <p:par>
                                <p:cTn id="1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500"/>
                            </p:stCondLst>
                            <p:childTnLst>
                              <p:par>
                                <p:cTn id="1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0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49" grpId="0"/>
      <p:bldP spid="54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  <p:sp>
        <p:nvSpPr>
          <p:cNvPr id="53" name="矩形 52"/>
          <p:cNvSpPr/>
          <p:nvPr/>
        </p:nvSpPr>
        <p:spPr>
          <a:xfrm>
            <a:off x="3412825" y="2385832"/>
            <a:ext cx="856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55" name="直接连接符 5"/>
          <p:cNvCxnSpPr>
            <a:cxnSpLocks noChangeShapeType="1"/>
          </p:cNvCxnSpPr>
          <p:nvPr/>
        </p:nvCxnSpPr>
        <p:spPr bwMode="auto">
          <a:xfrm>
            <a:off x="3276300" y="1784170"/>
            <a:ext cx="1500187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直接连接符 6"/>
          <p:cNvCxnSpPr>
            <a:cxnSpLocks noChangeShapeType="1"/>
          </p:cNvCxnSpPr>
          <p:nvPr/>
        </p:nvCxnSpPr>
        <p:spPr bwMode="auto">
          <a:xfrm>
            <a:off x="3273125" y="2211207"/>
            <a:ext cx="1500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矩形 56"/>
          <p:cNvSpPr/>
          <p:nvPr/>
        </p:nvSpPr>
        <p:spPr>
          <a:xfrm>
            <a:off x="7237112" y="2415995"/>
            <a:ext cx="856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zh-CN" altLang="en-US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58" name="直接连接符 8"/>
          <p:cNvCxnSpPr>
            <a:cxnSpLocks noChangeShapeType="1"/>
          </p:cNvCxnSpPr>
          <p:nvPr/>
        </p:nvCxnSpPr>
        <p:spPr bwMode="auto">
          <a:xfrm flipV="1">
            <a:off x="6679900" y="1428570"/>
            <a:ext cx="2024062" cy="300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直接连接符 9"/>
          <p:cNvCxnSpPr>
            <a:cxnSpLocks noChangeShapeType="1"/>
          </p:cNvCxnSpPr>
          <p:nvPr/>
        </p:nvCxnSpPr>
        <p:spPr bwMode="auto">
          <a:xfrm>
            <a:off x="6619575" y="2011182"/>
            <a:ext cx="1916112" cy="41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矩形 64"/>
          <p:cNvSpPr/>
          <p:nvPr/>
        </p:nvSpPr>
        <p:spPr>
          <a:xfrm>
            <a:off x="3584275" y="4655957"/>
            <a:ext cx="856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3</a:t>
            </a:r>
            <a:r>
              <a:rPr lang="zh-CN" altLang="en-US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67" name="直接连接符 13"/>
          <p:cNvCxnSpPr>
            <a:cxnSpLocks noChangeShapeType="1"/>
          </p:cNvCxnSpPr>
          <p:nvPr/>
        </p:nvCxnSpPr>
        <p:spPr bwMode="auto">
          <a:xfrm flipV="1">
            <a:off x="4131962" y="3077982"/>
            <a:ext cx="0" cy="1576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直接连接符 14"/>
          <p:cNvCxnSpPr>
            <a:cxnSpLocks noChangeShapeType="1"/>
          </p:cNvCxnSpPr>
          <p:nvPr/>
        </p:nvCxnSpPr>
        <p:spPr bwMode="auto">
          <a:xfrm>
            <a:off x="3279475" y="4027307"/>
            <a:ext cx="19415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矩形 68"/>
          <p:cNvSpPr/>
          <p:nvPr/>
        </p:nvSpPr>
        <p:spPr>
          <a:xfrm>
            <a:off x="7376812" y="4598807"/>
            <a:ext cx="856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4</a:t>
            </a:r>
            <a:r>
              <a:rPr lang="zh-CN" altLang="en-US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70" name="直接连接符 16"/>
          <p:cNvCxnSpPr>
            <a:cxnSpLocks noChangeShapeType="1"/>
          </p:cNvCxnSpPr>
          <p:nvPr/>
        </p:nvCxnSpPr>
        <p:spPr bwMode="auto">
          <a:xfrm flipV="1">
            <a:off x="6537025" y="4006670"/>
            <a:ext cx="226060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直接连接符 17"/>
          <p:cNvCxnSpPr>
            <a:cxnSpLocks noChangeShapeType="1"/>
          </p:cNvCxnSpPr>
          <p:nvPr/>
        </p:nvCxnSpPr>
        <p:spPr bwMode="auto">
          <a:xfrm>
            <a:off x="6537025" y="3811407"/>
            <a:ext cx="2133600" cy="447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文本框 71"/>
          <p:cNvSpPr txBox="1">
            <a:spLocks noChangeArrowheads="1"/>
          </p:cNvSpPr>
          <p:nvPr/>
        </p:nvSpPr>
        <p:spPr bwMode="auto">
          <a:xfrm>
            <a:off x="1803100" y="2374720"/>
            <a:ext cx="17620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我的</a:t>
            </a:r>
            <a:r>
              <a:rPr lang="zh-CN" altLang="en-US" sz="20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没有相交</a:t>
            </a:r>
          </a:p>
        </p:txBody>
      </p:sp>
      <p:pic>
        <p:nvPicPr>
          <p:cNvPr id="73" name="图片 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3638" y="1544457"/>
            <a:ext cx="567861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文本框 73"/>
          <p:cNvSpPr txBox="1">
            <a:spLocks noChangeArrowheads="1"/>
          </p:cNvSpPr>
          <p:nvPr/>
        </p:nvSpPr>
        <p:spPr bwMode="auto">
          <a:xfrm>
            <a:off x="8670625" y="2385832"/>
            <a:ext cx="20249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我的也</a:t>
            </a:r>
            <a:r>
              <a:rPr lang="zh-CN" altLang="en-US" sz="20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没有相交</a:t>
            </a:r>
          </a:p>
        </p:txBody>
      </p:sp>
      <p:pic>
        <p:nvPicPr>
          <p:cNvPr id="75" name="图片 7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58854" y="1573032"/>
            <a:ext cx="530004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文本框 75"/>
          <p:cNvSpPr txBox="1">
            <a:spLocks noChangeArrowheads="1"/>
          </p:cNvSpPr>
          <p:nvPr/>
        </p:nvSpPr>
        <p:spPr bwMode="auto">
          <a:xfrm>
            <a:off x="1799925" y="4771845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我的</a:t>
            </a:r>
            <a:r>
              <a:rPr lang="zh-CN" altLang="en-US" sz="20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相交</a:t>
            </a:r>
            <a:r>
              <a:rPr lang="zh-CN" altLang="en-US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了</a:t>
            </a:r>
          </a:p>
        </p:txBody>
      </p:sp>
      <p:pic>
        <p:nvPicPr>
          <p:cNvPr id="77" name="图片 7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1204" y="3976507"/>
            <a:ext cx="60160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文本框 77"/>
          <p:cNvSpPr txBox="1">
            <a:spLocks noChangeArrowheads="1"/>
          </p:cNvSpPr>
          <p:nvPr/>
        </p:nvSpPr>
        <p:spPr bwMode="auto">
          <a:xfrm>
            <a:off x="9054800" y="4767082"/>
            <a:ext cx="17620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我的也</a:t>
            </a:r>
            <a:r>
              <a:rPr lang="zh-CN" altLang="en-US" sz="20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相交</a:t>
            </a:r>
            <a:r>
              <a:rPr lang="zh-CN" altLang="en-US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了</a:t>
            </a:r>
          </a:p>
        </p:txBody>
      </p:sp>
      <p:pic>
        <p:nvPicPr>
          <p:cNvPr id="79" name="图片 7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54800" y="4022545"/>
            <a:ext cx="696912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矩形 79"/>
          <p:cNvSpPr>
            <a:spLocks noChangeArrowheads="1"/>
          </p:cNvSpPr>
          <p:nvPr/>
        </p:nvSpPr>
        <p:spPr bwMode="auto">
          <a:xfrm>
            <a:off x="660400" y="5644939"/>
            <a:ext cx="46987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第</a:t>
            </a:r>
            <a:r>
              <a:rPr lang="en-US" altLang="zh-CN" sz="20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、</a:t>
            </a:r>
            <a:r>
              <a:rPr lang="en-US" altLang="zh-CN" sz="20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幅图，如果再延长，会怎样呢？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4" grpId="0"/>
      <p:bldP spid="76" grpId="0"/>
      <p:bldP spid="78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  <p:cxnSp>
        <p:nvCxnSpPr>
          <p:cNvPr id="18" name="直接连接符 8"/>
          <p:cNvCxnSpPr>
            <a:cxnSpLocks noChangeAspect="1" noChangeShapeType="1"/>
          </p:cNvCxnSpPr>
          <p:nvPr/>
        </p:nvCxnSpPr>
        <p:spPr bwMode="auto">
          <a:xfrm flipV="1">
            <a:off x="5726856" y="2073436"/>
            <a:ext cx="3925888" cy="5889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直接连接符 18"/>
          <p:cNvCxnSpPr/>
          <p:nvPr/>
        </p:nvCxnSpPr>
        <p:spPr>
          <a:xfrm>
            <a:off x="5787181" y="2557624"/>
            <a:ext cx="3805238" cy="8175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5"/>
          <p:cNvCxnSpPr>
            <a:cxnSpLocks noChangeShapeType="1"/>
          </p:cNvCxnSpPr>
          <p:nvPr/>
        </p:nvCxnSpPr>
        <p:spPr bwMode="auto">
          <a:xfrm flipV="1">
            <a:off x="2058144" y="2973549"/>
            <a:ext cx="3543300" cy="31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直接连接符 5"/>
          <p:cNvCxnSpPr>
            <a:cxnSpLocks noChangeShapeType="1"/>
          </p:cNvCxnSpPr>
          <p:nvPr/>
        </p:nvCxnSpPr>
        <p:spPr bwMode="auto">
          <a:xfrm>
            <a:off x="2074019" y="2552861"/>
            <a:ext cx="3533775" cy="12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矩形 21"/>
          <p:cNvSpPr/>
          <p:nvPr/>
        </p:nvSpPr>
        <p:spPr>
          <a:xfrm>
            <a:off x="3598019" y="3149761"/>
            <a:ext cx="974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23" name="直接连接符 5"/>
          <p:cNvCxnSpPr>
            <a:cxnSpLocks noChangeShapeType="1"/>
          </p:cNvCxnSpPr>
          <p:nvPr/>
        </p:nvCxnSpPr>
        <p:spPr bwMode="auto">
          <a:xfrm>
            <a:off x="3461494" y="2548099"/>
            <a:ext cx="1500187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直接连接符 6"/>
          <p:cNvCxnSpPr>
            <a:cxnSpLocks noChangeShapeType="1"/>
          </p:cNvCxnSpPr>
          <p:nvPr/>
        </p:nvCxnSpPr>
        <p:spPr bwMode="auto">
          <a:xfrm>
            <a:off x="3458319" y="2975136"/>
            <a:ext cx="1500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矩形 26"/>
          <p:cNvSpPr/>
          <p:nvPr/>
        </p:nvSpPr>
        <p:spPr>
          <a:xfrm>
            <a:off x="7422306" y="3179924"/>
            <a:ext cx="974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28" name="直接连接符 8"/>
          <p:cNvCxnSpPr>
            <a:cxnSpLocks noChangeShapeType="1"/>
          </p:cNvCxnSpPr>
          <p:nvPr/>
        </p:nvCxnSpPr>
        <p:spPr bwMode="auto">
          <a:xfrm flipV="1">
            <a:off x="6865094" y="2192499"/>
            <a:ext cx="2024062" cy="300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直接连接符 9"/>
          <p:cNvCxnSpPr>
            <a:cxnSpLocks noChangeShapeType="1"/>
          </p:cNvCxnSpPr>
          <p:nvPr/>
        </p:nvCxnSpPr>
        <p:spPr bwMode="auto">
          <a:xfrm>
            <a:off x="6804769" y="2775111"/>
            <a:ext cx="1916112" cy="41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1974006" y="4149886"/>
            <a:ext cx="18453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我的还是</a:t>
            </a:r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不相交</a:t>
            </a:r>
          </a:p>
        </p:txBody>
      </p:sp>
      <p:pic>
        <p:nvPicPr>
          <p:cNvPr id="32" name="图片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3843" y="3354549"/>
            <a:ext cx="483239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8685956" y="4183224"/>
            <a:ext cx="1370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我的</a:t>
            </a:r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相交</a:t>
            </a:r>
            <a:r>
              <a: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了</a:t>
            </a:r>
          </a:p>
        </p:txBody>
      </p:sp>
      <p:pic>
        <p:nvPicPr>
          <p:cNvPr id="34" name="图片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47185" y="3348199"/>
            <a:ext cx="530004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922867" y="1356464"/>
            <a:ext cx="4732867" cy="1263881"/>
            <a:chOff x="450037" y="1113169"/>
            <a:chExt cx="3549534" cy="947010"/>
          </a:xfrm>
        </p:grpSpPr>
        <p:cxnSp>
          <p:nvCxnSpPr>
            <p:cNvPr id="14339" name="直接连接符 5"/>
            <p:cNvCxnSpPr>
              <a:cxnSpLocks noChangeShapeType="1"/>
            </p:cNvCxnSpPr>
            <p:nvPr/>
          </p:nvCxnSpPr>
          <p:spPr bwMode="auto">
            <a:xfrm flipV="1">
              <a:off x="450037" y="1538868"/>
              <a:ext cx="3542100" cy="224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40" name="直接连接符 5"/>
            <p:cNvCxnSpPr>
              <a:cxnSpLocks noChangeShapeType="1"/>
            </p:cNvCxnSpPr>
            <p:nvPr/>
          </p:nvCxnSpPr>
          <p:spPr bwMode="auto">
            <a:xfrm>
              <a:off x="464905" y="1118105"/>
              <a:ext cx="3534666" cy="1188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矩形 36"/>
            <p:cNvSpPr/>
            <p:nvPr/>
          </p:nvSpPr>
          <p:spPr>
            <a:xfrm>
              <a:off x="1988274" y="1714259"/>
              <a:ext cx="740804" cy="3459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defRPr/>
              </a:pPr>
              <a:r>
                <a:rPr lang="zh-CN" altLang="en-US" sz="24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24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</a:p>
          </p:txBody>
        </p:sp>
        <p:cxnSp>
          <p:nvCxnSpPr>
            <p:cNvPr id="14342" name="直接连接符 5"/>
            <p:cNvCxnSpPr>
              <a:cxnSpLocks noChangeShapeType="1"/>
            </p:cNvCxnSpPr>
            <p:nvPr/>
          </p:nvCxnSpPr>
          <p:spPr bwMode="auto">
            <a:xfrm>
              <a:off x="1852612" y="1113169"/>
              <a:ext cx="1500654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43" name="直接连接符 6"/>
            <p:cNvCxnSpPr>
              <a:cxnSpLocks noChangeShapeType="1"/>
            </p:cNvCxnSpPr>
            <p:nvPr/>
          </p:nvCxnSpPr>
          <p:spPr bwMode="auto">
            <a:xfrm>
              <a:off x="1849437" y="1539459"/>
              <a:ext cx="150065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21258" y="4201028"/>
            <a:ext cx="12846560" cy="150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1219200">
              <a:lnSpc>
                <a:spcPct val="120000"/>
              </a:lnSpc>
            </a:pP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在同一个平面内不相交的两条直线叫做</a:t>
            </a: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平行线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，也可以说这两条直线</a:t>
            </a: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互相平行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en-US" altLang="zh-CN" sz="24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809466" y="4391736"/>
            <a:ext cx="2980267" cy="9122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立方体 3"/>
          <p:cNvSpPr/>
          <p:nvPr/>
        </p:nvSpPr>
        <p:spPr>
          <a:xfrm>
            <a:off x="2764368" y="2158680"/>
            <a:ext cx="1018116" cy="1020233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72835" y="3164096"/>
            <a:ext cx="74718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037417" y="2158679"/>
            <a:ext cx="74506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06450" y="3200079"/>
            <a:ext cx="482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b="1" kern="0">
                <a:solidFill>
                  <a:srgbClr val="010AB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在一个正方体中，这两条红色的线是平行线吗？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797984" y="1921612"/>
            <a:ext cx="15896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b="1" kern="0">
                <a:solidFill>
                  <a:srgbClr val="010AB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思考：</a:t>
            </a:r>
          </a:p>
        </p:txBody>
      </p:sp>
      <p:sp>
        <p:nvSpPr>
          <p:cNvPr id="19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55112E-17 L 0.27986 0.05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bldLvl="0" animBg="1"/>
      <p:bldP spid="4" grpId="0" bldLvl="0" animBg="1"/>
      <p:bldP spid="9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660400" y="1073727"/>
            <a:ext cx="5092700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平行线的表示方法</a:t>
            </a:r>
          </a:p>
        </p:txBody>
      </p:sp>
      <p:grpSp>
        <p:nvGrpSpPr>
          <p:cNvPr id="3" name="Group 33"/>
          <p:cNvGrpSpPr/>
          <p:nvPr/>
        </p:nvGrpSpPr>
        <p:grpSpPr bwMode="auto">
          <a:xfrm>
            <a:off x="2232684" y="2370824"/>
            <a:ext cx="1948132" cy="1512138"/>
            <a:chOff x="1042" y="1451"/>
            <a:chExt cx="738" cy="573"/>
          </a:xfrm>
        </p:grpSpPr>
        <p:grpSp>
          <p:nvGrpSpPr>
            <p:cNvPr id="15363" name="Group 12"/>
            <p:cNvGrpSpPr/>
            <p:nvPr/>
          </p:nvGrpSpPr>
          <p:grpSpPr bwMode="auto">
            <a:xfrm>
              <a:off x="1042" y="1462"/>
              <a:ext cx="738" cy="562"/>
              <a:chOff x="1462" y="1389"/>
              <a:chExt cx="738" cy="562"/>
            </a:xfrm>
          </p:grpSpPr>
          <p:sp>
            <p:nvSpPr>
              <p:cNvPr id="15364" name="Line 10"/>
              <p:cNvSpPr>
                <a:spLocks noChangeShapeType="1"/>
              </p:cNvSpPr>
              <p:nvPr/>
            </p:nvSpPr>
            <p:spPr bwMode="auto">
              <a:xfrm>
                <a:off x="1565" y="1389"/>
                <a:ext cx="635" cy="36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200"/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65" name="Line 11"/>
              <p:cNvSpPr>
                <a:spLocks noChangeShapeType="1"/>
              </p:cNvSpPr>
              <p:nvPr/>
            </p:nvSpPr>
            <p:spPr bwMode="auto">
              <a:xfrm>
                <a:off x="1462" y="1584"/>
                <a:ext cx="635" cy="36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200"/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366" name="Text Box 20"/>
            <p:cNvSpPr txBox="1">
              <a:spLocks noChangeArrowheads="1"/>
            </p:cNvSpPr>
            <p:nvPr/>
          </p:nvSpPr>
          <p:spPr bwMode="auto">
            <a:xfrm>
              <a:off x="1404" y="1451"/>
              <a:ext cx="27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2400" i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15367" name="Text Box 21"/>
            <p:cNvSpPr txBox="1">
              <a:spLocks noChangeArrowheads="1"/>
            </p:cNvSpPr>
            <p:nvPr/>
          </p:nvSpPr>
          <p:spPr bwMode="auto">
            <a:xfrm>
              <a:off x="1223" y="1808"/>
              <a:ext cx="27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2400" i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9" name="Group 31"/>
          <p:cNvGrpSpPr/>
          <p:nvPr/>
        </p:nvGrpSpPr>
        <p:grpSpPr bwMode="auto">
          <a:xfrm>
            <a:off x="4794324" y="2514640"/>
            <a:ext cx="2275125" cy="1422470"/>
            <a:chOff x="2338" y="1473"/>
            <a:chExt cx="862" cy="539"/>
          </a:xfrm>
        </p:grpSpPr>
        <p:grpSp>
          <p:nvGrpSpPr>
            <p:cNvPr id="15369" name="Group 15"/>
            <p:cNvGrpSpPr/>
            <p:nvPr/>
          </p:nvGrpSpPr>
          <p:grpSpPr bwMode="auto">
            <a:xfrm>
              <a:off x="2338" y="1680"/>
              <a:ext cx="862" cy="214"/>
              <a:chOff x="2472" y="1752"/>
              <a:chExt cx="862" cy="214"/>
            </a:xfrm>
          </p:grpSpPr>
          <p:sp>
            <p:nvSpPr>
              <p:cNvPr id="15370" name="Line 13"/>
              <p:cNvSpPr>
                <a:spLocks noChangeShapeType="1"/>
              </p:cNvSpPr>
              <p:nvPr/>
            </p:nvSpPr>
            <p:spPr bwMode="auto">
              <a:xfrm>
                <a:off x="2472" y="1752"/>
                <a:ext cx="86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200"/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71" name="Line 14"/>
              <p:cNvSpPr>
                <a:spLocks noChangeShapeType="1"/>
              </p:cNvSpPr>
              <p:nvPr/>
            </p:nvSpPr>
            <p:spPr bwMode="auto">
              <a:xfrm>
                <a:off x="2472" y="1966"/>
                <a:ext cx="86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200"/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372" name="Text Box 22"/>
            <p:cNvSpPr txBox="1">
              <a:spLocks noChangeArrowheads="1"/>
            </p:cNvSpPr>
            <p:nvPr/>
          </p:nvSpPr>
          <p:spPr bwMode="auto">
            <a:xfrm>
              <a:off x="2673" y="1473"/>
              <a:ext cx="3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2400" i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15373" name="Text Box 23"/>
            <p:cNvSpPr txBox="1">
              <a:spLocks noChangeArrowheads="1"/>
            </p:cNvSpPr>
            <p:nvPr/>
          </p:nvSpPr>
          <p:spPr bwMode="auto">
            <a:xfrm>
              <a:off x="2680" y="1869"/>
              <a:ext cx="3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2400" i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15" name="Group 32"/>
          <p:cNvGrpSpPr/>
          <p:nvPr/>
        </p:nvGrpSpPr>
        <p:grpSpPr bwMode="auto">
          <a:xfrm>
            <a:off x="7931889" y="2399853"/>
            <a:ext cx="1851244" cy="1435153"/>
            <a:chOff x="3788" y="1460"/>
            <a:chExt cx="701" cy="544"/>
          </a:xfrm>
        </p:grpSpPr>
        <p:grpSp>
          <p:nvGrpSpPr>
            <p:cNvPr id="15375" name="Group 18"/>
            <p:cNvGrpSpPr/>
            <p:nvPr/>
          </p:nvGrpSpPr>
          <p:grpSpPr bwMode="auto">
            <a:xfrm>
              <a:off x="3788" y="1480"/>
              <a:ext cx="701" cy="524"/>
              <a:chOff x="3606" y="1366"/>
              <a:chExt cx="701" cy="524"/>
            </a:xfrm>
          </p:grpSpPr>
          <p:sp>
            <p:nvSpPr>
              <p:cNvPr id="15376" name="Line 16"/>
              <p:cNvSpPr>
                <a:spLocks noChangeShapeType="1"/>
              </p:cNvSpPr>
              <p:nvPr/>
            </p:nvSpPr>
            <p:spPr bwMode="auto">
              <a:xfrm flipV="1">
                <a:off x="3606" y="1366"/>
                <a:ext cx="589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200"/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 flipV="1">
                <a:off x="3718" y="1550"/>
                <a:ext cx="589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200"/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378" name="Text Box 26"/>
            <p:cNvSpPr txBox="1">
              <a:spLocks noChangeArrowheads="1"/>
            </p:cNvSpPr>
            <p:nvPr/>
          </p:nvSpPr>
          <p:spPr bwMode="auto">
            <a:xfrm>
              <a:off x="3966" y="1460"/>
              <a:ext cx="27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2400" i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15379" name="Text Box 27"/>
            <p:cNvSpPr txBox="1">
              <a:spLocks noChangeArrowheads="1"/>
            </p:cNvSpPr>
            <p:nvPr/>
          </p:nvSpPr>
          <p:spPr bwMode="auto">
            <a:xfrm>
              <a:off x="4155" y="1808"/>
              <a:ext cx="27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2400" i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660400" y="4692517"/>
            <a:ext cx="10587567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defTabSz="1219200"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上图中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互相平行，记作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zh-CN" sz="2400" i="1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∥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，读作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平行于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2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27698" y="1589752"/>
            <a:ext cx="1388533" cy="138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7"/>
          <p:cNvSpPr>
            <a:spLocks noChangeArrowheads="1"/>
          </p:cNvSpPr>
          <p:nvPr/>
        </p:nvSpPr>
        <p:spPr bwMode="auto">
          <a:xfrm>
            <a:off x="3935392" y="1724628"/>
            <a:ext cx="5259408" cy="522138"/>
          </a:xfrm>
          <a:prstGeom prst="wedgeRoundRectCallout">
            <a:avLst>
              <a:gd name="adj1" fmla="val 55190"/>
              <a:gd name="adj2" fmla="val 3620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你能举一些生活中有关平行的例子吗？</a:t>
            </a:r>
          </a:p>
        </p:txBody>
      </p:sp>
      <p:sp>
        <p:nvSpPr>
          <p:cNvPr id="6" name="AutoShape 27"/>
          <p:cNvSpPr>
            <a:spLocks noChangeArrowheads="1"/>
          </p:cNvSpPr>
          <p:nvPr/>
        </p:nvSpPr>
        <p:spPr bwMode="auto">
          <a:xfrm>
            <a:off x="6435524" y="1773241"/>
            <a:ext cx="2859294" cy="510778"/>
          </a:xfrm>
          <a:prstGeom prst="wedgeRoundRectCallout">
            <a:avLst>
              <a:gd name="adj1" fmla="val 55190"/>
              <a:gd name="adj2" fmla="val 3620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从下图中找平行线。</a:t>
            </a:r>
          </a:p>
        </p:txBody>
      </p:sp>
      <p:sp>
        <p:nvSpPr>
          <p:cNvPr id="16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  <p:pic>
        <p:nvPicPr>
          <p:cNvPr id="17" name="Picture 10" descr="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052" y="3441400"/>
            <a:ext cx="7999412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直接连接符 17"/>
          <p:cNvCxnSpPr/>
          <p:nvPr/>
        </p:nvCxnSpPr>
        <p:spPr>
          <a:xfrm>
            <a:off x="2278364" y="4598687"/>
            <a:ext cx="11969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245027" y="4735212"/>
            <a:ext cx="12303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453239" y="4801887"/>
            <a:ext cx="11969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450064" y="4954287"/>
            <a:ext cx="123031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 flipV="1">
            <a:off x="7304389" y="3920825"/>
            <a:ext cx="6350" cy="1212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7401227" y="3920825"/>
            <a:ext cx="0" cy="1212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bldLvl="0" animBg="1"/>
      <p:bldP spid="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3723170" y="5095794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3</a:t>
            </a:r>
            <a:r>
              <a:rPr lang="zh-CN" altLang="en-US" sz="28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20" name="直接连接符 13"/>
          <p:cNvCxnSpPr>
            <a:cxnSpLocks noChangeShapeType="1"/>
          </p:cNvCxnSpPr>
          <p:nvPr/>
        </p:nvCxnSpPr>
        <p:spPr bwMode="auto">
          <a:xfrm flipV="1">
            <a:off x="4270857" y="3517819"/>
            <a:ext cx="0" cy="1576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直接连接符 14"/>
          <p:cNvCxnSpPr>
            <a:cxnSpLocks noChangeShapeType="1"/>
          </p:cNvCxnSpPr>
          <p:nvPr/>
        </p:nvCxnSpPr>
        <p:spPr bwMode="auto">
          <a:xfrm>
            <a:off x="3418370" y="4467144"/>
            <a:ext cx="19415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矩形 22"/>
          <p:cNvSpPr/>
          <p:nvPr/>
        </p:nvSpPr>
        <p:spPr>
          <a:xfrm>
            <a:off x="7515707" y="5038644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4</a:t>
            </a:r>
            <a:r>
              <a:rPr lang="zh-CN" altLang="en-US" sz="28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24" name="直接连接符 16"/>
          <p:cNvCxnSpPr>
            <a:cxnSpLocks noChangeShapeType="1"/>
          </p:cNvCxnSpPr>
          <p:nvPr/>
        </p:nvCxnSpPr>
        <p:spPr bwMode="auto">
          <a:xfrm flipV="1">
            <a:off x="6675920" y="4446507"/>
            <a:ext cx="226060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接连接符 17"/>
          <p:cNvCxnSpPr>
            <a:cxnSpLocks noChangeShapeType="1"/>
          </p:cNvCxnSpPr>
          <p:nvPr/>
        </p:nvCxnSpPr>
        <p:spPr bwMode="auto">
          <a:xfrm>
            <a:off x="6675920" y="4251244"/>
            <a:ext cx="2133600" cy="447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直接连接符 8"/>
          <p:cNvCxnSpPr>
            <a:cxnSpLocks noChangeAspect="1" noChangeShapeType="1"/>
          </p:cNvCxnSpPr>
          <p:nvPr/>
        </p:nvCxnSpPr>
        <p:spPr bwMode="auto">
          <a:xfrm flipV="1">
            <a:off x="5680557" y="1749344"/>
            <a:ext cx="3925888" cy="5889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直接连接符 26"/>
          <p:cNvCxnSpPr/>
          <p:nvPr/>
        </p:nvCxnSpPr>
        <p:spPr>
          <a:xfrm>
            <a:off x="5740882" y="2233532"/>
            <a:ext cx="3805238" cy="8175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5"/>
          <p:cNvCxnSpPr>
            <a:cxnSpLocks noChangeShapeType="1"/>
          </p:cNvCxnSpPr>
          <p:nvPr/>
        </p:nvCxnSpPr>
        <p:spPr bwMode="auto">
          <a:xfrm flipV="1">
            <a:off x="2011845" y="2649457"/>
            <a:ext cx="3543300" cy="31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接连接符 5"/>
          <p:cNvCxnSpPr>
            <a:cxnSpLocks noChangeShapeType="1"/>
          </p:cNvCxnSpPr>
          <p:nvPr/>
        </p:nvCxnSpPr>
        <p:spPr bwMode="auto">
          <a:xfrm>
            <a:off x="2027720" y="2228769"/>
            <a:ext cx="3533775" cy="12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矩形 29"/>
          <p:cNvSpPr/>
          <p:nvPr/>
        </p:nvSpPr>
        <p:spPr>
          <a:xfrm>
            <a:off x="3551720" y="2825669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sz="28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31" name="直接连接符 5"/>
          <p:cNvCxnSpPr>
            <a:cxnSpLocks noChangeShapeType="1"/>
          </p:cNvCxnSpPr>
          <p:nvPr/>
        </p:nvCxnSpPr>
        <p:spPr bwMode="auto">
          <a:xfrm>
            <a:off x="3415195" y="2224007"/>
            <a:ext cx="1500187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直接连接符 6"/>
          <p:cNvCxnSpPr>
            <a:cxnSpLocks noChangeShapeType="1"/>
          </p:cNvCxnSpPr>
          <p:nvPr/>
        </p:nvCxnSpPr>
        <p:spPr bwMode="auto">
          <a:xfrm>
            <a:off x="3412020" y="2651044"/>
            <a:ext cx="1500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矩形 32"/>
          <p:cNvSpPr/>
          <p:nvPr/>
        </p:nvSpPr>
        <p:spPr>
          <a:xfrm>
            <a:off x="7376007" y="2855832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</a:t>
            </a:r>
            <a:r>
              <a:rPr lang="en-US" altLang="zh-CN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zh-CN" altLang="en-US" sz="28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）</a:t>
            </a:r>
          </a:p>
        </p:txBody>
      </p:sp>
      <p:cxnSp>
        <p:nvCxnSpPr>
          <p:cNvPr id="34" name="直接连接符 8"/>
          <p:cNvCxnSpPr>
            <a:cxnSpLocks noChangeShapeType="1"/>
          </p:cNvCxnSpPr>
          <p:nvPr/>
        </p:nvCxnSpPr>
        <p:spPr bwMode="auto">
          <a:xfrm flipV="1">
            <a:off x="6818795" y="1868407"/>
            <a:ext cx="2024062" cy="300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直接连接符 9"/>
          <p:cNvCxnSpPr>
            <a:cxnSpLocks noChangeShapeType="1"/>
          </p:cNvCxnSpPr>
          <p:nvPr/>
        </p:nvCxnSpPr>
        <p:spPr bwMode="auto">
          <a:xfrm>
            <a:off x="6758470" y="2451019"/>
            <a:ext cx="1916112" cy="41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文本占位符 20"/>
          <p:cNvSpPr txBox="1"/>
          <p:nvPr/>
        </p:nvSpPr>
        <p:spPr>
          <a:xfrm>
            <a:off x="1433553" y="3752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</Words>
  <Application>Microsoft Office PowerPoint</Application>
  <PresentationFormat>宽屏</PresentationFormat>
  <Paragraphs>166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FandolFang R</vt:lpstr>
      <vt:lpstr>黑体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2020-07-02T02:25:00Z</dcterms:created>
  <dcterms:modified xsi:type="dcterms:W3CDTF">2023-01-17T01:21:08Z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DA539852C37841C6AEBE5B19C4966C0A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